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2" r:id="rId4"/>
  </p:sldMasterIdLst>
  <p:notesMasterIdLst>
    <p:notesMasterId r:id="rId42"/>
  </p:notesMasterIdLst>
  <p:sldIdLst>
    <p:sldId id="278" r:id="rId5"/>
    <p:sldId id="280" r:id="rId6"/>
    <p:sldId id="4421" r:id="rId7"/>
    <p:sldId id="4418" r:id="rId8"/>
    <p:sldId id="298" r:id="rId9"/>
    <p:sldId id="282" r:id="rId10"/>
    <p:sldId id="4406" r:id="rId11"/>
    <p:sldId id="4386" r:id="rId12"/>
    <p:sldId id="4385" r:id="rId13"/>
    <p:sldId id="4404" r:id="rId14"/>
    <p:sldId id="4389" r:id="rId15"/>
    <p:sldId id="4384" r:id="rId16"/>
    <p:sldId id="4382" r:id="rId17"/>
    <p:sldId id="4402" r:id="rId18"/>
    <p:sldId id="4408" r:id="rId19"/>
    <p:sldId id="4388" r:id="rId20"/>
    <p:sldId id="4397" r:id="rId21"/>
    <p:sldId id="4393" r:id="rId22"/>
    <p:sldId id="4423" r:id="rId23"/>
    <p:sldId id="4403" r:id="rId24"/>
    <p:sldId id="288" r:id="rId25"/>
    <p:sldId id="290" r:id="rId26"/>
    <p:sldId id="295" r:id="rId27"/>
    <p:sldId id="296" r:id="rId28"/>
    <p:sldId id="4424" r:id="rId29"/>
    <p:sldId id="297" r:id="rId30"/>
    <p:sldId id="4412" r:id="rId31"/>
    <p:sldId id="4411" r:id="rId32"/>
    <p:sldId id="4414" r:id="rId33"/>
    <p:sldId id="4413" r:id="rId34"/>
    <p:sldId id="4425" r:id="rId35"/>
    <p:sldId id="4415" r:id="rId36"/>
    <p:sldId id="4426" r:id="rId37"/>
    <p:sldId id="4417" r:id="rId38"/>
    <p:sldId id="283" r:id="rId39"/>
    <p:sldId id="4427" r:id="rId40"/>
    <p:sldId id="281"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644" autoAdjust="0"/>
    <p:restoredTop sz="63671" autoAdjust="0"/>
  </p:normalViewPr>
  <p:slideViewPr>
    <p:cSldViewPr snapToGrid="0">
      <p:cViewPr varScale="1">
        <p:scale>
          <a:sx n="50" d="100"/>
          <a:sy n="50" d="100"/>
        </p:scale>
        <p:origin x="1565" y="38"/>
      </p:cViewPr>
      <p:guideLst/>
    </p:cSldViewPr>
  </p:slideViewPr>
  <p:notesTextViewPr>
    <p:cViewPr>
      <p:scale>
        <a:sx n="1" d="1"/>
        <a:sy n="1" d="1"/>
      </p:scale>
      <p:origin x="0" y="0"/>
    </p:cViewPr>
  </p:notesTextViewPr>
  <p:sorterViewPr>
    <p:cViewPr>
      <p:scale>
        <a:sx n="100" d="100"/>
        <a:sy n="100" d="100"/>
      </p:scale>
      <p:origin x="0" y="-10306"/>
    </p:cViewPr>
  </p:sorterViewPr>
  <p:notesViewPr>
    <p:cSldViewPr snapToGrid="0">
      <p:cViewPr varScale="1">
        <p:scale>
          <a:sx n="61" d="100"/>
          <a:sy n="61" d="100"/>
        </p:scale>
        <p:origin x="3120" y="5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D01546-198A-4195-BCF8-F0FF54C90E5E}" type="datetimeFigureOut">
              <a:rPr lang="en-US" smtClean="0"/>
              <a:t>9/15/2025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6DE88F-1F85-4A27-9D34-D74A50E7B0DA}" type="slidenum">
              <a:rPr lang="en-US" smtClean="0"/>
              <a:t>‹#›</a:t>
            </a:fld>
            <a:endParaRPr lang="en-US" dirty="0"/>
          </a:p>
        </p:txBody>
      </p:sp>
    </p:spTree>
    <p:extLst>
      <p:ext uri="{BB962C8B-B14F-4D97-AF65-F5344CB8AC3E}">
        <p14:creationId xmlns:p14="http://schemas.microsoft.com/office/powerpoint/2010/main" val="3730091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None/>
            </a:pPr>
            <a:r>
              <a:rPr lang="en-US" sz="1200" b="0" i="0" dirty="0">
                <a:solidFill>
                  <a:srgbClr val="242424"/>
                </a:solidFill>
                <a:effectLst/>
                <a:latin typeface="Calibri" panose="020F0502020204030204" pitchFamily="34" charset="0"/>
                <a:ea typeface="Calibri" panose="020F0502020204030204" pitchFamily="34" charset="0"/>
                <a:cs typeface="Calibri" panose="020F0502020204030204" pitchFamily="34" charset="0"/>
              </a:rPr>
              <a:t>Passionate professionals often have high personal standards and a strong identification with their work, leading them to push themselves relentlessly. </a:t>
            </a:r>
          </a:p>
          <a:p>
            <a:pPr algn="l">
              <a:buNone/>
            </a:pPr>
            <a:endParaRPr lang="en-US" sz="1200" dirty="0">
              <a:solidFill>
                <a:srgbClr val="242424"/>
              </a:solidFill>
              <a:latin typeface="Calibri" panose="020F0502020204030204" pitchFamily="34" charset="0"/>
              <a:ea typeface="Calibri" panose="020F0502020204030204" pitchFamily="34" charset="0"/>
              <a:cs typeface="Calibri" panose="020F0502020204030204" pitchFamily="34" charset="0"/>
            </a:endParaRPr>
          </a:p>
          <a:p>
            <a:pPr algn="l">
              <a:buNone/>
            </a:pPr>
            <a:r>
              <a:rPr lang="en-US" sz="1200" b="0" i="0" dirty="0">
                <a:solidFill>
                  <a:srgbClr val="242424"/>
                </a:solidFill>
                <a:effectLst/>
                <a:latin typeface="Calibri" panose="020F0502020204030204" pitchFamily="34" charset="0"/>
                <a:ea typeface="Calibri" panose="020F0502020204030204" pitchFamily="34" charset="0"/>
                <a:cs typeface="Calibri" panose="020F0502020204030204" pitchFamily="34" charset="0"/>
              </a:rPr>
              <a:t>In their pursuit of excellence, they may ignore the early signs of burnout, mistaking them for temporary stress or a necessary sacrifice for success.</a:t>
            </a:r>
          </a:p>
          <a:p>
            <a:pPr algn="l">
              <a:buNone/>
            </a:pPr>
            <a:endParaRPr lang="en-US" sz="1200" b="0" i="0" dirty="0">
              <a:solidFill>
                <a:srgbClr val="242424"/>
              </a:solidFill>
              <a:effectLst/>
              <a:latin typeface="Calibri" panose="020F0502020204030204" pitchFamily="34" charset="0"/>
              <a:ea typeface="Calibri" panose="020F0502020204030204" pitchFamily="34" charset="0"/>
              <a:cs typeface="Calibri" panose="020F0502020204030204" pitchFamily="34" charset="0"/>
            </a:endParaRPr>
          </a:p>
          <a:p>
            <a:pPr algn="l">
              <a:buNone/>
            </a:pPr>
            <a:r>
              <a:rPr lang="en-US" sz="1200" b="0" i="0" dirty="0">
                <a:solidFill>
                  <a:srgbClr val="242424"/>
                </a:solidFill>
                <a:effectLst/>
                <a:latin typeface="Calibri" panose="020F0502020204030204" pitchFamily="34" charset="0"/>
                <a:ea typeface="Calibri" panose="020F0502020204030204" pitchFamily="34" charset="0"/>
                <a:cs typeface="Calibri" panose="020F0502020204030204" pitchFamily="34" charset="0"/>
              </a:rPr>
              <a:t>The psychological underpinnings of this paradox include a strong desire for achievement, a fear of failure, and sometimes, a belief that self-worth is tied to professional success.</a:t>
            </a:r>
          </a:p>
          <a:p>
            <a:pPr algn="l">
              <a:buNone/>
            </a:pPr>
            <a:endParaRPr lang="en-US" sz="1200" b="0" i="0" dirty="0">
              <a:solidFill>
                <a:srgbClr val="242424"/>
              </a:solidFill>
              <a:effectLst/>
              <a:latin typeface="Calibri" panose="020F0502020204030204" pitchFamily="34" charset="0"/>
              <a:ea typeface="Calibri" panose="020F0502020204030204" pitchFamily="34" charset="0"/>
              <a:cs typeface="Calibri" panose="020F0502020204030204" pitchFamily="34" charset="0"/>
            </a:endParaRPr>
          </a:p>
          <a:p>
            <a:pPr algn="l"/>
            <a:r>
              <a:rPr lang="en-US" sz="1200" b="0" i="0" dirty="0">
                <a:solidFill>
                  <a:srgbClr val="242424"/>
                </a:solidFill>
                <a:effectLst/>
                <a:latin typeface="Calibri" panose="020F0502020204030204" pitchFamily="34" charset="0"/>
                <a:ea typeface="Calibri" panose="020F0502020204030204" pitchFamily="34" charset="0"/>
                <a:cs typeface="Calibri" panose="020F0502020204030204" pitchFamily="34" charset="0"/>
              </a:rPr>
              <a:t>This mindset can create a cycle where the professional feels they must constantly excel, leading to an ever-increasing workload and eventual burnout.</a:t>
            </a:r>
          </a:p>
          <a:p>
            <a:endParaRPr lang="en-US" dirty="0"/>
          </a:p>
        </p:txBody>
      </p:sp>
      <p:sp>
        <p:nvSpPr>
          <p:cNvPr id="4" name="Slide Number Placeholder 3"/>
          <p:cNvSpPr>
            <a:spLocks noGrp="1"/>
          </p:cNvSpPr>
          <p:nvPr>
            <p:ph type="sldNum" sz="quarter" idx="5"/>
          </p:nvPr>
        </p:nvSpPr>
        <p:spPr/>
        <p:txBody>
          <a:bodyPr/>
          <a:lstStyle/>
          <a:p>
            <a:fld id="{2E6DE88F-1F85-4A27-9D34-D74A50E7B0DA}" type="slidenum">
              <a:rPr lang="en-US" smtClean="0"/>
              <a:t>2</a:t>
            </a:fld>
            <a:endParaRPr lang="en-US" dirty="0"/>
          </a:p>
        </p:txBody>
      </p:sp>
    </p:spTree>
    <p:extLst>
      <p:ext uri="{BB962C8B-B14F-4D97-AF65-F5344CB8AC3E}">
        <p14:creationId xmlns:p14="http://schemas.microsoft.com/office/powerpoint/2010/main" val="4255505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Me- 1, 2, 4, 8 and 9 (I’m old so that may have something to do with it)</a:t>
            </a:r>
          </a:p>
        </p:txBody>
      </p:sp>
      <p:sp>
        <p:nvSpPr>
          <p:cNvPr id="4" name="Slide Number Placeholder 3"/>
          <p:cNvSpPr>
            <a:spLocks noGrp="1"/>
          </p:cNvSpPr>
          <p:nvPr>
            <p:ph type="sldNum" sz="quarter" idx="5"/>
          </p:nvPr>
        </p:nvSpPr>
        <p:spPr/>
        <p:txBody>
          <a:bodyPr/>
          <a:lstStyle/>
          <a:p>
            <a:fld id="{2E6DE88F-1F85-4A27-9D34-D74A50E7B0DA}" type="slidenum">
              <a:rPr lang="en-US" smtClean="0"/>
              <a:t>11</a:t>
            </a:fld>
            <a:endParaRPr lang="en-US" dirty="0"/>
          </a:p>
        </p:txBody>
      </p:sp>
    </p:spTree>
    <p:extLst>
      <p:ext uri="{BB962C8B-B14F-4D97-AF65-F5344CB8AC3E}">
        <p14:creationId xmlns:p14="http://schemas.microsoft.com/office/powerpoint/2010/main" val="22971969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IMPOSTER SYNDROME!</a:t>
            </a:r>
          </a:p>
        </p:txBody>
      </p:sp>
      <p:sp>
        <p:nvSpPr>
          <p:cNvPr id="4" name="Slide Number Placeholder 3"/>
          <p:cNvSpPr>
            <a:spLocks noGrp="1"/>
          </p:cNvSpPr>
          <p:nvPr>
            <p:ph type="sldNum" sz="quarter" idx="5"/>
          </p:nvPr>
        </p:nvSpPr>
        <p:spPr/>
        <p:txBody>
          <a:bodyPr/>
          <a:lstStyle/>
          <a:p>
            <a:fld id="{2E6DE88F-1F85-4A27-9D34-D74A50E7B0DA}" type="slidenum">
              <a:rPr lang="en-US" smtClean="0"/>
              <a:t>12</a:t>
            </a:fld>
            <a:endParaRPr lang="en-US" dirty="0"/>
          </a:p>
        </p:txBody>
      </p:sp>
    </p:spTree>
    <p:extLst>
      <p:ext uri="{BB962C8B-B14F-4D97-AF65-F5344CB8AC3E}">
        <p14:creationId xmlns:p14="http://schemas.microsoft.com/office/powerpoint/2010/main" val="2157320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of this sound familiar?</a:t>
            </a:r>
          </a:p>
        </p:txBody>
      </p:sp>
      <p:sp>
        <p:nvSpPr>
          <p:cNvPr id="4" name="Slide Number Placeholder 3"/>
          <p:cNvSpPr>
            <a:spLocks noGrp="1"/>
          </p:cNvSpPr>
          <p:nvPr>
            <p:ph type="sldNum" sz="quarter" idx="5"/>
          </p:nvPr>
        </p:nvSpPr>
        <p:spPr/>
        <p:txBody>
          <a:bodyPr/>
          <a:lstStyle/>
          <a:p>
            <a:fld id="{2E6DE88F-1F85-4A27-9D34-D74A50E7B0DA}" type="slidenum">
              <a:rPr lang="en-US" smtClean="0"/>
              <a:t>13</a:t>
            </a:fld>
            <a:endParaRPr lang="en-US" dirty="0"/>
          </a:p>
        </p:txBody>
      </p:sp>
    </p:spTree>
    <p:extLst>
      <p:ext uri="{BB962C8B-B14F-4D97-AF65-F5344CB8AC3E}">
        <p14:creationId xmlns:p14="http://schemas.microsoft.com/office/powerpoint/2010/main" val="37652963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ts val="2400"/>
              </a:lnSpc>
              <a:buNone/>
            </a:pPr>
            <a:r>
              <a:rPr lang="en-US" sz="1200" b="0" i="0" dirty="0">
                <a:solidFill>
                  <a:srgbClr val="242424"/>
                </a:solidFill>
                <a:effectLst/>
                <a:latin typeface="source-serif-pro"/>
              </a:rPr>
              <a:t>While passion is often the fuel that </a:t>
            </a:r>
            <a:r>
              <a:rPr lang="en-US" sz="1200" b="1" i="0" dirty="0">
                <a:solidFill>
                  <a:srgbClr val="242424"/>
                </a:solidFill>
                <a:effectLst/>
                <a:latin typeface="Calibri" panose="020F0502020204030204" pitchFamily="34" charset="0"/>
                <a:ea typeface="Calibri" panose="020F0502020204030204" pitchFamily="34" charset="0"/>
                <a:cs typeface="Calibri" panose="020F0502020204030204" pitchFamily="34" charset="0"/>
              </a:rPr>
              <a:t>drives</a:t>
            </a:r>
            <a:r>
              <a:rPr lang="en-US" sz="1200" b="1" i="0" dirty="0">
                <a:solidFill>
                  <a:srgbClr val="242424"/>
                </a:solidFill>
                <a:effectLst/>
                <a:latin typeface="source-serif-pro"/>
              </a:rPr>
              <a:t> success</a:t>
            </a:r>
            <a:r>
              <a:rPr lang="en-US" sz="1200" b="0" i="0" dirty="0">
                <a:solidFill>
                  <a:srgbClr val="242424"/>
                </a:solidFill>
                <a:effectLst/>
                <a:latin typeface="source-serif-pro"/>
              </a:rPr>
              <a:t>, it can </a:t>
            </a:r>
            <a:r>
              <a:rPr lang="en-US" sz="1200" b="1" i="0" dirty="0">
                <a:solidFill>
                  <a:srgbClr val="242424"/>
                </a:solidFill>
                <a:effectLst/>
                <a:latin typeface="source-serif-pro"/>
              </a:rPr>
              <a:t>become a liability </a:t>
            </a:r>
            <a:r>
              <a:rPr lang="en-US" sz="1200" b="0" i="0" dirty="0">
                <a:solidFill>
                  <a:srgbClr val="242424"/>
                </a:solidFill>
                <a:effectLst/>
                <a:latin typeface="source-serif-pro"/>
              </a:rPr>
              <a:t>when it morphs into overwork and obsession. </a:t>
            </a:r>
          </a:p>
          <a:p>
            <a:pPr algn="l">
              <a:lnSpc>
                <a:spcPts val="2400"/>
              </a:lnSpc>
              <a:buNone/>
            </a:pPr>
            <a:endParaRPr lang="en-US" sz="1200" dirty="0">
              <a:solidFill>
                <a:srgbClr val="242424"/>
              </a:solidFill>
              <a:latin typeface="source-serif-pro"/>
            </a:endParaRPr>
          </a:p>
          <a:p>
            <a:pPr algn="l">
              <a:lnSpc>
                <a:spcPts val="2400"/>
              </a:lnSpc>
              <a:buNone/>
            </a:pPr>
            <a:r>
              <a:rPr lang="en-US" sz="1200" b="0" i="0" dirty="0">
                <a:solidFill>
                  <a:srgbClr val="242424"/>
                </a:solidFill>
                <a:effectLst/>
                <a:latin typeface="source-serif-pro"/>
              </a:rPr>
              <a:t>For the passionately committed, the distinction between hard work and overwork can become blurred.</a:t>
            </a:r>
          </a:p>
          <a:p>
            <a:pPr algn="l">
              <a:lnSpc>
                <a:spcPts val="2400"/>
              </a:lnSpc>
              <a:buNone/>
            </a:pPr>
            <a:endParaRPr lang="en-US" sz="1200" b="0" i="0" dirty="0">
              <a:solidFill>
                <a:srgbClr val="242424"/>
              </a:solidFill>
              <a:effectLst/>
              <a:latin typeface="source-serif-pro"/>
            </a:endParaRPr>
          </a:p>
          <a:p>
            <a:pPr algn="l">
              <a:lnSpc>
                <a:spcPts val="2400"/>
              </a:lnSpc>
              <a:buNone/>
            </a:pPr>
            <a:r>
              <a:rPr lang="en-US" sz="1200" b="0" i="1" dirty="0">
                <a:solidFill>
                  <a:srgbClr val="242424"/>
                </a:solidFill>
                <a:effectLst/>
                <a:latin typeface="source-serif-pro"/>
              </a:rPr>
              <a:t>The desire to excel</a:t>
            </a:r>
            <a:r>
              <a:rPr lang="en-US" sz="1200" b="0" i="0" dirty="0">
                <a:solidFill>
                  <a:srgbClr val="242424"/>
                </a:solidFill>
                <a:effectLst/>
                <a:latin typeface="source-serif-pro"/>
              </a:rPr>
              <a:t>, to make a difference, or to achieve recognition can push individuals to work longer hours, take on excessive responsibilities, and ignore the signs of physical and mental fatigue.</a:t>
            </a:r>
          </a:p>
          <a:p>
            <a:pPr algn="l">
              <a:lnSpc>
                <a:spcPts val="2400"/>
              </a:lnSpc>
              <a:buNone/>
            </a:pPr>
            <a:endParaRPr lang="en-US" sz="1200" b="0" i="0" dirty="0">
              <a:solidFill>
                <a:srgbClr val="242424"/>
              </a:solidFill>
              <a:effectLst/>
              <a:latin typeface="source-serif-pro"/>
            </a:endParaRPr>
          </a:p>
          <a:p>
            <a:pPr algn="l">
              <a:lnSpc>
                <a:spcPts val="2400"/>
              </a:lnSpc>
            </a:pPr>
            <a:r>
              <a:rPr lang="en-US" sz="1200" b="0" i="0" dirty="0">
                <a:solidFill>
                  <a:srgbClr val="242424"/>
                </a:solidFill>
                <a:effectLst/>
                <a:latin typeface="source-serif-pro"/>
              </a:rPr>
              <a:t>Unchecked passion, without the balance of rest and self-care, can lead to adverse outcomes. </a:t>
            </a:r>
          </a:p>
          <a:p>
            <a:pPr algn="l">
              <a:lnSpc>
                <a:spcPts val="2400"/>
              </a:lnSpc>
            </a:pPr>
            <a:endParaRPr lang="en-US" sz="1200" dirty="0">
              <a:solidFill>
                <a:srgbClr val="242424"/>
              </a:solidFill>
              <a:latin typeface="source-serif-pro"/>
            </a:endParaRPr>
          </a:p>
          <a:p>
            <a:pPr algn="l">
              <a:lnSpc>
                <a:spcPts val="2400"/>
              </a:lnSpc>
            </a:pPr>
            <a:r>
              <a:rPr lang="en-US" sz="1200" b="0" i="0" dirty="0">
                <a:solidFill>
                  <a:srgbClr val="242424"/>
                </a:solidFill>
                <a:effectLst/>
                <a:latin typeface="source-serif-pro"/>
              </a:rPr>
              <a:t>It’s essential for passionate professionals to recognize the fine line between productive engagement and detrimental over-involvement in their work.</a:t>
            </a:r>
          </a:p>
          <a:p>
            <a:endParaRPr lang="en-US" dirty="0"/>
          </a:p>
        </p:txBody>
      </p:sp>
      <p:sp>
        <p:nvSpPr>
          <p:cNvPr id="4" name="Slide Number Placeholder 3"/>
          <p:cNvSpPr>
            <a:spLocks noGrp="1"/>
          </p:cNvSpPr>
          <p:nvPr>
            <p:ph type="sldNum" sz="quarter" idx="5"/>
          </p:nvPr>
        </p:nvSpPr>
        <p:spPr/>
        <p:txBody>
          <a:bodyPr/>
          <a:lstStyle/>
          <a:p>
            <a:fld id="{2E6DE88F-1F85-4A27-9D34-D74A50E7B0DA}" type="slidenum">
              <a:rPr lang="en-US" smtClean="0"/>
              <a:t>15</a:t>
            </a:fld>
            <a:endParaRPr lang="en-US" dirty="0"/>
          </a:p>
        </p:txBody>
      </p:sp>
    </p:spTree>
    <p:extLst>
      <p:ext uri="{BB962C8B-B14F-4D97-AF65-F5344CB8AC3E}">
        <p14:creationId xmlns:p14="http://schemas.microsoft.com/office/powerpoint/2010/main" val="11448047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GRIT</a:t>
            </a:r>
          </a:p>
        </p:txBody>
      </p:sp>
      <p:sp>
        <p:nvSpPr>
          <p:cNvPr id="4" name="Slide Number Placeholder 3"/>
          <p:cNvSpPr>
            <a:spLocks noGrp="1"/>
          </p:cNvSpPr>
          <p:nvPr>
            <p:ph type="sldNum" sz="quarter" idx="5"/>
          </p:nvPr>
        </p:nvSpPr>
        <p:spPr/>
        <p:txBody>
          <a:bodyPr/>
          <a:lstStyle/>
          <a:p>
            <a:fld id="{2E6DE88F-1F85-4A27-9D34-D74A50E7B0DA}" type="slidenum">
              <a:rPr lang="en-US" smtClean="0"/>
              <a:t>16</a:t>
            </a:fld>
            <a:endParaRPr lang="en-US" dirty="0"/>
          </a:p>
        </p:txBody>
      </p:sp>
    </p:spTree>
    <p:extLst>
      <p:ext uri="{BB962C8B-B14F-4D97-AF65-F5344CB8AC3E}">
        <p14:creationId xmlns:p14="http://schemas.microsoft.com/office/powerpoint/2010/main" val="35241565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practices are easier than others – especially when they involve others</a:t>
            </a:r>
          </a:p>
        </p:txBody>
      </p:sp>
      <p:sp>
        <p:nvSpPr>
          <p:cNvPr id="4" name="Slide Number Placeholder 3"/>
          <p:cNvSpPr>
            <a:spLocks noGrp="1"/>
          </p:cNvSpPr>
          <p:nvPr>
            <p:ph type="sldNum" sz="quarter" idx="5"/>
          </p:nvPr>
        </p:nvSpPr>
        <p:spPr/>
        <p:txBody>
          <a:bodyPr/>
          <a:lstStyle/>
          <a:p>
            <a:fld id="{2E6DE88F-1F85-4A27-9D34-D74A50E7B0DA}" type="slidenum">
              <a:rPr lang="en-US" smtClean="0"/>
              <a:t>17</a:t>
            </a:fld>
            <a:endParaRPr lang="en-US" dirty="0"/>
          </a:p>
        </p:txBody>
      </p:sp>
    </p:spTree>
    <p:extLst>
      <p:ext uri="{BB962C8B-B14F-4D97-AF65-F5344CB8AC3E}">
        <p14:creationId xmlns:p14="http://schemas.microsoft.com/office/powerpoint/2010/main" val="17709454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Investment is worth it to create “electronic” automation</a:t>
            </a:r>
          </a:p>
          <a:p>
            <a:r>
              <a:rPr lang="en-US" dirty="0"/>
              <a:t>Use Co-Pilot or </a:t>
            </a:r>
            <a:r>
              <a:rPr lang="en-US" dirty="0" err="1"/>
              <a:t>Chatgpt</a:t>
            </a:r>
            <a:r>
              <a:rPr lang="en-US" dirty="0"/>
              <a:t> </a:t>
            </a:r>
          </a:p>
          <a:p>
            <a:r>
              <a:rPr lang="en-US" dirty="0"/>
              <a:t>CONTROL your day</a:t>
            </a:r>
          </a:p>
          <a:p>
            <a:r>
              <a:rPr lang="en-US" dirty="0"/>
              <a:t>Set timer on phone to get up for 5-15 minutes – go outside!</a:t>
            </a:r>
          </a:p>
          <a:p>
            <a:endParaRPr lang="en-US" dirty="0"/>
          </a:p>
          <a:p>
            <a:r>
              <a:rPr lang="en-US" dirty="0"/>
              <a:t>LETS CHAT MORE</a:t>
            </a:r>
          </a:p>
        </p:txBody>
      </p:sp>
      <p:sp>
        <p:nvSpPr>
          <p:cNvPr id="4" name="Slide Number Placeholder 3"/>
          <p:cNvSpPr>
            <a:spLocks noGrp="1"/>
          </p:cNvSpPr>
          <p:nvPr>
            <p:ph type="sldNum" sz="quarter" idx="5"/>
          </p:nvPr>
        </p:nvSpPr>
        <p:spPr/>
        <p:txBody>
          <a:bodyPr/>
          <a:lstStyle/>
          <a:p>
            <a:fld id="{2E6DE88F-1F85-4A27-9D34-D74A50E7B0DA}" type="slidenum">
              <a:rPr lang="en-US" smtClean="0"/>
              <a:t>18</a:t>
            </a:fld>
            <a:endParaRPr lang="en-US" dirty="0"/>
          </a:p>
        </p:txBody>
      </p:sp>
    </p:spTree>
    <p:extLst>
      <p:ext uri="{BB962C8B-B14F-4D97-AF65-F5344CB8AC3E}">
        <p14:creationId xmlns:p14="http://schemas.microsoft.com/office/powerpoint/2010/main" val="1629511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405249-8886-A224-55AB-55A019BB38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947394-2C50-0558-DA51-82B353E674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965875-C86A-3A38-3550-0441A965F1B1}"/>
              </a:ext>
            </a:extLst>
          </p:cNvPr>
          <p:cNvSpPr>
            <a:spLocks noGrp="1"/>
          </p:cNvSpPr>
          <p:nvPr>
            <p:ph type="body" idx="1"/>
          </p:nvPr>
        </p:nvSpPr>
        <p:spPr/>
        <p:txBody>
          <a:bodyPr/>
          <a:lstStyle/>
          <a:p>
            <a:pPr marL="228600" indent="-228600">
              <a:buAutoNum type="arabicPeriod"/>
            </a:pPr>
            <a:r>
              <a:rPr lang="en-US" dirty="0"/>
              <a:t>Already do and many are aware – key is to manage task list and not dillydally</a:t>
            </a:r>
          </a:p>
          <a:p>
            <a:pPr marL="228600" indent="-228600">
              <a:buAutoNum type="arabicPeriod"/>
            </a:pPr>
            <a:r>
              <a:rPr lang="en-US" dirty="0"/>
              <a:t>Yes, but my role is different so I have to be open and available to my team when they express workload issues</a:t>
            </a:r>
          </a:p>
          <a:p>
            <a:pPr marL="228600" indent="-228600">
              <a:buAutoNum type="arabicPeriod"/>
            </a:pPr>
            <a:r>
              <a:rPr lang="en-US" dirty="0"/>
              <a:t>Yes, we work remote but our morning leadership meeting “coffee talk” helps start the day, lunch is a blur…but nothing wrong with a virtual happy hour!</a:t>
            </a:r>
          </a:p>
          <a:p>
            <a:pPr marL="228600" indent="-228600">
              <a:buAutoNum type="arabicPeriod"/>
            </a:pPr>
            <a:r>
              <a:rPr lang="en-US" dirty="0"/>
              <a:t>I journal every night with a “check list” of things to accomplish [ ]WO [ ] WD [ ] H20 [ ] H5 – call so and so…</a:t>
            </a:r>
          </a:p>
          <a:p>
            <a:pPr marL="228600" indent="-228600">
              <a:buAutoNum type="arabicPeriod"/>
            </a:pPr>
            <a:r>
              <a:rPr lang="en-US" dirty="0"/>
              <a:t>Yes! I gave up social media for Lent and it’s been so freeing (mentally and time wise) and I plug in my phone ACROSS the room at night (usually 2 hours before bedtime)</a:t>
            </a:r>
          </a:p>
        </p:txBody>
      </p:sp>
      <p:sp>
        <p:nvSpPr>
          <p:cNvPr id="4" name="Slide Number Placeholder 3">
            <a:extLst>
              <a:ext uri="{FF2B5EF4-FFF2-40B4-BE49-F238E27FC236}">
                <a16:creationId xmlns:a16="http://schemas.microsoft.com/office/drawing/2014/main" id="{5FDF2C58-938A-1376-E0A8-9E9784AC4124}"/>
              </a:ext>
            </a:extLst>
          </p:cNvPr>
          <p:cNvSpPr>
            <a:spLocks noGrp="1"/>
          </p:cNvSpPr>
          <p:nvPr>
            <p:ph type="sldNum" sz="quarter" idx="5"/>
          </p:nvPr>
        </p:nvSpPr>
        <p:spPr/>
        <p:txBody>
          <a:bodyPr/>
          <a:lstStyle/>
          <a:p>
            <a:fld id="{2E6DE88F-1F85-4A27-9D34-D74A50E7B0DA}" type="slidenum">
              <a:rPr lang="en-US" smtClean="0"/>
              <a:t>19</a:t>
            </a:fld>
            <a:endParaRPr lang="en-US" dirty="0"/>
          </a:p>
        </p:txBody>
      </p:sp>
    </p:spTree>
    <p:extLst>
      <p:ext uri="{BB962C8B-B14F-4D97-AF65-F5344CB8AC3E}">
        <p14:creationId xmlns:p14="http://schemas.microsoft.com/office/powerpoint/2010/main" val="23289468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Calendar – block time is a MUST  8-930, 12-1 and 4-5 – BREAKS – need to do this more </a:t>
            </a:r>
          </a:p>
          <a:p>
            <a:r>
              <a:rPr lang="en-US" dirty="0"/>
              <a:t>2. Calendar </a:t>
            </a:r>
          </a:p>
          <a:p>
            <a:r>
              <a:rPr lang="en-US" dirty="0"/>
              <a:t>3. Yes, as well as outside my work</a:t>
            </a:r>
          </a:p>
          <a:p>
            <a:r>
              <a:rPr lang="en-US" dirty="0"/>
              <a:t>4.  As much as I can – even as a BOOMER – </a:t>
            </a:r>
            <a:r>
              <a:rPr lang="en-US" dirty="0" err="1"/>
              <a:t>Sharepoint</a:t>
            </a:r>
            <a:r>
              <a:rPr lang="en-US" dirty="0"/>
              <a:t> and L&amp;Ls</a:t>
            </a:r>
          </a:p>
        </p:txBody>
      </p:sp>
      <p:sp>
        <p:nvSpPr>
          <p:cNvPr id="4" name="Slide Number Placeholder 3"/>
          <p:cNvSpPr>
            <a:spLocks noGrp="1"/>
          </p:cNvSpPr>
          <p:nvPr>
            <p:ph type="sldNum" sz="quarter" idx="5"/>
          </p:nvPr>
        </p:nvSpPr>
        <p:spPr/>
        <p:txBody>
          <a:bodyPr/>
          <a:lstStyle/>
          <a:p>
            <a:fld id="{2E6DE88F-1F85-4A27-9D34-D74A50E7B0DA}" type="slidenum">
              <a:rPr lang="en-US" smtClean="0"/>
              <a:t>20</a:t>
            </a:fld>
            <a:endParaRPr lang="en-US" dirty="0"/>
          </a:p>
        </p:txBody>
      </p:sp>
    </p:spTree>
    <p:extLst>
      <p:ext uri="{BB962C8B-B14F-4D97-AF65-F5344CB8AC3E}">
        <p14:creationId xmlns:p14="http://schemas.microsoft.com/office/powerpoint/2010/main" val="33765397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where the internet IS YOUR FRIEND</a:t>
            </a:r>
          </a:p>
        </p:txBody>
      </p:sp>
      <p:sp>
        <p:nvSpPr>
          <p:cNvPr id="4" name="Slide Number Placeholder 3"/>
          <p:cNvSpPr>
            <a:spLocks noGrp="1"/>
          </p:cNvSpPr>
          <p:nvPr>
            <p:ph type="sldNum" sz="quarter" idx="5"/>
          </p:nvPr>
        </p:nvSpPr>
        <p:spPr/>
        <p:txBody>
          <a:bodyPr/>
          <a:lstStyle/>
          <a:p>
            <a:fld id="{2E6DE88F-1F85-4A27-9D34-D74A50E7B0DA}" type="slidenum">
              <a:rPr lang="en-US" smtClean="0"/>
              <a:t>21</a:t>
            </a:fld>
            <a:endParaRPr lang="en-US" dirty="0"/>
          </a:p>
        </p:txBody>
      </p:sp>
    </p:spTree>
    <p:extLst>
      <p:ext uri="{BB962C8B-B14F-4D97-AF65-F5344CB8AC3E}">
        <p14:creationId xmlns:p14="http://schemas.microsoft.com/office/powerpoint/2010/main" val="1009190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has experienced or currently experiencing any of these?  I’ll start – Compulsive Activity – I always feel I SHOULD be doing something</a:t>
            </a:r>
          </a:p>
        </p:txBody>
      </p:sp>
      <p:sp>
        <p:nvSpPr>
          <p:cNvPr id="4" name="Slide Number Placeholder 3"/>
          <p:cNvSpPr>
            <a:spLocks noGrp="1"/>
          </p:cNvSpPr>
          <p:nvPr>
            <p:ph type="sldNum" sz="quarter" idx="5"/>
          </p:nvPr>
        </p:nvSpPr>
        <p:spPr/>
        <p:txBody>
          <a:bodyPr/>
          <a:lstStyle/>
          <a:p>
            <a:fld id="{2E6DE88F-1F85-4A27-9D34-D74A50E7B0DA}" type="slidenum">
              <a:rPr lang="en-US" smtClean="0"/>
              <a:t>3</a:t>
            </a:fld>
            <a:endParaRPr lang="en-US" dirty="0"/>
          </a:p>
        </p:txBody>
      </p:sp>
    </p:spTree>
    <p:extLst>
      <p:ext uri="{BB962C8B-B14F-4D97-AF65-F5344CB8AC3E}">
        <p14:creationId xmlns:p14="http://schemas.microsoft.com/office/powerpoint/2010/main" val="16414797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32323"/>
                </a:solidFill>
                <a:effectLst/>
                <a:latin typeface="open-sans"/>
              </a:rPr>
              <a:t>I’m sure you understand that sentiment—if not, you probably know several people I’m talking about.</a:t>
            </a:r>
          </a:p>
          <a:p>
            <a:endParaRPr lang="en-US" dirty="0"/>
          </a:p>
        </p:txBody>
      </p:sp>
      <p:sp>
        <p:nvSpPr>
          <p:cNvPr id="4" name="Slide Number Placeholder 3"/>
          <p:cNvSpPr>
            <a:spLocks noGrp="1"/>
          </p:cNvSpPr>
          <p:nvPr>
            <p:ph type="sldNum" sz="quarter" idx="5"/>
          </p:nvPr>
        </p:nvSpPr>
        <p:spPr/>
        <p:txBody>
          <a:bodyPr/>
          <a:lstStyle/>
          <a:p>
            <a:fld id="{2E6DE88F-1F85-4A27-9D34-D74A50E7B0DA}" type="slidenum">
              <a:rPr lang="en-US" smtClean="0"/>
              <a:t>24</a:t>
            </a:fld>
            <a:endParaRPr lang="en-US" dirty="0"/>
          </a:p>
        </p:txBody>
      </p:sp>
    </p:spTree>
    <p:extLst>
      <p:ext uri="{BB962C8B-B14F-4D97-AF65-F5344CB8AC3E}">
        <p14:creationId xmlns:p14="http://schemas.microsoft.com/office/powerpoint/2010/main" val="41317881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D951BA-E6B5-243C-DEA2-3BC6D3708A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F7C16D-EED1-6CB0-5573-4EFFA8CA60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86EE7C-010D-5ED8-0F9A-F97D5768F44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32323"/>
                </a:solidFill>
                <a:effectLst/>
                <a:latin typeface="open-sans"/>
              </a:rPr>
              <a:t>I’m sure you understand that sentiment—if not, you probably know several people I’m talking about.</a:t>
            </a:r>
          </a:p>
          <a:p>
            <a:endParaRPr lang="en-US" dirty="0"/>
          </a:p>
        </p:txBody>
      </p:sp>
      <p:sp>
        <p:nvSpPr>
          <p:cNvPr id="4" name="Slide Number Placeholder 3">
            <a:extLst>
              <a:ext uri="{FF2B5EF4-FFF2-40B4-BE49-F238E27FC236}">
                <a16:creationId xmlns:a16="http://schemas.microsoft.com/office/drawing/2014/main" id="{DD029F0C-A35B-FA67-A93E-EDBFD9B2971C}"/>
              </a:ext>
            </a:extLst>
          </p:cNvPr>
          <p:cNvSpPr>
            <a:spLocks noGrp="1"/>
          </p:cNvSpPr>
          <p:nvPr>
            <p:ph type="sldNum" sz="quarter" idx="5"/>
          </p:nvPr>
        </p:nvSpPr>
        <p:spPr/>
        <p:txBody>
          <a:bodyPr/>
          <a:lstStyle/>
          <a:p>
            <a:fld id="{2E6DE88F-1F85-4A27-9D34-D74A50E7B0DA}" type="slidenum">
              <a:rPr lang="en-US" smtClean="0"/>
              <a:t>25</a:t>
            </a:fld>
            <a:endParaRPr lang="en-US" dirty="0"/>
          </a:p>
        </p:txBody>
      </p:sp>
    </p:spTree>
    <p:extLst>
      <p:ext uri="{BB962C8B-B14F-4D97-AF65-F5344CB8AC3E}">
        <p14:creationId xmlns:p14="http://schemas.microsoft.com/office/powerpoint/2010/main" val="20480609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232323"/>
                </a:solidFill>
                <a:effectLst/>
              </a:rPr>
              <a:t>This is a profound reason to maintain other aspects of your life. When you fall out of love with your job, but put absolutely every single ounce of your focus and energy into it...what happens?</a:t>
            </a:r>
          </a:p>
          <a:p>
            <a:endParaRPr lang="en-US" dirty="0"/>
          </a:p>
        </p:txBody>
      </p:sp>
      <p:sp>
        <p:nvSpPr>
          <p:cNvPr id="4" name="Slide Number Placeholder 3"/>
          <p:cNvSpPr>
            <a:spLocks noGrp="1"/>
          </p:cNvSpPr>
          <p:nvPr>
            <p:ph type="sldNum" sz="quarter" idx="5"/>
          </p:nvPr>
        </p:nvSpPr>
        <p:spPr/>
        <p:txBody>
          <a:bodyPr/>
          <a:lstStyle/>
          <a:p>
            <a:fld id="{2E6DE88F-1F85-4A27-9D34-D74A50E7B0DA}" type="slidenum">
              <a:rPr lang="en-US" smtClean="0"/>
              <a:t>34</a:t>
            </a:fld>
            <a:endParaRPr lang="en-US" dirty="0"/>
          </a:p>
        </p:txBody>
      </p:sp>
    </p:spTree>
    <p:extLst>
      <p:ext uri="{BB962C8B-B14F-4D97-AF65-F5344CB8AC3E}">
        <p14:creationId xmlns:p14="http://schemas.microsoft.com/office/powerpoint/2010/main" val="2701062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hope I made this clear</a:t>
            </a:r>
          </a:p>
        </p:txBody>
      </p:sp>
      <p:sp>
        <p:nvSpPr>
          <p:cNvPr id="4" name="Slide Number Placeholder 3"/>
          <p:cNvSpPr>
            <a:spLocks noGrp="1"/>
          </p:cNvSpPr>
          <p:nvPr>
            <p:ph type="sldNum" sz="quarter" idx="5"/>
          </p:nvPr>
        </p:nvSpPr>
        <p:spPr/>
        <p:txBody>
          <a:bodyPr/>
          <a:lstStyle/>
          <a:p>
            <a:fld id="{2E6DE88F-1F85-4A27-9D34-D74A50E7B0DA}" type="slidenum">
              <a:rPr lang="en-US" smtClean="0"/>
              <a:t>35</a:t>
            </a:fld>
            <a:endParaRPr lang="en-US" dirty="0"/>
          </a:p>
        </p:txBody>
      </p:sp>
    </p:spTree>
    <p:extLst>
      <p:ext uri="{BB962C8B-B14F-4D97-AF65-F5344CB8AC3E}">
        <p14:creationId xmlns:p14="http://schemas.microsoft.com/office/powerpoint/2010/main" val="1612943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compulsive need to be doing SOMETHING</a:t>
            </a:r>
          </a:p>
        </p:txBody>
      </p:sp>
      <p:sp>
        <p:nvSpPr>
          <p:cNvPr id="4" name="Slide Number Placeholder 3"/>
          <p:cNvSpPr>
            <a:spLocks noGrp="1"/>
          </p:cNvSpPr>
          <p:nvPr>
            <p:ph type="sldNum" sz="quarter" idx="5"/>
          </p:nvPr>
        </p:nvSpPr>
        <p:spPr/>
        <p:txBody>
          <a:bodyPr/>
          <a:lstStyle/>
          <a:p>
            <a:fld id="{2E6DE88F-1F85-4A27-9D34-D74A50E7B0DA}" type="slidenum">
              <a:rPr lang="en-US" smtClean="0"/>
              <a:t>4</a:t>
            </a:fld>
            <a:endParaRPr lang="en-US" dirty="0"/>
          </a:p>
        </p:txBody>
      </p:sp>
    </p:spTree>
    <p:extLst>
      <p:ext uri="{BB962C8B-B14F-4D97-AF65-F5344CB8AC3E}">
        <p14:creationId xmlns:p14="http://schemas.microsoft.com/office/powerpoint/2010/main" val="2805739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While this dedication is admirable, it can sometimes lead to an unhealthy attachment to work, bordering on workaholism. </a:t>
            </a:r>
          </a:p>
          <a:p>
            <a:endParaRPr lang="en-US" dirty="0"/>
          </a:p>
        </p:txBody>
      </p:sp>
      <p:sp>
        <p:nvSpPr>
          <p:cNvPr id="4" name="Slide Number Placeholder 3"/>
          <p:cNvSpPr>
            <a:spLocks noGrp="1"/>
          </p:cNvSpPr>
          <p:nvPr>
            <p:ph type="sldNum" sz="quarter" idx="5"/>
          </p:nvPr>
        </p:nvSpPr>
        <p:spPr/>
        <p:txBody>
          <a:bodyPr/>
          <a:lstStyle/>
          <a:p>
            <a:fld id="{2E6DE88F-1F85-4A27-9D34-D74A50E7B0DA}" type="slidenum">
              <a:rPr lang="en-US" smtClean="0"/>
              <a:t>5</a:t>
            </a:fld>
            <a:endParaRPr lang="en-US" dirty="0"/>
          </a:p>
        </p:txBody>
      </p:sp>
    </p:spTree>
    <p:extLst>
      <p:ext uri="{BB962C8B-B14F-4D97-AF65-F5344CB8AC3E}">
        <p14:creationId xmlns:p14="http://schemas.microsoft.com/office/powerpoint/2010/main" val="1968042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dirty="0">
                <a:solidFill>
                  <a:srgbClr val="242424"/>
                </a:solidFill>
                <a:effectLst/>
                <a:latin typeface="source-serif-pro"/>
              </a:rPr>
              <a:t>What starts as a pursuit of a career dream can subtly slide into a cycle of overwork and stress, often without the individual realizing it until the symptoms of burnout become undeniable.</a:t>
            </a:r>
            <a:endParaRPr lang="en-US" sz="1200" dirty="0"/>
          </a:p>
          <a:p>
            <a:endParaRPr lang="en-US" dirty="0"/>
          </a:p>
        </p:txBody>
      </p:sp>
      <p:sp>
        <p:nvSpPr>
          <p:cNvPr id="4" name="Slide Number Placeholder 3"/>
          <p:cNvSpPr>
            <a:spLocks noGrp="1"/>
          </p:cNvSpPr>
          <p:nvPr>
            <p:ph type="sldNum" sz="quarter" idx="5"/>
          </p:nvPr>
        </p:nvSpPr>
        <p:spPr/>
        <p:txBody>
          <a:bodyPr/>
          <a:lstStyle/>
          <a:p>
            <a:fld id="{2E6DE88F-1F85-4A27-9D34-D74A50E7B0DA}" type="slidenum">
              <a:rPr lang="en-US" smtClean="0"/>
              <a:t>6</a:t>
            </a:fld>
            <a:endParaRPr lang="en-US" dirty="0"/>
          </a:p>
        </p:txBody>
      </p:sp>
    </p:spTree>
    <p:extLst>
      <p:ext uri="{BB962C8B-B14F-4D97-AF65-F5344CB8AC3E}">
        <p14:creationId xmlns:p14="http://schemas.microsoft.com/office/powerpoint/2010/main" val="64520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242424"/>
                </a:solidFill>
                <a:effectLst/>
              </a:rPr>
              <a:t>The answer lies in the subtle shift from healthy enthusiasm to an unsustainable overcommitment.</a:t>
            </a:r>
          </a:p>
          <a:p>
            <a:endParaRPr lang="en-US" dirty="0"/>
          </a:p>
        </p:txBody>
      </p:sp>
      <p:sp>
        <p:nvSpPr>
          <p:cNvPr id="4" name="Slide Number Placeholder 3"/>
          <p:cNvSpPr>
            <a:spLocks noGrp="1"/>
          </p:cNvSpPr>
          <p:nvPr>
            <p:ph type="sldNum" sz="quarter" idx="5"/>
          </p:nvPr>
        </p:nvSpPr>
        <p:spPr/>
        <p:txBody>
          <a:bodyPr/>
          <a:lstStyle/>
          <a:p>
            <a:fld id="{2E6DE88F-1F85-4A27-9D34-D74A50E7B0DA}" type="slidenum">
              <a:rPr lang="en-US" smtClean="0"/>
              <a:t>7</a:t>
            </a:fld>
            <a:endParaRPr lang="en-US" dirty="0"/>
          </a:p>
        </p:txBody>
      </p:sp>
    </p:spTree>
    <p:extLst>
      <p:ext uri="{BB962C8B-B14F-4D97-AF65-F5344CB8AC3E}">
        <p14:creationId xmlns:p14="http://schemas.microsoft.com/office/powerpoint/2010/main" val="548767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hits home since I have a very opinionated medical staff, but we’ve developed a trusting relationship so they are very supportive</a:t>
            </a:r>
          </a:p>
        </p:txBody>
      </p:sp>
      <p:sp>
        <p:nvSpPr>
          <p:cNvPr id="4" name="Slide Number Placeholder 3"/>
          <p:cNvSpPr>
            <a:spLocks noGrp="1"/>
          </p:cNvSpPr>
          <p:nvPr>
            <p:ph type="sldNum" sz="quarter" idx="5"/>
          </p:nvPr>
        </p:nvSpPr>
        <p:spPr/>
        <p:txBody>
          <a:bodyPr/>
          <a:lstStyle/>
          <a:p>
            <a:fld id="{2E6DE88F-1F85-4A27-9D34-D74A50E7B0DA}" type="slidenum">
              <a:rPr lang="en-US" smtClean="0"/>
              <a:t>8</a:t>
            </a:fld>
            <a:endParaRPr lang="en-US" dirty="0"/>
          </a:p>
        </p:txBody>
      </p:sp>
    </p:spTree>
    <p:extLst>
      <p:ext uri="{BB962C8B-B14F-4D97-AF65-F5344CB8AC3E}">
        <p14:creationId xmlns:p14="http://schemas.microsoft.com/office/powerpoint/2010/main" val="1059055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6DE88F-1F85-4A27-9D34-D74A50E7B0DA}" type="slidenum">
              <a:rPr lang="en-US" smtClean="0"/>
              <a:t>9</a:t>
            </a:fld>
            <a:endParaRPr lang="en-US" dirty="0"/>
          </a:p>
        </p:txBody>
      </p:sp>
    </p:spTree>
    <p:extLst>
      <p:ext uri="{BB962C8B-B14F-4D97-AF65-F5344CB8AC3E}">
        <p14:creationId xmlns:p14="http://schemas.microsoft.com/office/powerpoint/2010/main" val="1132789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Silent quitting/retiring</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think we have to start by recognizing that some form of tired MSP’ing happens to all of us at one time or another during our careers. It’s an occupational hazard when you work in environments that prize always being rational and objective.</a:t>
            </a:r>
            <a:endParaRPr lang="en-US" sz="1100" dirty="0">
              <a:latin typeface="Lato" panose="020F0502020204030203" pitchFamily="34" charset="77"/>
            </a:endParaRPr>
          </a:p>
          <a:p>
            <a:endParaRPr lang="en-US" dirty="0"/>
          </a:p>
        </p:txBody>
      </p:sp>
      <p:sp>
        <p:nvSpPr>
          <p:cNvPr id="4" name="Slide Number Placeholder 3"/>
          <p:cNvSpPr>
            <a:spLocks noGrp="1"/>
          </p:cNvSpPr>
          <p:nvPr>
            <p:ph type="sldNum" sz="quarter" idx="5"/>
          </p:nvPr>
        </p:nvSpPr>
        <p:spPr/>
        <p:txBody>
          <a:bodyPr/>
          <a:lstStyle/>
          <a:p>
            <a:fld id="{2E6DE88F-1F85-4A27-9D34-D74A50E7B0DA}" type="slidenum">
              <a:rPr lang="en-US" smtClean="0"/>
              <a:t>10</a:t>
            </a:fld>
            <a:endParaRPr lang="en-US" dirty="0"/>
          </a:p>
        </p:txBody>
      </p:sp>
    </p:spTree>
    <p:extLst>
      <p:ext uri="{BB962C8B-B14F-4D97-AF65-F5344CB8AC3E}">
        <p14:creationId xmlns:p14="http://schemas.microsoft.com/office/powerpoint/2010/main" val="2223771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9/15/2025</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3A98EE3D-8CD1-4C3F-BD1C-C98C9596463C}" type="slidenum">
              <a:rPr lang="en-US" smtClean="0"/>
              <a:pPr/>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73007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3ED0CC-082F-4160-86E5-0D6041F12778}" type="datetime1">
              <a:rPr lang="en-US" smtClean="0"/>
              <a:t>9/15/2025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7380135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3ED0CC-082F-4160-86E5-0D6041F12778}" type="datetime1">
              <a:rPr lang="en-US" smtClean="0"/>
              <a:t>9/15/2025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0818736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9/15/2025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25209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9/15/2025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78213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9/15/2025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55320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9/15/2025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58785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9/15/2025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19135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9/15/2025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20298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9/15/2025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9781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9/15/2025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91017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9EA15526-7079-4B7B-987C-1B5FAE11A0FF}" type="datetime1">
              <a:rPr lang="en-US" smtClean="0"/>
              <a:t>9/15/2025</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90849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073ED0CC-082F-4160-86E5-0D6041F12778}" type="datetime1">
              <a:rPr lang="en-US" smtClean="0"/>
              <a:t>9/15/2025</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3A98EE3D-8CD1-4C3F-BD1C-C98C9596463C}" type="slidenum">
              <a:rPr lang="en-US" smtClean="0"/>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102461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Lst>
  <p:hf sldNum="0" hdr="0" ft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3.jpg"/><Relationship Id="rId7"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hyperlink" Target="https://www.additudemag.com/slideshows/feeling-overwhelmed-10-ways-to-get-control/" TargetMode="External"/><Relationship Id="rId9" Type="http://schemas.openxmlformats.org/officeDocument/2006/relationships/image" Target="../media/image18.png"/></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hyperlink" Target="https://www.gallup.com/workplace/237059/employee-burnout-part-main-causes.aspx"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3.svg"/><Relationship Id="rId11" Type="http://schemas.openxmlformats.org/officeDocument/2006/relationships/image" Target="../media/image27.svg"/><Relationship Id="rId5" Type="http://schemas.openxmlformats.org/officeDocument/2006/relationships/image" Target="../media/image22.png"/><Relationship Id="rId10" Type="http://schemas.openxmlformats.org/officeDocument/2006/relationships/image" Target="../media/image26.png"/><Relationship Id="rId4" Type="http://schemas.openxmlformats.org/officeDocument/2006/relationships/image" Target="../media/image21.svg"/><Relationship Id="rId9" Type="http://schemas.openxmlformats.org/officeDocument/2006/relationships/image" Target="../media/image25.svg"/></Relationships>
</file>

<file path=ppt/slides/_rels/slide14.xml.rels><?xml version="1.0" encoding="UTF-8" standalone="yes"?>
<Relationships xmlns="http://schemas.openxmlformats.org/package/2006/relationships"><Relationship Id="rId2" Type="http://schemas.openxmlformats.org/officeDocument/2006/relationships/hyperlink" Target="https://www.gallup.com/workplace/237059/employee-burnout-part-main-causes.aspx"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hyperlink" Target="https://creativecommons.org/licenses/by-nc-nd/3.0/" TargetMode="External"/><Relationship Id="rId4" Type="http://schemas.openxmlformats.org/officeDocument/2006/relationships/hyperlink" Target="https://www.catholicsarenotchristians.com/biblically-ignorant-pope-francis-migrants-like-the-journey-of-mary-and-joseph-to-bethlehe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psychologytoday.com/us/blog/the-art-self-improvement/202203/the-burnout-paradox"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hyperlink" Target="https://www.philippinesbasiceducation.us/2016/12/we-must-go-beyond-buzz-words.html" TargetMode="Externa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5.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www.flickr.com/photos/ste3ve/521083510" TargetMode="External"/><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hyperlink" Target="https://creativecommons.org/licenses/by/3.0/" TargetMode="External"/><Relationship Id="rId4" Type="http://schemas.openxmlformats.org/officeDocument/2006/relationships/hyperlink" Target="https://www.flickr.com/photos/newtown_grafitti/7341500304/in/pool-aroundredfern"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news.gallup.com/opinion/chairman/212045/world-broken-workplace.aspx"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png"/><Relationship Id="rId1" Type="http://schemas.openxmlformats.org/officeDocument/2006/relationships/slideLayout" Target="../slideLayouts/slideLayout7.xml"/><Relationship Id="rId5" Type="http://schemas.openxmlformats.org/officeDocument/2006/relationships/hyperlink" Target="https://creativecommons.org/licenses/by-sa/3.0/" TargetMode="External"/><Relationship Id="rId4" Type="http://schemas.openxmlformats.org/officeDocument/2006/relationships/hyperlink" Target="https://www.flickr.com/photos/scorpio58/4067099731"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indeed.com/career-advice/career-development/maslows-hierarchy-of-needs" TargetMode="External"/><Relationship Id="rId2" Type="http://schemas.openxmlformats.org/officeDocument/2006/relationships/hyperlink" Target="https://blog.jostle.me/blog/5-causes-of-employee-turnover" TargetMode="External"/><Relationship Id="rId1" Type="http://schemas.openxmlformats.org/officeDocument/2006/relationships/slideLayout" Target="../slideLayouts/slideLayout7.xml"/><Relationship Id="rId5" Type="http://schemas.openxmlformats.org/officeDocument/2006/relationships/hyperlink" Target="https://positivepsychology.com/flow-at-work/" TargetMode="External"/><Relationship Id="rId4" Type="http://schemas.openxmlformats.org/officeDocument/2006/relationships/hyperlink" Target="https://www.forbes.com/sites/jackkelly/2021/01/27/how-to-find-your-own-personal-ikigai-to-get-the-job-you-love-and-live-your-best-life/"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merriam-webster.com/dictionary/addiction"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s://pxhere.com/th/photo/1058439" TargetMode="External"/><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s://pixabay.com/en/water-stone-nature-turkey-relax-2045469/"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hyperlink" Target="https://creativecommons.org/licenses/by-nc-nd/3.0/" TargetMode="External"/><Relationship Id="rId4" Type="http://schemas.openxmlformats.org/officeDocument/2006/relationships/hyperlink" Target="https://cenizasdelcaos.blogspot.com/2015/10/he-vuelto.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s://www.wallpaperflare.com/search?wallpaper=TUGS"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hyperlink" Target="http://johnkrohn.blogspot.com/2012_11_01_archive.html" TargetMode="External"/><Relationship Id="rId3" Type="http://schemas.openxmlformats.org/officeDocument/2006/relationships/image" Target="../media/image8.png"/><Relationship Id="rId7"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A1C807-B9AD-4C9B-BF9F-60F03428998E}"/>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10"/>
            <a:ext cx="12192001" cy="6857990"/>
          </a:xfrm>
          <a:prstGeom prst="rect">
            <a:avLst/>
          </a:prstGeom>
        </p:spPr>
      </p:pic>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557083" y="612215"/>
            <a:ext cx="8878319" cy="2420504"/>
          </a:xfrm>
        </p:spPr>
        <p:txBody>
          <a:bodyPr>
            <a:noAutofit/>
          </a:bodyPr>
          <a:lstStyle/>
          <a:p>
            <a:pPr algn="l"/>
            <a:r>
              <a:rPr lang="en-US" sz="4800" b="1" dirty="0"/>
              <a:t>Addicted and Afflicted – Are we getting our jobs done the “right way”?</a:t>
            </a:r>
          </a:p>
        </p:txBody>
      </p:sp>
      <p:sp>
        <p:nvSpPr>
          <p:cNvPr id="3" name="Subtitle 2">
            <a:extLst>
              <a:ext uri="{FF2B5EF4-FFF2-40B4-BE49-F238E27FC236}">
                <a16:creationId xmlns:a16="http://schemas.microsoft.com/office/drawing/2014/main" id="{DB93FB3F-A8D4-46D3-A1C6-C79C64563729}"/>
              </a:ext>
            </a:extLst>
          </p:cNvPr>
          <p:cNvSpPr>
            <a:spLocks noGrp="1"/>
          </p:cNvSpPr>
          <p:nvPr>
            <p:ph type="subTitle" idx="1"/>
          </p:nvPr>
        </p:nvSpPr>
        <p:spPr>
          <a:xfrm>
            <a:off x="638106" y="5454298"/>
            <a:ext cx="7668850" cy="1026544"/>
          </a:xfrm>
        </p:spPr>
        <p:txBody>
          <a:bodyPr>
            <a:normAutofit/>
          </a:bodyPr>
          <a:lstStyle/>
          <a:p>
            <a:pPr algn="l"/>
            <a:r>
              <a:rPr lang="en-US" sz="2300" b="1" dirty="0"/>
              <a:t>Maggie Palmer, MSA, CPCS, CPMSM</a:t>
            </a:r>
          </a:p>
        </p:txBody>
      </p:sp>
    </p:spTree>
    <p:extLst>
      <p:ext uri="{BB962C8B-B14F-4D97-AF65-F5344CB8AC3E}">
        <p14:creationId xmlns:p14="http://schemas.microsoft.com/office/powerpoint/2010/main" val="4167884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907FC5F-CC89-B095-E3C1-5F2FF7BF4980}"/>
              </a:ext>
            </a:extLst>
          </p:cNvPr>
          <p:cNvSpPr txBox="1"/>
          <p:nvPr/>
        </p:nvSpPr>
        <p:spPr>
          <a:xfrm>
            <a:off x="650110" y="2026937"/>
            <a:ext cx="10891777" cy="3539430"/>
          </a:xfrm>
          <a:prstGeom prst="rect">
            <a:avLst/>
          </a:prstGeom>
          <a:noFill/>
        </p:spPr>
        <p:txBody>
          <a:bodyPr wrap="square">
            <a:spAutoFit/>
          </a:bodyPr>
          <a:lstStyle/>
          <a:p>
            <a:r>
              <a:rPr lang="en-US" sz="3200" b="0" i="0" dirty="0">
                <a:solidFill>
                  <a:srgbClr val="242424"/>
                </a:solidFill>
                <a:effectLst/>
                <a:latin typeface="Calibri" panose="020F0502020204030204" pitchFamily="34" charset="0"/>
                <a:ea typeface="Calibri" panose="020F0502020204030204" pitchFamily="34" charset="0"/>
                <a:cs typeface="Calibri" panose="020F0502020204030204" pitchFamily="34" charset="0"/>
              </a:rPr>
              <a:t>The World Health Organization (WHO) classifies burnout as an “occupational phenomenon” characterized by </a:t>
            </a:r>
            <a:r>
              <a:rPr lang="en-US" sz="3200" b="0" i="1" dirty="0">
                <a:solidFill>
                  <a:srgbClr val="242424"/>
                </a:solidFill>
                <a:effectLst/>
                <a:latin typeface="Calibri" panose="020F0502020204030204" pitchFamily="34" charset="0"/>
                <a:ea typeface="Calibri" panose="020F0502020204030204" pitchFamily="34" charset="0"/>
                <a:cs typeface="Calibri" panose="020F0502020204030204" pitchFamily="34" charset="0"/>
              </a:rPr>
              <a:t>three dimensions</a:t>
            </a:r>
            <a:r>
              <a:rPr lang="en-US" sz="3200" b="0" i="0" dirty="0">
                <a:solidFill>
                  <a:srgbClr val="242424"/>
                </a:solidFill>
                <a:effectLst/>
                <a:latin typeface="Calibri" panose="020F0502020204030204" pitchFamily="34" charset="0"/>
                <a:ea typeface="Calibri" panose="020F0502020204030204" pitchFamily="34" charset="0"/>
                <a:cs typeface="Calibri" panose="020F0502020204030204" pitchFamily="34" charset="0"/>
              </a:rPr>
              <a:t>:</a:t>
            </a:r>
          </a:p>
          <a:p>
            <a:r>
              <a:rPr lang="en-US" sz="3200" b="0" i="0" dirty="0">
                <a:solidFill>
                  <a:srgbClr val="242424"/>
                </a:solidFill>
                <a:effectLst/>
                <a:latin typeface="Calibri" panose="020F0502020204030204" pitchFamily="34" charset="0"/>
                <a:ea typeface="Calibri" panose="020F0502020204030204" pitchFamily="34" charset="0"/>
                <a:cs typeface="Calibri" panose="020F0502020204030204" pitchFamily="34" charset="0"/>
              </a:rPr>
              <a:t> </a:t>
            </a:r>
            <a:endParaRPr lang="en-US" sz="3200" i="0" dirty="0">
              <a:solidFill>
                <a:srgbClr val="242424"/>
              </a:solidFill>
              <a:effectLst/>
              <a:latin typeface="Calibri" panose="020F0502020204030204" pitchFamily="34" charset="0"/>
              <a:ea typeface="Calibri" panose="020F0502020204030204" pitchFamily="34" charset="0"/>
              <a:cs typeface="Calibri" panose="020F0502020204030204" pitchFamily="34" charset="0"/>
            </a:endParaRPr>
          </a:p>
          <a:p>
            <a:pPr marL="514350" indent="-514350">
              <a:buAutoNum type="arabicPeriod"/>
            </a:pPr>
            <a:r>
              <a:rPr lang="en-US" sz="3200" i="0" dirty="0">
                <a:solidFill>
                  <a:srgbClr val="242424"/>
                </a:solidFill>
                <a:effectLst/>
                <a:latin typeface="Calibri" panose="020F0502020204030204" pitchFamily="34" charset="0"/>
                <a:ea typeface="Calibri" panose="020F0502020204030204" pitchFamily="34" charset="0"/>
                <a:cs typeface="Calibri" panose="020F0502020204030204" pitchFamily="34" charset="0"/>
              </a:rPr>
              <a:t>feelings of energy depletion or exhaustion; </a:t>
            </a:r>
          </a:p>
          <a:p>
            <a:pPr marL="514350" indent="-514350">
              <a:buAutoNum type="arabicPeriod"/>
            </a:pPr>
            <a:r>
              <a:rPr lang="en-US" sz="3200" i="0" dirty="0">
                <a:solidFill>
                  <a:srgbClr val="242424"/>
                </a:solidFill>
                <a:effectLst/>
                <a:latin typeface="Calibri" panose="020F0502020204030204" pitchFamily="34" charset="0"/>
                <a:ea typeface="Calibri" panose="020F0502020204030204" pitchFamily="34" charset="0"/>
                <a:cs typeface="Calibri" panose="020F0502020204030204" pitchFamily="34" charset="0"/>
              </a:rPr>
              <a:t>increased mental distance from one’s job, or feelings of negativism or cynicism related to one’s job; </a:t>
            </a:r>
          </a:p>
          <a:p>
            <a:pPr marL="514350" indent="-514350">
              <a:buAutoNum type="arabicPeriod"/>
            </a:pPr>
            <a:r>
              <a:rPr lang="en-US" sz="3200" i="0" dirty="0">
                <a:solidFill>
                  <a:srgbClr val="242424"/>
                </a:solidFill>
                <a:effectLst/>
                <a:latin typeface="Calibri" panose="020F0502020204030204" pitchFamily="34" charset="0"/>
                <a:ea typeface="Calibri" panose="020F0502020204030204" pitchFamily="34" charset="0"/>
                <a:cs typeface="Calibri" panose="020F0502020204030204" pitchFamily="34" charset="0"/>
              </a:rPr>
              <a:t>and reduced professional efficacy.</a:t>
            </a:r>
            <a:endParaRPr lang="en-US" sz="3200" dirty="0">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CE6C1919-2FF8-94DE-6378-86EF66D18A92}"/>
              </a:ext>
            </a:extLst>
          </p:cNvPr>
          <p:cNvSpPr txBox="1"/>
          <p:nvPr/>
        </p:nvSpPr>
        <p:spPr>
          <a:xfrm>
            <a:off x="2622386" y="625668"/>
            <a:ext cx="6947227" cy="923330"/>
          </a:xfrm>
          <a:prstGeom prst="rect">
            <a:avLst/>
          </a:prstGeom>
          <a:noFill/>
        </p:spPr>
        <p:txBody>
          <a:bodyPr wrap="square" rtlCol="0">
            <a:spAutoFit/>
          </a:bodyPr>
          <a:lstStyle/>
          <a:p>
            <a:r>
              <a:rPr lang="en-US" sz="5400" dirty="0"/>
              <a:t>There’s a Code for That</a:t>
            </a:r>
          </a:p>
        </p:txBody>
      </p:sp>
    </p:spTree>
    <p:extLst>
      <p:ext uri="{BB962C8B-B14F-4D97-AF65-F5344CB8AC3E}">
        <p14:creationId xmlns:p14="http://schemas.microsoft.com/office/powerpoint/2010/main" val="3029800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0654D85-F4A0-6944-BF34-7BC200257DA9}"/>
              </a:ext>
            </a:extLst>
          </p:cNvPr>
          <p:cNvSpPr/>
          <p:nvPr/>
        </p:nvSpPr>
        <p:spPr>
          <a:xfrm>
            <a:off x="1587" y="-10391"/>
            <a:ext cx="527549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4" name="CuadroTexto 351">
            <a:extLst>
              <a:ext uri="{FF2B5EF4-FFF2-40B4-BE49-F238E27FC236}">
                <a16:creationId xmlns:a16="http://schemas.microsoft.com/office/drawing/2014/main" id="{93305559-BB26-D149-AC8E-3D8410A8DE8D}"/>
              </a:ext>
            </a:extLst>
          </p:cNvPr>
          <p:cNvSpPr txBox="1"/>
          <p:nvPr/>
        </p:nvSpPr>
        <p:spPr>
          <a:xfrm>
            <a:off x="165904" y="1219368"/>
            <a:ext cx="4694489" cy="3908762"/>
          </a:xfrm>
          <a:prstGeom prst="rect">
            <a:avLst/>
          </a:prstGeom>
          <a:noFill/>
        </p:spPr>
        <p:txBody>
          <a:bodyPr wrap="square" rtlCol="0">
            <a:spAutoFit/>
          </a:bodyPr>
          <a:lstStyle/>
          <a:p>
            <a:r>
              <a:rPr lang="en-US" sz="4400" b="1" dirty="0">
                <a:solidFill>
                  <a:schemeClr val="bg1"/>
                </a:solidFill>
                <a:latin typeface="Poppins SemiBold" pitchFamily="2" charset="77"/>
                <a:ea typeface="Lato Light" panose="020F0502020204030203" pitchFamily="34" charset="0"/>
                <a:cs typeface="Poppins SemiBold" pitchFamily="2" charset="77"/>
              </a:rPr>
              <a:t>Chat Time!</a:t>
            </a:r>
          </a:p>
          <a:p>
            <a:endParaRPr lang="en-US" sz="800" b="1" dirty="0">
              <a:solidFill>
                <a:schemeClr val="bg1"/>
              </a:solidFill>
              <a:latin typeface="Poppins SemiBold" pitchFamily="2" charset="77"/>
              <a:ea typeface="Lato Light" panose="020F0502020204030203" pitchFamily="34" charset="0"/>
              <a:cs typeface="Poppins SemiBold" pitchFamily="2" charset="77"/>
            </a:endParaRPr>
          </a:p>
          <a:p>
            <a:r>
              <a:rPr lang="en-US" sz="4400" b="1" dirty="0">
                <a:solidFill>
                  <a:schemeClr val="bg1"/>
                </a:solidFill>
                <a:latin typeface="Poppins SemiBold" pitchFamily="2" charset="77"/>
                <a:ea typeface="Lato Light" panose="020F0502020204030203" pitchFamily="34" charset="0"/>
                <a:cs typeface="Poppins SemiBold" pitchFamily="2" charset="77"/>
              </a:rPr>
              <a:t>Ask Yourself If…</a:t>
            </a:r>
          </a:p>
          <a:p>
            <a:endParaRPr lang="en-US" sz="800" b="1" dirty="0">
              <a:solidFill>
                <a:schemeClr val="bg1"/>
              </a:solidFill>
              <a:latin typeface="Poppins SemiBold" pitchFamily="2" charset="77"/>
              <a:ea typeface="Lato Light" panose="020F0502020204030203" pitchFamily="34" charset="0"/>
              <a:cs typeface="Poppins SemiBold" pitchFamily="2" charset="77"/>
            </a:endParaRPr>
          </a:p>
          <a:p>
            <a:endParaRPr lang="en-US" sz="800" b="1" dirty="0">
              <a:solidFill>
                <a:schemeClr val="bg1"/>
              </a:solidFill>
              <a:latin typeface="Poppins SemiBold" pitchFamily="2" charset="77"/>
              <a:ea typeface="Lato Light" panose="020F0502020204030203" pitchFamily="34" charset="0"/>
              <a:cs typeface="Poppins SemiBold" pitchFamily="2" charset="77"/>
            </a:endParaRPr>
          </a:p>
          <a:p>
            <a:endParaRPr lang="en-US" sz="800" b="1" dirty="0">
              <a:solidFill>
                <a:schemeClr val="bg1"/>
              </a:solidFill>
              <a:latin typeface="Poppins SemiBold" pitchFamily="2" charset="77"/>
              <a:ea typeface="Lato Light" panose="020F0502020204030203" pitchFamily="34" charset="0"/>
              <a:cs typeface="Poppins SemiBold" pitchFamily="2" charset="77"/>
            </a:endParaRPr>
          </a:p>
          <a:p>
            <a:endParaRPr lang="en-US" sz="800" b="1" dirty="0">
              <a:solidFill>
                <a:schemeClr val="bg1"/>
              </a:solidFill>
              <a:latin typeface="Poppins SemiBold" pitchFamily="2" charset="77"/>
              <a:ea typeface="Lato Light" panose="020F0502020204030203" pitchFamily="34" charset="0"/>
              <a:cs typeface="Poppins SemiBold" pitchFamily="2" charset="77"/>
            </a:endParaRPr>
          </a:p>
          <a:p>
            <a:endParaRPr lang="en-US" sz="800" b="1" dirty="0">
              <a:solidFill>
                <a:schemeClr val="bg1"/>
              </a:solidFill>
              <a:latin typeface="Poppins SemiBold" pitchFamily="2" charset="77"/>
              <a:ea typeface="Lato Light" panose="020F0502020204030203" pitchFamily="34" charset="0"/>
              <a:cs typeface="Poppins SemiBold" pitchFamily="2" charset="77"/>
            </a:endParaRPr>
          </a:p>
          <a:p>
            <a:endParaRPr lang="en-US" sz="800" b="1" dirty="0">
              <a:solidFill>
                <a:schemeClr val="bg1"/>
              </a:solidFill>
              <a:latin typeface="Poppins SemiBold" pitchFamily="2" charset="77"/>
              <a:ea typeface="Lato Light" panose="020F0502020204030203" pitchFamily="34" charset="0"/>
              <a:cs typeface="Poppins SemiBold" pitchFamily="2" charset="77"/>
            </a:endParaRPr>
          </a:p>
          <a:p>
            <a:endParaRPr lang="en-US" sz="800" b="1" dirty="0">
              <a:solidFill>
                <a:schemeClr val="bg1"/>
              </a:solidFill>
              <a:latin typeface="Poppins SemiBold" pitchFamily="2" charset="77"/>
              <a:ea typeface="Lato Light" panose="020F0502020204030203" pitchFamily="34" charset="0"/>
              <a:cs typeface="Poppins SemiBold" pitchFamily="2" charset="77"/>
            </a:endParaRPr>
          </a:p>
          <a:p>
            <a:r>
              <a:rPr lang="en-US" sz="3200" b="1" dirty="0">
                <a:solidFill>
                  <a:schemeClr val="bg1"/>
                </a:solidFill>
                <a:latin typeface="Poppins SemiBold" pitchFamily="2" charset="77"/>
                <a:ea typeface="Lato Light" panose="020F0502020204030203" pitchFamily="34" charset="0"/>
                <a:cs typeface="Poppins SemiBold" pitchFamily="2" charset="77"/>
              </a:rPr>
              <a:t>No Judgement Zone- PLEASE share your experience – I’ll start!</a:t>
            </a:r>
          </a:p>
        </p:txBody>
      </p:sp>
      <p:sp>
        <p:nvSpPr>
          <p:cNvPr id="28" name="CuadroTexto 351">
            <a:extLst>
              <a:ext uri="{FF2B5EF4-FFF2-40B4-BE49-F238E27FC236}">
                <a16:creationId xmlns:a16="http://schemas.microsoft.com/office/drawing/2014/main" id="{586ABADE-9486-0445-AC7E-692081981212}"/>
              </a:ext>
            </a:extLst>
          </p:cNvPr>
          <p:cNvSpPr txBox="1"/>
          <p:nvPr/>
        </p:nvSpPr>
        <p:spPr>
          <a:xfrm>
            <a:off x="5277082" y="218644"/>
            <a:ext cx="6749014" cy="5386090"/>
          </a:xfrm>
          <a:prstGeom prst="rect">
            <a:avLst/>
          </a:prstGeom>
          <a:noFill/>
        </p:spPr>
        <p:txBody>
          <a:bodyPr wrap="square" rtlCol="0">
            <a:spAutoFit/>
          </a:bodyPr>
          <a:lstStyle/>
          <a:p>
            <a:pPr marL="285750" indent="-285750">
              <a:spcBef>
                <a:spcPts val="600"/>
              </a:spcBef>
              <a:spcAft>
                <a:spcPts val="600"/>
              </a:spcAft>
              <a:buFont typeface="+mj-lt"/>
              <a:buAutoNum type="arabicPeriod"/>
            </a:pPr>
            <a:r>
              <a:rPr lang="en-US" sz="2200" dirty="0"/>
              <a:t>Have you become cynical or critical at work?</a:t>
            </a:r>
          </a:p>
          <a:p>
            <a:pPr marL="285750" indent="-285750">
              <a:spcBef>
                <a:spcPts val="600"/>
              </a:spcBef>
              <a:spcAft>
                <a:spcPts val="600"/>
              </a:spcAft>
              <a:buFont typeface="+mj-lt"/>
              <a:buAutoNum type="arabicPeriod"/>
            </a:pPr>
            <a:r>
              <a:rPr lang="en-US" sz="2200" dirty="0"/>
              <a:t>Do you drag yourself to work and have trouble getting started?</a:t>
            </a:r>
          </a:p>
          <a:p>
            <a:pPr marL="285750" indent="-285750">
              <a:spcBef>
                <a:spcPts val="600"/>
              </a:spcBef>
              <a:spcAft>
                <a:spcPts val="600"/>
              </a:spcAft>
              <a:buFont typeface="+mj-lt"/>
              <a:buAutoNum type="arabicPeriod"/>
            </a:pPr>
            <a:r>
              <a:rPr lang="en-US" sz="2200" dirty="0"/>
              <a:t>Have you become irritable or impatient with co-workers, friends, family members?</a:t>
            </a:r>
          </a:p>
          <a:p>
            <a:pPr marL="285750" indent="-285750">
              <a:spcBef>
                <a:spcPts val="600"/>
              </a:spcBef>
              <a:spcAft>
                <a:spcPts val="600"/>
              </a:spcAft>
              <a:buFont typeface="+mj-lt"/>
              <a:buAutoNum type="arabicPeriod"/>
            </a:pPr>
            <a:r>
              <a:rPr lang="en-US" sz="2200" dirty="0"/>
              <a:t>Do you lack the energy to be consistently productive?</a:t>
            </a:r>
          </a:p>
          <a:p>
            <a:pPr marL="285750" indent="-285750">
              <a:spcBef>
                <a:spcPts val="600"/>
              </a:spcBef>
              <a:spcAft>
                <a:spcPts val="600"/>
              </a:spcAft>
              <a:buFont typeface="+mj-lt"/>
              <a:buAutoNum type="arabicPeriod"/>
            </a:pPr>
            <a:r>
              <a:rPr lang="en-US" sz="2200" dirty="0"/>
              <a:t>Do you find it hard to concentrate?</a:t>
            </a:r>
          </a:p>
          <a:p>
            <a:pPr marL="285750" indent="-285750">
              <a:spcBef>
                <a:spcPts val="600"/>
              </a:spcBef>
              <a:spcAft>
                <a:spcPts val="600"/>
              </a:spcAft>
              <a:buFont typeface="+mj-lt"/>
              <a:buAutoNum type="arabicPeriod"/>
            </a:pPr>
            <a:r>
              <a:rPr lang="en-US" sz="2200" dirty="0"/>
              <a:t>Do you lack satisfaction from your achievements?</a:t>
            </a:r>
          </a:p>
          <a:p>
            <a:pPr marL="285750" indent="-285750">
              <a:spcBef>
                <a:spcPts val="600"/>
              </a:spcBef>
              <a:spcAft>
                <a:spcPts val="600"/>
              </a:spcAft>
              <a:buFont typeface="+mj-lt"/>
              <a:buAutoNum type="arabicPeriod"/>
            </a:pPr>
            <a:r>
              <a:rPr lang="en-US" sz="2200" dirty="0"/>
              <a:t>Do you feel disillusioned about your job?</a:t>
            </a:r>
          </a:p>
          <a:p>
            <a:pPr marL="285750" indent="-285750">
              <a:spcBef>
                <a:spcPts val="600"/>
              </a:spcBef>
              <a:spcAft>
                <a:spcPts val="600"/>
              </a:spcAft>
              <a:buFont typeface="+mj-lt"/>
              <a:buAutoNum type="arabicPeriod"/>
            </a:pPr>
            <a:r>
              <a:rPr lang="en-US" sz="2200" dirty="0"/>
              <a:t>Have your sleep habits changed?</a:t>
            </a:r>
          </a:p>
          <a:p>
            <a:pPr marL="285750" indent="-285750">
              <a:spcBef>
                <a:spcPts val="600"/>
              </a:spcBef>
              <a:spcAft>
                <a:spcPts val="600"/>
              </a:spcAft>
              <a:buFont typeface="+mj-lt"/>
              <a:buAutoNum type="arabicPeriod"/>
            </a:pPr>
            <a:r>
              <a:rPr lang="en-US" sz="2200" dirty="0"/>
              <a:t>Are you troubled by unexplained headaches, stomach or bowel problems, or other physical complaints?</a:t>
            </a:r>
          </a:p>
        </p:txBody>
      </p:sp>
    </p:spTree>
    <p:extLst>
      <p:ext uri="{BB962C8B-B14F-4D97-AF65-F5344CB8AC3E}">
        <p14:creationId xmlns:p14="http://schemas.microsoft.com/office/powerpoint/2010/main" val="271087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xEl>
                                              <p:pRg st="10" end="1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3EF2269-A8F6-5545-816B-9CEC109EB04C}"/>
              </a:ext>
            </a:extLst>
          </p:cNvPr>
          <p:cNvGrpSpPr/>
          <p:nvPr/>
        </p:nvGrpSpPr>
        <p:grpSpPr>
          <a:xfrm>
            <a:off x="298594" y="504625"/>
            <a:ext cx="4166726" cy="5179895"/>
            <a:chOff x="1138952" y="1457902"/>
            <a:chExt cx="7215513" cy="5086898"/>
          </a:xfrm>
        </p:grpSpPr>
        <p:sp>
          <p:nvSpPr>
            <p:cNvPr id="44" name="CuadroTexto 350">
              <a:extLst>
                <a:ext uri="{FF2B5EF4-FFF2-40B4-BE49-F238E27FC236}">
                  <a16:creationId xmlns:a16="http://schemas.microsoft.com/office/drawing/2014/main" id="{EB85846B-B4DD-D346-BE0C-37F878C3F360}"/>
                </a:ext>
              </a:extLst>
            </p:cNvPr>
            <p:cNvSpPr txBox="1"/>
            <p:nvPr/>
          </p:nvSpPr>
          <p:spPr>
            <a:xfrm>
              <a:off x="1138952" y="1457902"/>
              <a:ext cx="5412379" cy="1737849"/>
            </a:xfrm>
            <a:prstGeom prst="rect">
              <a:avLst/>
            </a:prstGeom>
            <a:noFill/>
          </p:spPr>
          <p:txBody>
            <a:bodyPr wrap="none" rtlCol="0">
              <a:spAutoFit/>
            </a:bodyPr>
            <a:lstStyle/>
            <a:p>
              <a:r>
                <a:rPr lang="en-US" sz="5400" b="1" dirty="0">
                  <a:solidFill>
                    <a:schemeClr val="tx2"/>
                  </a:solidFill>
                  <a:latin typeface="Poppins" pitchFamily="2" charset="77"/>
                  <a:ea typeface="Lato Heavy" charset="0"/>
                  <a:cs typeface="Poppins" pitchFamily="2" charset="77"/>
                </a:rPr>
                <a:t>Shame</a:t>
              </a:r>
            </a:p>
          </p:txBody>
        </p:sp>
        <p:sp>
          <p:nvSpPr>
            <p:cNvPr id="45" name="CuadroTexto 351">
              <a:extLst>
                <a:ext uri="{FF2B5EF4-FFF2-40B4-BE49-F238E27FC236}">
                  <a16:creationId xmlns:a16="http://schemas.microsoft.com/office/drawing/2014/main" id="{14CCF53B-4E8A-804A-9EAC-C1FF6A3EC7E9}"/>
                </a:ext>
              </a:extLst>
            </p:cNvPr>
            <p:cNvSpPr txBox="1"/>
            <p:nvPr/>
          </p:nvSpPr>
          <p:spPr>
            <a:xfrm>
              <a:off x="1220782" y="2873549"/>
              <a:ext cx="7133683" cy="3671251"/>
            </a:xfrm>
            <a:prstGeom prst="rect">
              <a:avLst/>
            </a:prstGeom>
            <a:noFill/>
          </p:spPr>
          <p:txBody>
            <a:bodyPr wrap="square" rtlCol="0">
              <a:spAutoFit/>
            </a:bodyPr>
            <a:lstStyle/>
            <a:p>
              <a:r>
                <a:rPr lang="en-US" sz="2400" dirty="0"/>
                <a:t>“When a more systemic, big-picture view of the causes of burnout is missing, we are made to feel personally responsible for our condition, and often feel ashamed, as though we have failed at a personal level.”</a:t>
              </a:r>
              <a:endParaRPr lang="en-US" sz="2400" dirty="0">
                <a:latin typeface="Lato Light" panose="020F0502020204030203" pitchFamily="34" charset="0"/>
                <a:ea typeface="Lato Light" panose="020F0502020204030203" pitchFamily="34" charset="0"/>
                <a:cs typeface="Lato Light" panose="020F0502020204030203" pitchFamily="34" charset="0"/>
              </a:endParaRPr>
            </a:p>
          </p:txBody>
        </p:sp>
      </p:grpSp>
      <p:sp>
        <p:nvSpPr>
          <p:cNvPr id="5" name="Rectangle 4">
            <a:extLst>
              <a:ext uri="{FF2B5EF4-FFF2-40B4-BE49-F238E27FC236}">
                <a16:creationId xmlns:a16="http://schemas.microsoft.com/office/drawing/2014/main" id="{E36BDFB7-8738-E643-A34C-62A8D03E672C}"/>
              </a:ext>
            </a:extLst>
          </p:cNvPr>
          <p:cNvSpPr/>
          <p:nvPr/>
        </p:nvSpPr>
        <p:spPr>
          <a:xfrm>
            <a:off x="4945343" y="413401"/>
            <a:ext cx="2301313" cy="18725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6" name="Rectangle 5">
            <a:extLst>
              <a:ext uri="{FF2B5EF4-FFF2-40B4-BE49-F238E27FC236}">
                <a16:creationId xmlns:a16="http://schemas.microsoft.com/office/drawing/2014/main" id="{E06DBC96-713E-ED40-93CF-934D2B559309}"/>
              </a:ext>
            </a:extLst>
          </p:cNvPr>
          <p:cNvSpPr/>
          <p:nvPr/>
        </p:nvSpPr>
        <p:spPr>
          <a:xfrm>
            <a:off x="4939782" y="2289650"/>
            <a:ext cx="2301313" cy="18725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2" name="Rectangle 11">
            <a:extLst>
              <a:ext uri="{FF2B5EF4-FFF2-40B4-BE49-F238E27FC236}">
                <a16:creationId xmlns:a16="http://schemas.microsoft.com/office/drawing/2014/main" id="{9642A3DA-1C58-3941-89BC-331C2E7594AF}"/>
              </a:ext>
            </a:extLst>
          </p:cNvPr>
          <p:cNvSpPr/>
          <p:nvPr/>
        </p:nvSpPr>
        <p:spPr>
          <a:xfrm>
            <a:off x="4939784" y="4166409"/>
            <a:ext cx="2301313" cy="18725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8" name="CuadroTexto 351">
            <a:extLst>
              <a:ext uri="{FF2B5EF4-FFF2-40B4-BE49-F238E27FC236}">
                <a16:creationId xmlns:a16="http://schemas.microsoft.com/office/drawing/2014/main" id="{54591C6E-E2D0-4941-BE16-2D716E04D987}"/>
              </a:ext>
            </a:extLst>
          </p:cNvPr>
          <p:cNvSpPr txBox="1"/>
          <p:nvPr/>
        </p:nvSpPr>
        <p:spPr>
          <a:xfrm>
            <a:off x="5037467" y="1582274"/>
            <a:ext cx="2105949" cy="707886"/>
          </a:xfrm>
          <a:prstGeom prst="rect">
            <a:avLst/>
          </a:prstGeom>
          <a:noFill/>
        </p:spPr>
        <p:txBody>
          <a:bodyPr wrap="square" rtlCol="0">
            <a:spAutoFit/>
          </a:bodyPr>
          <a:lstStyle/>
          <a:p>
            <a:pPr algn="ctr"/>
            <a:r>
              <a:rPr lang="en-US" sz="2000" b="1" dirty="0">
                <a:solidFill>
                  <a:schemeClr val="bg1"/>
                </a:solidFill>
                <a:latin typeface="Poppins SemiBold" pitchFamily="2" charset="77"/>
                <a:ea typeface="Lato Light" panose="020F0502020204030203" pitchFamily="34" charset="0"/>
                <a:cs typeface="Poppins SemiBold" pitchFamily="2" charset="77"/>
              </a:rPr>
              <a:t>Negative self-talk</a:t>
            </a:r>
          </a:p>
        </p:txBody>
      </p:sp>
      <p:sp>
        <p:nvSpPr>
          <p:cNvPr id="10" name="CuadroTexto 351">
            <a:extLst>
              <a:ext uri="{FF2B5EF4-FFF2-40B4-BE49-F238E27FC236}">
                <a16:creationId xmlns:a16="http://schemas.microsoft.com/office/drawing/2014/main" id="{9AE44255-955C-6B42-9850-2D184877B171}"/>
              </a:ext>
            </a:extLst>
          </p:cNvPr>
          <p:cNvSpPr txBox="1"/>
          <p:nvPr/>
        </p:nvSpPr>
        <p:spPr>
          <a:xfrm>
            <a:off x="5044429" y="5208146"/>
            <a:ext cx="2105949" cy="707886"/>
          </a:xfrm>
          <a:prstGeom prst="rect">
            <a:avLst/>
          </a:prstGeom>
          <a:noFill/>
        </p:spPr>
        <p:txBody>
          <a:bodyPr wrap="square" rtlCol="0">
            <a:spAutoFit/>
          </a:bodyPr>
          <a:lstStyle/>
          <a:p>
            <a:pPr algn="ctr"/>
            <a:r>
              <a:rPr lang="en-US" sz="2000" b="1" dirty="0">
                <a:solidFill>
                  <a:schemeClr val="bg1"/>
                </a:solidFill>
                <a:latin typeface="Poppins SemiBold" pitchFamily="2" charset="77"/>
                <a:ea typeface="Lato Light" panose="020F0502020204030203" pitchFamily="34" charset="0"/>
                <a:cs typeface="Poppins SemiBold" pitchFamily="2" charset="77"/>
              </a:rPr>
              <a:t>Loss of self-respect</a:t>
            </a:r>
          </a:p>
        </p:txBody>
      </p:sp>
      <p:sp>
        <p:nvSpPr>
          <p:cNvPr id="18" name="CuadroTexto 351">
            <a:extLst>
              <a:ext uri="{FF2B5EF4-FFF2-40B4-BE49-F238E27FC236}">
                <a16:creationId xmlns:a16="http://schemas.microsoft.com/office/drawing/2014/main" id="{3A5FA5BF-A3C8-F34A-BA50-BC1DF43A9AF1}"/>
              </a:ext>
            </a:extLst>
          </p:cNvPr>
          <p:cNvSpPr txBox="1"/>
          <p:nvPr/>
        </p:nvSpPr>
        <p:spPr>
          <a:xfrm>
            <a:off x="5037467" y="3327718"/>
            <a:ext cx="2105949" cy="707886"/>
          </a:xfrm>
          <a:prstGeom prst="rect">
            <a:avLst/>
          </a:prstGeom>
          <a:noFill/>
        </p:spPr>
        <p:txBody>
          <a:bodyPr wrap="square" rtlCol="0">
            <a:spAutoFit/>
          </a:bodyPr>
          <a:lstStyle/>
          <a:p>
            <a:pPr algn="ctr"/>
            <a:r>
              <a:rPr lang="en-US" sz="2000" b="1" dirty="0">
                <a:solidFill>
                  <a:schemeClr val="bg1"/>
                </a:solidFill>
                <a:latin typeface="Poppins SemiBold" pitchFamily="2" charset="77"/>
                <a:ea typeface="Lato Light" panose="020F0502020204030203" pitchFamily="34" charset="0"/>
                <a:cs typeface="Poppins SemiBold" pitchFamily="2" charset="77"/>
              </a:rPr>
              <a:t>Loss of confidence</a:t>
            </a:r>
          </a:p>
        </p:txBody>
      </p:sp>
      <p:sp>
        <p:nvSpPr>
          <p:cNvPr id="22" name="CuadroTexto 351">
            <a:extLst>
              <a:ext uri="{FF2B5EF4-FFF2-40B4-BE49-F238E27FC236}">
                <a16:creationId xmlns:a16="http://schemas.microsoft.com/office/drawing/2014/main" id="{3E1B5B8E-C845-D040-A879-02828A21052B}"/>
              </a:ext>
            </a:extLst>
          </p:cNvPr>
          <p:cNvSpPr txBox="1"/>
          <p:nvPr/>
        </p:nvSpPr>
        <p:spPr>
          <a:xfrm>
            <a:off x="7546695" y="3948537"/>
            <a:ext cx="4341150" cy="1938992"/>
          </a:xfrm>
          <a:prstGeom prst="rect">
            <a:avLst/>
          </a:prstGeom>
          <a:noFill/>
        </p:spPr>
        <p:txBody>
          <a:bodyPr wrap="square" rtlCol="0">
            <a:spAutoFit/>
          </a:bodyPr>
          <a:lstStyle/>
          <a:p>
            <a:r>
              <a:rPr lang="en-US" sz="2400" b="1" dirty="0">
                <a:solidFill>
                  <a:schemeClr val="tx2"/>
                </a:solidFill>
                <a:latin typeface="Poppins SemiBold" pitchFamily="2" charset="77"/>
                <a:ea typeface="Lato Light" panose="020F0502020204030203" pitchFamily="34" charset="0"/>
                <a:cs typeface="Poppins SemiBold" pitchFamily="2" charset="77"/>
              </a:rPr>
              <a:t>Everyone else seems to be handling the workload fine. </a:t>
            </a:r>
          </a:p>
          <a:p>
            <a:endParaRPr lang="en-US" sz="2400" b="1" dirty="0">
              <a:solidFill>
                <a:schemeClr val="tx2"/>
              </a:solidFill>
              <a:latin typeface="Poppins SemiBold" pitchFamily="2" charset="77"/>
              <a:ea typeface="Lato Light" panose="020F0502020204030203" pitchFamily="34" charset="0"/>
              <a:cs typeface="Poppins SemiBold" pitchFamily="2" charset="77"/>
            </a:endParaRPr>
          </a:p>
          <a:p>
            <a:r>
              <a:rPr lang="en-US" sz="2400" b="1" dirty="0">
                <a:solidFill>
                  <a:schemeClr val="tx2"/>
                </a:solidFill>
                <a:latin typeface="Poppins SemiBold" pitchFamily="2" charset="77"/>
                <a:ea typeface="Lato Light" panose="020F0502020204030203" pitchFamily="34" charset="0"/>
                <a:cs typeface="Poppins SemiBold" pitchFamily="2" charset="77"/>
              </a:rPr>
              <a:t>Why can’t I?</a:t>
            </a:r>
          </a:p>
        </p:txBody>
      </p:sp>
      <p:pic>
        <p:nvPicPr>
          <p:cNvPr id="21" name="Picture 20" descr="A picture containing text, indoor, person, wall&#10;&#10;Description automatically generated">
            <a:extLst>
              <a:ext uri="{FF2B5EF4-FFF2-40B4-BE49-F238E27FC236}">
                <a16:creationId xmlns:a16="http://schemas.microsoft.com/office/drawing/2014/main" id="{1F806A6B-2A4B-0841-BD81-CC88CD8A77E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246655" y="613265"/>
            <a:ext cx="4641189" cy="3097171"/>
          </a:xfrm>
          <a:prstGeom prst="rect">
            <a:avLst/>
          </a:prstGeom>
        </p:spPr>
      </p:pic>
      <p:pic>
        <p:nvPicPr>
          <p:cNvPr id="24" name="Graphic 23" descr="Chat bubble with solid fill">
            <a:extLst>
              <a:ext uri="{FF2B5EF4-FFF2-40B4-BE49-F238E27FC236}">
                <a16:creationId xmlns:a16="http://schemas.microsoft.com/office/drawing/2014/main" id="{EED9B209-1276-FE46-8A4C-DAA21D5545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59583" y="763897"/>
            <a:ext cx="661719" cy="661719"/>
          </a:xfrm>
          <a:prstGeom prst="rect">
            <a:avLst/>
          </a:prstGeom>
        </p:spPr>
      </p:pic>
      <p:pic>
        <p:nvPicPr>
          <p:cNvPr id="26" name="Graphic 25" descr="Reflection with solid fill">
            <a:extLst>
              <a:ext uri="{FF2B5EF4-FFF2-40B4-BE49-F238E27FC236}">
                <a16:creationId xmlns:a16="http://schemas.microsoft.com/office/drawing/2014/main" id="{D96B2A23-A88D-D443-B11E-FA98B23B4DC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641917" y="4420310"/>
            <a:ext cx="779382" cy="779382"/>
          </a:xfrm>
          <a:prstGeom prst="rect">
            <a:avLst/>
          </a:prstGeom>
        </p:spPr>
      </p:pic>
      <p:pic>
        <p:nvPicPr>
          <p:cNvPr id="28" name="Graphic 27" descr="Selfie with solid fill">
            <a:extLst>
              <a:ext uri="{FF2B5EF4-FFF2-40B4-BE49-F238E27FC236}">
                <a16:creationId xmlns:a16="http://schemas.microsoft.com/office/drawing/2014/main" id="{FBEF01AC-9B05-8B42-879E-C6B429F5A05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759580" y="2594489"/>
            <a:ext cx="661719" cy="661719"/>
          </a:xfrm>
          <a:prstGeom prst="rect">
            <a:avLst/>
          </a:prstGeom>
        </p:spPr>
      </p:pic>
    </p:spTree>
    <p:extLst>
      <p:ext uri="{BB962C8B-B14F-4D97-AF65-F5344CB8AC3E}">
        <p14:creationId xmlns:p14="http://schemas.microsoft.com/office/powerpoint/2010/main" val="308591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2000"/>
                                        <p:tgtEl>
                                          <p:spTgt spid="22">
                                            <p:txEl>
                                              <p:pRg st="0" end="0"/>
                                            </p:txEl>
                                          </p:spTgt>
                                        </p:tgtEl>
                                      </p:cBhvr>
                                    </p:animEffect>
                                    <p:anim calcmode="lin" valueType="num">
                                      <p:cBhvr>
                                        <p:cTn id="8" dur="2000" fill="hold"/>
                                        <p:tgtEl>
                                          <p:spTgt spid="22">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22">
                                            <p:txEl>
                                              <p:pRg st="0" end="0"/>
                                            </p:txEl>
                                          </p:spTgt>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22">
                                            <p:txEl>
                                              <p:pRg st="2" end="2"/>
                                            </p:txEl>
                                          </p:spTgt>
                                        </p:tgtEl>
                                        <p:attrNameLst>
                                          <p:attrName>style.visibility</p:attrName>
                                        </p:attrNameLst>
                                      </p:cBhvr>
                                      <p:to>
                                        <p:strVal val="visible"/>
                                      </p:to>
                                    </p:set>
                                    <p:animEffect transition="in" filter="fade">
                                      <p:cBhvr>
                                        <p:cTn id="12" dur="2000"/>
                                        <p:tgtEl>
                                          <p:spTgt spid="22">
                                            <p:txEl>
                                              <p:pRg st="2" end="2"/>
                                            </p:txEl>
                                          </p:spTgt>
                                        </p:tgtEl>
                                      </p:cBhvr>
                                    </p:animEffect>
                                    <p:anim calcmode="lin" valueType="num">
                                      <p:cBhvr>
                                        <p:cTn id="13" dur="2000" fill="hold"/>
                                        <p:tgtEl>
                                          <p:spTgt spid="22">
                                            <p:txEl>
                                              <p:pRg st="2" end="2"/>
                                            </p:txEl>
                                          </p:spTgt>
                                        </p:tgtEl>
                                        <p:attrNameLst>
                                          <p:attrName>ppt_w</p:attrName>
                                        </p:attrNameLst>
                                      </p:cBhvr>
                                      <p:tavLst>
                                        <p:tav tm="0" fmla="#ppt_w*sin(2.5*pi*$)">
                                          <p:val>
                                            <p:fltVal val="0"/>
                                          </p:val>
                                        </p:tav>
                                        <p:tav tm="100000">
                                          <p:val>
                                            <p:fltVal val="1"/>
                                          </p:val>
                                        </p:tav>
                                      </p:tavLst>
                                    </p:anim>
                                    <p:anim calcmode="lin" valueType="num">
                                      <p:cBhvr>
                                        <p:cTn id="14" dur="2000" fill="hold"/>
                                        <p:tgtEl>
                                          <p:spTgt spid="22">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3F0D105-F470-034F-A3AA-783C1ADA84CF}"/>
              </a:ext>
            </a:extLst>
          </p:cNvPr>
          <p:cNvSpPr/>
          <p:nvPr/>
        </p:nvSpPr>
        <p:spPr>
          <a:xfrm>
            <a:off x="646113" y="604157"/>
            <a:ext cx="5159194" cy="282484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5" name="Rectangle 4">
            <a:extLst>
              <a:ext uri="{FF2B5EF4-FFF2-40B4-BE49-F238E27FC236}">
                <a16:creationId xmlns:a16="http://schemas.microsoft.com/office/drawing/2014/main" id="{E284854C-423B-9C47-9FA9-0A32B8BA1526}"/>
              </a:ext>
            </a:extLst>
          </p:cNvPr>
          <p:cNvSpPr/>
          <p:nvPr/>
        </p:nvSpPr>
        <p:spPr>
          <a:xfrm>
            <a:off x="8675597" y="737090"/>
            <a:ext cx="2870291" cy="26919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6" name="Rectangle 5">
            <a:extLst>
              <a:ext uri="{FF2B5EF4-FFF2-40B4-BE49-F238E27FC236}">
                <a16:creationId xmlns:a16="http://schemas.microsoft.com/office/drawing/2014/main" id="{EC5DDCA7-2298-C34D-8E36-84D16B679D2D}"/>
              </a:ext>
            </a:extLst>
          </p:cNvPr>
          <p:cNvSpPr/>
          <p:nvPr/>
        </p:nvSpPr>
        <p:spPr>
          <a:xfrm>
            <a:off x="8675597" y="3429000"/>
            <a:ext cx="2870291" cy="28248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7" name="Rectangle 6">
            <a:extLst>
              <a:ext uri="{FF2B5EF4-FFF2-40B4-BE49-F238E27FC236}">
                <a16:creationId xmlns:a16="http://schemas.microsoft.com/office/drawing/2014/main" id="{E3977D7D-5881-E44B-90CB-09204925BEA6}"/>
              </a:ext>
            </a:extLst>
          </p:cNvPr>
          <p:cNvSpPr/>
          <p:nvPr/>
        </p:nvSpPr>
        <p:spPr>
          <a:xfrm>
            <a:off x="5805307" y="737090"/>
            <a:ext cx="2870291" cy="28248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8" name="Rectangle 7">
            <a:extLst>
              <a:ext uri="{FF2B5EF4-FFF2-40B4-BE49-F238E27FC236}">
                <a16:creationId xmlns:a16="http://schemas.microsoft.com/office/drawing/2014/main" id="{CB32E240-7F24-AE47-A1BE-4E0A73E4ABA8}"/>
              </a:ext>
            </a:extLst>
          </p:cNvPr>
          <p:cNvSpPr/>
          <p:nvPr/>
        </p:nvSpPr>
        <p:spPr>
          <a:xfrm>
            <a:off x="5805307" y="3429000"/>
            <a:ext cx="2870291" cy="28248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grpSp>
        <p:nvGrpSpPr>
          <p:cNvPr id="2" name="Group 1">
            <a:extLst>
              <a:ext uri="{FF2B5EF4-FFF2-40B4-BE49-F238E27FC236}">
                <a16:creationId xmlns:a16="http://schemas.microsoft.com/office/drawing/2014/main" id="{4495E80D-0B61-E948-82A9-85EB974A3890}"/>
              </a:ext>
            </a:extLst>
          </p:cNvPr>
          <p:cNvGrpSpPr/>
          <p:nvPr/>
        </p:nvGrpSpPr>
        <p:grpSpPr>
          <a:xfrm>
            <a:off x="504825" y="836288"/>
            <a:ext cx="4818017" cy="2393056"/>
            <a:chOff x="2522331" y="3986158"/>
            <a:chExt cx="7106810" cy="2802548"/>
          </a:xfrm>
        </p:grpSpPr>
        <p:sp>
          <p:nvSpPr>
            <p:cNvPr id="9" name="CuadroTexto 350">
              <a:extLst>
                <a:ext uri="{FF2B5EF4-FFF2-40B4-BE49-F238E27FC236}">
                  <a16:creationId xmlns:a16="http://schemas.microsoft.com/office/drawing/2014/main" id="{8461AC52-3CFF-5548-B1DF-BE407BC938D8}"/>
                </a:ext>
              </a:extLst>
            </p:cNvPr>
            <p:cNvSpPr txBox="1"/>
            <p:nvPr/>
          </p:nvSpPr>
          <p:spPr>
            <a:xfrm>
              <a:off x="2522331" y="3986158"/>
              <a:ext cx="7106810" cy="1549902"/>
            </a:xfrm>
            <a:prstGeom prst="rect">
              <a:avLst/>
            </a:prstGeom>
            <a:noFill/>
          </p:spPr>
          <p:txBody>
            <a:bodyPr wrap="square" rtlCol="0">
              <a:spAutoFit/>
            </a:bodyPr>
            <a:lstStyle/>
            <a:p>
              <a:pPr algn="r"/>
              <a:r>
                <a:rPr lang="en-US" sz="4000" b="1" dirty="0">
                  <a:solidFill>
                    <a:schemeClr val="tx2"/>
                  </a:solidFill>
                  <a:latin typeface="Poppins" pitchFamily="2" charset="77"/>
                  <a:ea typeface="Lato Heavy" charset="0"/>
                  <a:cs typeface="Poppins" pitchFamily="2" charset="77"/>
                </a:rPr>
                <a:t>50% Experience Burnout Once</a:t>
              </a:r>
            </a:p>
          </p:txBody>
        </p:sp>
        <p:sp>
          <p:nvSpPr>
            <p:cNvPr id="10" name="CuadroTexto 351">
              <a:extLst>
                <a:ext uri="{FF2B5EF4-FFF2-40B4-BE49-F238E27FC236}">
                  <a16:creationId xmlns:a16="http://schemas.microsoft.com/office/drawing/2014/main" id="{E80BD90C-030A-0A41-9CB3-8DFF99D99C20}"/>
                </a:ext>
              </a:extLst>
            </p:cNvPr>
            <p:cNvSpPr txBox="1"/>
            <p:nvPr/>
          </p:nvSpPr>
          <p:spPr>
            <a:xfrm>
              <a:off x="3006081" y="5599246"/>
              <a:ext cx="6623060" cy="1189460"/>
            </a:xfrm>
            <a:prstGeom prst="rect">
              <a:avLst/>
            </a:prstGeom>
            <a:noFill/>
          </p:spPr>
          <p:txBody>
            <a:bodyPr wrap="square" rtlCol="0">
              <a:spAutoFit/>
            </a:bodyPr>
            <a:lstStyle/>
            <a:p>
              <a:pPr algn="r"/>
              <a:r>
                <a:rPr lang="en-US" sz="2000" dirty="0"/>
                <a:t>A survey of 7,500 full-time employees by Gallup established the top five reasons for burnout.</a:t>
              </a:r>
              <a:endParaRPr lang="en-US" sz="2000" dirty="0">
                <a:latin typeface="Lato Light" panose="020F0502020204030203" pitchFamily="34" charset="0"/>
                <a:ea typeface="Lato Light" panose="020F0502020204030203" pitchFamily="34" charset="0"/>
                <a:cs typeface="Lato Light" panose="020F0502020204030203" pitchFamily="34" charset="0"/>
              </a:endParaRPr>
            </a:p>
          </p:txBody>
        </p:sp>
      </p:grpSp>
      <p:grpSp>
        <p:nvGrpSpPr>
          <p:cNvPr id="13" name="Gráfico 22">
            <a:extLst>
              <a:ext uri="{FF2B5EF4-FFF2-40B4-BE49-F238E27FC236}">
                <a16:creationId xmlns:a16="http://schemas.microsoft.com/office/drawing/2014/main" id="{A7E4C6C3-3630-0E45-AF33-4BCEB22CCD17}"/>
              </a:ext>
            </a:extLst>
          </p:cNvPr>
          <p:cNvGrpSpPr/>
          <p:nvPr/>
        </p:nvGrpSpPr>
        <p:grpSpPr>
          <a:xfrm>
            <a:off x="9833928" y="1222423"/>
            <a:ext cx="553629" cy="553629"/>
            <a:chOff x="8610000" y="1514163"/>
            <a:chExt cx="597977" cy="597977"/>
          </a:xfrm>
          <a:solidFill>
            <a:schemeClr val="bg1"/>
          </a:solidFill>
        </p:grpSpPr>
        <p:sp>
          <p:nvSpPr>
            <p:cNvPr id="14" name="Forma libre 340">
              <a:extLst>
                <a:ext uri="{FF2B5EF4-FFF2-40B4-BE49-F238E27FC236}">
                  <a16:creationId xmlns:a16="http://schemas.microsoft.com/office/drawing/2014/main" id="{CB54F750-0FB2-7F46-9859-65EA3455A150}"/>
                </a:ext>
              </a:extLst>
            </p:cNvPr>
            <p:cNvSpPr/>
            <p:nvPr/>
          </p:nvSpPr>
          <p:spPr>
            <a:xfrm>
              <a:off x="8840245" y="1513207"/>
              <a:ext cx="137700" cy="137700"/>
            </a:xfrm>
            <a:custGeom>
              <a:avLst/>
              <a:gdLst>
                <a:gd name="connsiteX0" fmla="*/ 136956 w 137700"/>
                <a:gd name="connsiteY0" fmla="*/ 68956 h 137700"/>
                <a:gd name="connsiteX1" fmla="*/ 68956 w 137700"/>
                <a:gd name="connsiteY1" fmla="*/ 136956 h 137700"/>
                <a:gd name="connsiteX2" fmla="*/ 956 w 137700"/>
                <a:gd name="connsiteY2" fmla="*/ 68956 h 137700"/>
                <a:gd name="connsiteX3" fmla="*/ 68956 w 137700"/>
                <a:gd name="connsiteY3" fmla="*/ 956 h 137700"/>
                <a:gd name="connsiteX4" fmla="*/ 136956 w 137700"/>
                <a:gd name="connsiteY4" fmla="*/ 68956 h 13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700" h="137700">
                  <a:moveTo>
                    <a:pt x="136956" y="68956"/>
                  </a:moveTo>
                  <a:cubicBezTo>
                    <a:pt x="136956" y="106511"/>
                    <a:pt x="106511" y="136956"/>
                    <a:pt x="68956" y="136956"/>
                  </a:cubicBezTo>
                  <a:cubicBezTo>
                    <a:pt x="31401" y="136956"/>
                    <a:pt x="956" y="106511"/>
                    <a:pt x="956" y="68956"/>
                  </a:cubicBezTo>
                  <a:cubicBezTo>
                    <a:pt x="956" y="31401"/>
                    <a:pt x="31401" y="956"/>
                    <a:pt x="68956" y="956"/>
                  </a:cubicBezTo>
                  <a:cubicBezTo>
                    <a:pt x="106511" y="956"/>
                    <a:pt x="136956" y="31401"/>
                    <a:pt x="136956" y="68956"/>
                  </a:cubicBezTo>
                  <a:close/>
                </a:path>
              </a:pathLst>
            </a:custGeom>
            <a:grpFill/>
            <a:ln w="9525" cap="flat">
              <a:noFill/>
              <a:prstDash val="solid"/>
              <a:miter/>
            </a:ln>
          </p:spPr>
          <p:txBody>
            <a:bodyPr rtlCol="0" anchor="ctr"/>
            <a:lstStyle/>
            <a:p>
              <a:endParaRPr lang="es-MX" sz="900"/>
            </a:p>
          </p:txBody>
        </p:sp>
        <p:sp>
          <p:nvSpPr>
            <p:cNvPr id="15" name="Forma libre 341">
              <a:extLst>
                <a:ext uri="{FF2B5EF4-FFF2-40B4-BE49-F238E27FC236}">
                  <a16:creationId xmlns:a16="http://schemas.microsoft.com/office/drawing/2014/main" id="{E7CD4214-4FE8-704C-9615-207EF71D8201}"/>
                </a:ext>
              </a:extLst>
            </p:cNvPr>
            <p:cNvSpPr/>
            <p:nvPr/>
          </p:nvSpPr>
          <p:spPr>
            <a:xfrm>
              <a:off x="8785845" y="1662807"/>
              <a:ext cx="246076" cy="123675"/>
            </a:xfrm>
            <a:custGeom>
              <a:avLst/>
              <a:gdLst>
                <a:gd name="connsiteX0" fmla="*/ 30095 w 246075"/>
                <a:gd name="connsiteY0" fmla="*/ 123357 h 123675"/>
                <a:gd name="connsiteX1" fmla="*/ 216618 w 246075"/>
                <a:gd name="connsiteY1" fmla="*/ 123357 h 123675"/>
                <a:gd name="connsiteX2" fmla="*/ 245757 w 246075"/>
                <a:gd name="connsiteY2" fmla="*/ 91906 h 123675"/>
                <a:gd name="connsiteX3" fmla="*/ 245757 w 246075"/>
                <a:gd name="connsiteY3" fmla="*/ 83194 h 123675"/>
                <a:gd name="connsiteX4" fmla="*/ 216378 w 246075"/>
                <a:gd name="connsiteY4" fmla="*/ 29019 h 123675"/>
                <a:gd name="connsiteX5" fmla="*/ 123357 w 246075"/>
                <a:gd name="connsiteY5" fmla="*/ 956 h 123675"/>
                <a:gd name="connsiteX6" fmla="*/ 30335 w 246075"/>
                <a:gd name="connsiteY6" fmla="*/ 29019 h 123675"/>
                <a:gd name="connsiteX7" fmla="*/ 956 w 246075"/>
                <a:gd name="connsiteY7" fmla="*/ 83194 h 123675"/>
                <a:gd name="connsiteX8" fmla="*/ 956 w 246075"/>
                <a:gd name="connsiteY8" fmla="*/ 91906 h 123675"/>
                <a:gd name="connsiteX9" fmla="*/ 30095 w 246075"/>
                <a:gd name="connsiteY9" fmla="*/ 123357 h 12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075" h="123675">
                  <a:moveTo>
                    <a:pt x="30095" y="123357"/>
                  </a:moveTo>
                  <a:lnTo>
                    <a:pt x="216618" y="123357"/>
                  </a:lnTo>
                  <a:cubicBezTo>
                    <a:pt x="232688" y="123357"/>
                    <a:pt x="245757" y="109251"/>
                    <a:pt x="245757" y="91906"/>
                  </a:cubicBezTo>
                  <a:lnTo>
                    <a:pt x="245757" y="83194"/>
                  </a:lnTo>
                  <a:cubicBezTo>
                    <a:pt x="245757" y="60470"/>
                    <a:pt x="234508" y="39711"/>
                    <a:pt x="216378" y="29019"/>
                  </a:cubicBezTo>
                  <a:cubicBezTo>
                    <a:pt x="194664" y="16215"/>
                    <a:pt x="160903" y="956"/>
                    <a:pt x="123357" y="956"/>
                  </a:cubicBezTo>
                  <a:cubicBezTo>
                    <a:pt x="85810" y="956"/>
                    <a:pt x="52049" y="16217"/>
                    <a:pt x="30335" y="29019"/>
                  </a:cubicBezTo>
                  <a:cubicBezTo>
                    <a:pt x="12206" y="39710"/>
                    <a:pt x="956" y="60470"/>
                    <a:pt x="956" y="83194"/>
                  </a:cubicBezTo>
                  <a:lnTo>
                    <a:pt x="956" y="91906"/>
                  </a:lnTo>
                  <a:cubicBezTo>
                    <a:pt x="956" y="109253"/>
                    <a:pt x="14025" y="123357"/>
                    <a:pt x="30095" y="123357"/>
                  </a:cubicBezTo>
                  <a:close/>
                </a:path>
              </a:pathLst>
            </a:custGeom>
            <a:grpFill/>
            <a:ln w="9525" cap="flat">
              <a:noFill/>
              <a:prstDash val="solid"/>
              <a:miter/>
            </a:ln>
          </p:spPr>
          <p:txBody>
            <a:bodyPr rtlCol="0" anchor="ctr"/>
            <a:lstStyle/>
            <a:p>
              <a:endParaRPr lang="es-MX" sz="900"/>
            </a:p>
          </p:txBody>
        </p:sp>
        <p:sp>
          <p:nvSpPr>
            <p:cNvPr id="16" name="Forma libre 342">
              <a:extLst>
                <a:ext uri="{FF2B5EF4-FFF2-40B4-BE49-F238E27FC236}">
                  <a16:creationId xmlns:a16="http://schemas.microsoft.com/office/drawing/2014/main" id="{24EC8351-A86F-1647-87C5-24B888B58D62}"/>
                </a:ext>
              </a:extLst>
            </p:cNvPr>
            <p:cNvSpPr/>
            <p:nvPr/>
          </p:nvSpPr>
          <p:spPr>
            <a:xfrm>
              <a:off x="8663444" y="1839608"/>
              <a:ext cx="137700" cy="137700"/>
            </a:xfrm>
            <a:custGeom>
              <a:avLst/>
              <a:gdLst>
                <a:gd name="connsiteX0" fmla="*/ 136956 w 137700"/>
                <a:gd name="connsiteY0" fmla="*/ 68956 h 137700"/>
                <a:gd name="connsiteX1" fmla="*/ 68956 w 137700"/>
                <a:gd name="connsiteY1" fmla="*/ 136956 h 137700"/>
                <a:gd name="connsiteX2" fmla="*/ 956 w 137700"/>
                <a:gd name="connsiteY2" fmla="*/ 68956 h 137700"/>
                <a:gd name="connsiteX3" fmla="*/ 68956 w 137700"/>
                <a:gd name="connsiteY3" fmla="*/ 956 h 137700"/>
                <a:gd name="connsiteX4" fmla="*/ 136956 w 137700"/>
                <a:gd name="connsiteY4" fmla="*/ 68956 h 13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700" h="137700">
                  <a:moveTo>
                    <a:pt x="136956" y="68956"/>
                  </a:moveTo>
                  <a:cubicBezTo>
                    <a:pt x="136956" y="106511"/>
                    <a:pt x="106511" y="136956"/>
                    <a:pt x="68956" y="136956"/>
                  </a:cubicBezTo>
                  <a:cubicBezTo>
                    <a:pt x="31401" y="136956"/>
                    <a:pt x="956" y="106511"/>
                    <a:pt x="956" y="68956"/>
                  </a:cubicBezTo>
                  <a:cubicBezTo>
                    <a:pt x="956" y="31401"/>
                    <a:pt x="31401" y="956"/>
                    <a:pt x="68956" y="956"/>
                  </a:cubicBezTo>
                  <a:cubicBezTo>
                    <a:pt x="106511" y="956"/>
                    <a:pt x="136956" y="31401"/>
                    <a:pt x="136956" y="68956"/>
                  </a:cubicBezTo>
                  <a:close/>
                </a:path>
              </a:pathLst>
            </a:custGeom>
            <a:grpFill/>
            <a:ln w="9525" cap="flat">
              <a:noFill/>
              <a:prstDash val="solid"/>
              <a:miter/>
            </a:ln>
          </p:spPr>
          <p:txBody>
            <a:bodyPr rtlCol="0" anchor="ctr"/>
            <a:lstStyle/>
            <a:p>
              <a:endParaRPr lang="es-MX" sz="900"/>
            </a:p>
          </p:txBody>
        </p:sp>
        <p:sp>
          <p:nvSpPr>
            <p:cNvPr id="17" name="Forma libre 343">
              <a:extLst>
                <a:ext uri="{FF2B5EF4-FFF2-40B4-BE49-F238E27FC236}">
                  <a16:creationId xmlns:a16="http://schemas.microsoft.com/office/drawing/2014/main" id="{DF3EEC0D-097D-E54C-A512-D4935D2F60B6}"/>
                </a:ext>
              </a:extLst>
            </p:cNvPr>
            <p:cNvSpPr/>
            <p:nvPr/>
          </p:nvSpPr>
          <p:spPr>
            <a:xfrm>
              <a:off x="8609044" y="1989209"/>
              <a:ext cx="246076" cy="123675"/>
            </a:xfrm>
            <a:custGeom>
              <a:avLst/>
              <a:gdLst>
                <a:gd name="connsiteX0" fmla="*/ 216378 w 246075"/>
                <a:gd name="connsiteY0" fmla="*/ 29019 h 123675"/>
                <a:gd name="connsiteX1" fmla="*/ 123357 w 246075"/>
                <a:gd name="connsiteY1" fmla="*/ 956 h 123675"/>
                <a:gd name="connsiteX2" fmla="*/ 30335 w 246075"/>
                <a:gd name="connsiteY2" fmla="*/ 29019 h 123675"/>
                <a:gd name="connsiteX3" fmla="*/ 956 w 246075"/>
                <a:gd name="connsiteY3" fmla="*/ 83193 h 123675"/>
                <a:gd name="connsiteX4" fmla="*/ 956 w 246075"/>
                <a:gd name="connsiteY4" fmla="*/ 91905 h 123675"/>
                <a:gd name="connsiteX5" fmla="*/ 30095 w 246075"/>
                <a:gd name="connsiteY5" fmla="*/ 123355 h 123675"/>
                <a:gd name="connsiteX6" fmla="*/ 216618 w 246075"/>
                <a:gd name="connsiteY6" fmla="*/ 123355 h 123675"/>
                <a:gd name="connsiteX7" fmla="*/ 245757 w 246075"/>
                <a:gd name="connsiteY7" fmla="*/ 91905 h 123675"/>
                <a:gd name="connsiteX8" fmla="*/ 245757 w 246075"/>
                <a:gd name="connsiteY8" fmla="*/ 83193 h 123675"/>
                <a:gd name="connsiteX9" fmla="*/ 216378 w 246075"/>
                <a:gd name="connsiteY9" fmla="*/ 29019 h 12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075" h="123675">
                  <a:moveTo>
                    <a:pt x="216378" y="29019"/>
                  </a:moveTo>
                  <a:cubicBezTo>
                    <a:pt x="194664" y="16215"/>
                    <a:pt x="160903" y="956"/>
                    <a:pt x="123357" y="956"/>
                  </a:cubicBezTo>
                  <a:cubicBezTo>
                    <a:pt x="85810" y="956"/>
                    <a:pt x="52050" y="16217"/>
                    <a:pt x="30335" y="29019"/>
                  </a:cubicBezTo>
                  <a:cubicBezTo>
                    <a:pt x="12206" y="39710"/>
                    <a:pt x="956" y="60468"/>
                    <a:pt x="956" y="83193"/>
                  </a:cubicBezTo>
                  <a:lnTo>
                    <a:pt x="956" y="91905"/>
                  </a:lnTo>
                  <a:cubicBezTo>
                    <a:pt x="956" y="109250"/>
                    <a:pt x="14025" y="123355"/>
                    <a:pt x="30095" y="123355"/>
                  </a:cubicBezTo>
                  <a:lnTo>
                    <a:pt x="216618" y="123355"/>
                  </a:lnTo>
                  <a:cubicBezTo>
                    <a:pt x="232688" y="123355"/>
                    <a:pt x="245757" y="109250"/>
                    <a:pt x="245757" y="91905"/>
                  </a:cubicBezTo>
                  <a:lnTo>
                    <a:pt x="245757" y="83193"/>
                  </a:lnTo>
                  <a:cubicBezTo>
                    <a:pt x="245757" y="60468"/>
                    <a:pt x="234508" y="39710"/>
                    <a:pt x="216378" y="29019"/>
                  </a:cubicBezTo>
                  <a:close/>
                </a:path>
              </a:pathLst>
            </a:custGeom>
            <a:grpFill/>
            <a:ln w="9525" cap="flat">
              <a:noFill/>
              <a:prstDash val="solid"/>
              <a:miter/>
            </a:ln>
          </p:spPr>
          <p:txBody>
            <a:bodyPr rtlCol="0" anchor="ctr"/>
            <a:lstStyle/>
            <a:p>
              <a:endParaRPr lang="es-MX" sz="900"/>
            </a:p>
          </p:txBody>
        </p:sp>
        <p:sp>
          <p:nvSpPr>
            <p:cNvPr id="18" name="Forma libre 344">
              <a:extLst>
                <a:ext uri="{FF2B5EF4-FFF2-40B4-BE49-F238E27FC236}">
                  <a16:creationId xmlns:a16="http://schemas.microsoft.com/office/drawing/2014/main" id="{8B66D02B-61BD-E443-82F6-015A824056BF}"/>
                </a:ext>
              </a:extLst>
            </p:cNvPr>
            <p:cNvSpPr/>
            <p:nvPr/>
          </p:nvSpPr>
          <p:spPr>
            <a:xfrm>
              <a:off x="9017045" y="1839608"/>
              <a:ext cx="137700" cy="137700"/>
            </a:xfrm>
            <a:custGeom>
              <a:avLst/>
              <a:gdLst>
                <a:gd name="connsiteX0" fmla="*/ 136956 w 137700"/>
                <a:gd name="connsiteY0" fmla="*/ 68956 h 137700"/>
                <a:gd name="connsiteX1" fmla="*/ 68956 w 137700"/>
                <a:gd name="connsiteY1" fmla="*/ 136956 h 137700"/>
                <a:gd name="connsiteX2" fmla="*/ 956 w 137700"/>
                <a:gd name="connsiteY2" fmla="*/ 68956 h 137700"/>
                <a:gd name="connsiteX3" fmla="*/ 68956 w 137700"/>
                <a:gd name="connsiteY3" fmla="*/ 956 h 137700"/>
                <a:gd name="connsiteX4" fmla="*/ 136956 w 137700"/>
                <a:gd name="connsiteY4" fmla="*/ 68956 h 13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700" h="137700">
                  <a:moveTo>
                    <a:pt x="136956" y="68956"/>
                  </a:moveTo>
                  <a:cubicBezTo>
                    <a:pt x="136956" y="106511"/>
                    <a:pt x="106511" y="136956"/>
                    <a:pt x="68956" y="136956"/>
                  </a:cubicBezTo>
                  <a:cubicBezTo>
                    <a:pt x="31401" y="136956"/>
                    <a:pt x="956" y="106511"/>
                    <a:pt x="956" y="68956"/>
                  </a:cubicBezTo>
                  <a:cubicBezTo>
                    <a:pt x="956" y="31401"/>
                    <a:pt x="31401" y="956"/>
                    <a:pt x="68956" y="956"/>
                  </a:cubicBezTo>
                  <a:cubicBezTo>
                    <a:pt x="106511" y="956"/>
                    <a:pt x="136956" y="31401"/>
                    <a:pt x="136956" y="68956"/>
                  </a:cubicBezTo>
                  <a:close/>
                </a:path>
              </a:pathLst>
            </a:custGeom>
            <a:grpFill/>
            <a:ln w="9525" cap="flat">
              <a:noFill/>
              <a:prstDash val="solid"/>
              <a:miter/>
            </a:ln>
          </p:spPr>
          <p:txBody>
            <a:bodyPr rtlCol="0" anchor="ctr"/>
            <a:lstStyle/>
            <a:p>
              <a:endParaRPr lang="es-MX" sz="900"/>
            </a:p>
          </p:txBody>
        </p:sp>
        <p:sp>
          <p:nvSpPr>
            <p:cNvPr id="19" name="Forma libre 345">
              <a:extLst>
                <a:ext uri="{FF2B5EF4-FFF2-40B4-BE49-F238E27FC236}">
                  <a16:creationId xmlns:a16="http://schemas.microsoft.com/office/drawing/2014/main" id="{A97644DC-6F1F-224D-94CC-D1B958B6D9D8}"/>
                </a:ext>
              </a:extLst>
            </p:cNvPr>
            <p:cNvSpPr/>
            <p:nvPr/>
          </p:nvSpPr>
          <p:spPr>
            <a:xfrm>
              <a:off x="8962646" y="1989209"/>
              <a:ext cx="246076" cy="123675"/>
            </a:xfrm>
            <a:custGeom>
              <a:avLst/>
              <a:gdLst>
                <a:gd name="connsiteX0" fmla="*/ 216378 w 246075"/>
                <a:gd name="connsiteY0" fmla="*/ 29019 h 123675"/>
                <a:gd name="connsiteX1" fmla="*/ 123357 w 246075"/>
                <a:gd name="connsiteY1" fmla="*/ 956 h 123675"/>
                <a:gd name="connsiteX2" fmla="*/ 30335 w 246075"/>
                <a:gd name="connsiteY2" fmla="*/ 29019 h 123675"/>
                <a:gd name="connsiteX3" fmla="*/ 956 w 246075"/>
                <a:gd name="connsiteY3" fmla="*/ 83194 h 123675"/>
                <a:gd name="connsiteX4" fmla="*/ 956 w 246075"/>
                <a:gd name="connsiteY4" fmla="*/ 91906 h 123675"/>
                <a:gd name="connsiteX5" fmla="*/ 30095 w 246075"/>
                <a:gd name="connsiteY5" fmla="*/ 123357 h 123675"/>
                <a:gd name="connsiteX6" fmla="*/ 216618 w 246075"/>
                <a:gd name="connsiteY6" fmla="*/ 123357 h 123675"/>
                <a:gd name="connsiteX7" fmla="*/ 245757 w 246075"/>
                <a:gd name="connsiteY7" fmla="*/ 91906 h 123675"/>
                <a:gd name="connsiteX8" fmla="*/ 245757 w 246075"/>
                <a:gd name="connsiteY8" fmla="*/ 83194 h 123675"/>
                <a:gd name="connsiteX9" fmla="*/ 216378 w 246075"/>
                <a:gd name="connsiteY9" fmla="*/ 29019 h 12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075" h="123675">
                  <a:moveTo>
                    <a:pt x="216378" y="29019"/>
                  </a:moveTo>
                  <a:cubicBezTo>
                    <a:pt x="194664" y="16215"/>
                    <a:pt x="160903" y="956"/>
                    <a:pt x="123357" y="956"/>
                  </a:cubicBezTo>
                  <a:cubicBezTo>
                    <a:pt x="85810" y="956"/>
                    <a:pt x="52049" y="16217"/>
                    <a:pt x="30335" y="29019"/>
                  </a:cubicBezTo>
                  <a:cubicBezTo>
                    <a:pt x="12206" y="39710"/>
                    <a:pt x="956" y="60470"/>
                    <a:pt x="956" y="83194"/>
                  </a:cubicBezTo>
                  <a:lnTo>
                    <a:pt x="956" y="91906"/>
                  </a:lnTo>
                  <a:cubicBezTo>
                    <a:pt x="956" y="109251"/>
                    <a:pt x="14025" y="123357"/>
                    <a:pt x="30095" y="123357"/>
                  </a:cubicBezTo>
                  <a:lnTo>
                    <a:pt x="216618" y="123357"/>
                  </a:lnTo>
                  <a:cubicBezTo>
                    <a:pt x="232688" y="123357"/>
                    <a:pt x="245757" y="109251"/>
                    <a:pt x="245757" y="91906"/>
                  </a:cubicBezTo>
                  <a:lnTo>
                    <a:pt x="245757" y="83194"/>
                  </a:lnTo>
                  <a:cubicBezTo>
                    <a:pt x="245756" y="60468"/>
                    <a:pt x="234506" y="39710"/>
                    <a:pt x="216378" y="29019"/>
                  </a:cubicBezTo>
                  <a:close/>
                </a:path>
              </a:pathLst>
            </a:custGeom>
            <a:grpFill/>
            <a:ln w="9525" cap="flat">
              <a:noFill/>
              <a:prstDash val="solid"/>
              <a:miter/>
            </a:ln>
          </p:spPr>
          <p:txBody>
            <a:bodyPr rtlCol="0" anchor="ctr"/>
            <a:lstStyle/>
            <a:p>
              <a:endParaRPr lang="es-MX" sz="900"/>
            </a:p>
          </p:txBody>
        </p:sp>
        <p:sp>
          <p:nvSpPr>
            <p:cNvPr id="20" name="Forma libre 346">
              <a:extLst>
                <a:ext uri="{FF2B5EF4-FFF2-40B4-BE49-F238E27FC236}">
                  <a16:creationId xmlns:a16="http://schemas.microsoft.com/office/drawing/2014/main" id="{5FD1794C-517F-DC4D-84DB-BA183AA02D33}"/>
                </a:ext>
              </a:extLst>
            </p:cNvPr>
            <p:cNvSpPr/>
            <p:nvPr/>
          </p:nvSpPr>
          <p:spPr>
            <a:xfrm>
              <a:off x="8826643" y="1812408"/>
              <a:ext cx="164476" cy="164476"/>
            </a:xfrm>
            <a:custGeom>
              <a:avLst/>
              <a:gdLst>
                <a:gd name="connsiteX0" fmla="*/ 150545 w 164475"/>
                <a:gd name="connsiteY0" fmla="*/ 164157 h 164475"/>
                <a:gd name="connsiteX1" fmla="*/ 161184 w 164475"/>
                <a:gd name="connsiteY1" fmla="*/ 159057 h 164475"/>
                <a:gd name="connsiteX2" fmla="*/ 159058 w 164475"/>
                <a:gd name="connsiteY2" fmla="*/ 139932 h 164475"/>
                <a:gd name="connsiteX3" fmla="*/ 96158 w 164475"/>
                <a:gd name="connsiteY3" fmla="*/ 89612 h 164475"/>
                <a:gd name="connsiteX4" fmla="*/ 96158 w 164475"/>
                <a:gd name="connsiteY4" fmla="*/ 14557 h 164475"/>
                <a:gd name="connsiteX5" fmla="*/ 82558 w 164475"/>
                <a:gd name="connsiteY5" fmla="*/ 956 h 164475"/>
                <a:gd name="connsiteX6" fmla="*/ 68957 w 164475"/>
                <a:gd name="connsiteY6" fmla="*/ 14555 h 164475"/>
                <a:gd name="connsiteX7" fmla="*/ 68957 w 164475"/>
                <a:gd name="connsiteY7" fmla="*/ 89621 h 164475"/>
                <a:gd name="connsiteX8" fmla="*/ 6058 w 164475"/>
                <a:gd name="connsiteY8" fmla="*/ 139930 h 164475"/>
                <a:gd name="connsiteX9" fmla="*/ 3932 w 164475"/>
                <a:gd name="connsiteY9" fmla="*/ 159055 h 164475"/>
                <a:gd name="connsiteX10" fmla="*/ 14571 w 164475"/>
                <a:gd name="connsiteY10" fmla="*/ 164156 h 164475"/>
                <a:gd name="connsiteX11" fmla="*/ 23057 w 164475"/>
                <a:gd name="connsiteY11" fmla="*/ 161181 h 164475"/>
                <a:gd name="connsiteX12" fmla="*/ 82558 w 164475"/>
                <a:gd name="connsiteY12" fmla="*/ 113581 h 164475"/>
                <a:gd name="connsiteX13" fmla="*/ 142057 w 164475"/>
                <a:gd name="connsiteY13" fmla="*/ 161181 h 164475"/>
                <a:gd name="connsiteX14" fmla="*/ 150545 w 164475"/>
                <a:gd name="connsiteY14" fmla="*/ 164157 h 16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475" h="164475">
                  <a:moveTo>
                    <a:pt x="150545" y="164157"/>
                  </a:moveTo>
                  <a:cubicBezTo>
                    <a:pt x="154542" y="164157"/>
                    <a:pt x="158487" y="162404"/>
                    <a:pt x="161184" y="159057"/>
                  </a:cubicBezTo>
                  <a:cubicBezTo>
                    <a:pt x="165872" y="153187"/>
                    <a:pt x="164916" y="144633"/>
                    <a:pt x="159058" y="139932"/>
                  </a:cubicBezTo>
                  <a:lnTo>
                    <a:pt x="96158" y="89612"/>
                  </a:lnTo>
                  <a:lnTo>
                    <a:pt x="96158" y="14557"/>
                  </a:lnTo>
                  <a:cubicBezTo>
                    <a:pt x="96158" y="7039"/>
                    <a:pt x="90075" y="956"/>
                    <a:pt x="82558" y="956"/>
                  </a:cubicBezTo>
                  <a:cubicBezTo>
                    <a:pt x="75041" y="956"/>
                    <a:pt x="68957" y="7038"/>
                    <a:pt x="68957" y="14555"/>
                  </a:cubicBezTo>
                  <a:lnTo>
                    <a:pt x="68957" y="89621"/>
                  </a:lnTo>
                  <a:lnTo>
                    <a:pt x="6058" y="139930"/>
                  </a:lnTo>
                  <a:cubicBezTo>
                    <a:pt x="200" y="144633"/>
                    <a:pt x="-756" y="153185"/>
                    <a:pt x="3932" y="159055"/>
                  </a:cubicBezTo>
                  <a:cubicBezTo>
                    <a:pt x="6629" y="162402"/>
                    <a:pt x="10572" y="164156"/>
                    <a:pt x="14571" y="164156"/>
                  </a:cubicBezTo>
                  <a:cubicBezTo>
                    <a:pt x="17545" y="164156"/>
                    <a:pt x="20548" y="163187"/>
                    <a:pt x="23057" y="161181"/>
                  </a:cubicBezTo>
                  <a:lnTo>
                    <a:pt x="82558" y="113581"/>
                  </a:lnTo>
                  <a:lnTo>
                    <a:pt x="142057" y="161181"/>
                  </a:lnTo>
                  <a:cubicBezTo>
                    <a:pt x="144568" y="163187"/>
                    <a:pt x="147569" y="164157"/>
                    <a:pt x="150545" y="164157"/>
                  </a:cubicBezTo>
                  <a:close/>
                </a:path>
              </a:pathLst>
            </a:custGeom>
            <a:grpFill/>
            <a:ln w="9525" cap="flat">
              <a:noFill/>
              <a:prstDash val="solid"/>
              <a:miter/>
            </a:ln>
          </p:spPr>
          <p:txBody>
            <a:bodyPr rtlCol="0" anchor="ctr"/>
            <a:lstStyle/>
            <a:p>
              <a:endParaRPr lang="es-MX" sz="900"/>
            </a:p>
          </p:txBody>
        </p:sp>
      </p:grpSp>
      <p:sp>
        <p:nvSpPr>
          <p:cNvPr id="25" name="CuadroTexto 351">
            <a:extLst>
              <a:ext uri="{FF2B5EF4-FFF2-40B4-BE49-F238E27FC236}">
                <a16:creationId xmlns:a16="http://schemas.microsoft.com/office/drawing/2014/main" id="{B9880880-9B4A-F34E-ABAD-A6E9DC3779BF}"/>
              </a:ext>
            </a:extLst>
          </p:cNvPr>
          <p:cNvSpPr txBox="1"/>
          <p:nvPr/>
        </p:nvSpPr>
        <p:spPr>
          <a:xfrm>
            <a:off x="5946595" y="1909929"/>
            <a:ext cx="2529114" cy="1323439"/>
          </a:xfrm>
          <a:prstGeom prst="rect">
            <a:avLst/>
          </a:prstGeom>
          <a:noFill/>
        </p:spPr>
        <p:txBody>
          <a:bodyPr wrap="square" rtlCol="0">
            <a:spAutoFit/>
          </a:bodyPr>
          <a:lstStyle/>
          <a:p>
            <a:pPr algn="ctr"/>
            <a:r>
              <a:rPr lang="en-US" sz="2000" dirty="0">
                <a:solidFill>
                  <a:schemeClr val="bg1"/>
                </a:solidFill>
              </a:rPr>
              <a:t>Lack of communication and support from their manager</a:t>
            </a:r>
            <a:endParaRPr lang="en-US" sz="2000" b="1" dirty="0">
              <a:solidFill>
                <a:schemeClr val="bg1"/>
              </a:solidFill>
              <a:latin typeface="Poppins SemiBold" pitchFamily="2" charset="77"/>
              <a:ea typeface="Lato Light" panose="020F0502020204030203" pitchFamily="34" charset="0"/>
              <a:cs typeface="Poppins SemiBold" pitchFamily="2" charset="77"/>
            </a:endParaRPr>
          </a:p>
        </p:txBody>
      </p:sp>
      <p:sp>
        <p:nvSpPr>
          <p:cNvPr id="26" name="CuadroTexto 351">
            <a:extLst>
              <a:ext uri="{FF2B5EF4-FFF2-40B4-BE49-F238E27FC236}">
                <a16:creationId xmlns:a16="http://schemas.microsoft.com/office/drawing/2014/main" id="{7ADB064C-2EB8-F742-8CBC-28AE885B41B6}"/>
              </a:ext>
            </a:extLst>
          </p:cNvPr>
          <p:cNvSpPr txBox="1"/>
          <p:nvPr/>
        </p:nvSpPr>
        <p:spPr>
          <a:xfrm>
            <a:off x="9047531" y="2256161"/>
            <a:ext cx="2105949" cy="400110"/>
          </a:xfrm>
          <a:prstGeom prst="rect">
            <a:avLst/>
          </a:prstGeom>
          <a:noFill/>
        </p:spPr>
        <p:txBody>
          <a:bodyPr wrap="square" rtlCol="0">
            <a:spAutoFit/>
          </a:bodyPr>
          <a:lstStyle/>
          <a:p>
            <a:pPr algn="ctr"/>
            <a:r>
              <a:rPr lang="en-US" sz="2000" dirty="0">
                <a:solidFill>
                  <a:schemeClr val="bg1"/>
                </a:solidFill>
                <a:ea typeface="Lato Light" panose="020F0502020204030203" pitchFamily="34" charset="0"/>
                <a:cs typeface="Poppins SemiBold" pitchFamily="2" charset="77"/>
              </a:rPr>
              <a:t>Lack of role clarity</a:t>
            </a:r>
          </a:p>
        </p:txBody>
      </p:sp>
      <p:sp>
        <p:nvSpPr>
          <p:cNvPr id="27" name="CuadroTexto 351">
            <a:extLst>
              <a:ext uri="{FF2B5EF4-FFF2-40B4-BE49-F238E27FC236}">
                <a16:creationId xmlns:a16="http://schemas.microsoft.com/office/drawing/2014/main" id="{342C4D37-EF9E-1643-BF94-5AE98C89ABC0}"/>
              </a:ext>
            </a:extLst>
          </p:cNvPr>
          <p:cNvSpPr txBox="1"/>
          <p:nvPr/>
        </p:nvSpPr>
        <p:spPr>
          <a:xfrm>
            <a:off x="6195272" y="4944972"/>
            <a:ext cx="2105949" cy="707886"/>
          </a:xfrm>
          <a:prstGeom prst="rect">
            <a:avLst/>
          </a:prstGeom>
          <a:noFill/>
        </p:spPr>
        <p:txBody>
          <a:bodyPr wrap="square" rtlCol="0">
            <a:spAutoFit/>
          </a:bodyPr>
          <a:lstStyle/>
          <a:p>
            <a:pPr algn="ctr"/>
            <a:r>
              <a:rPr lang="en-US" sz="2000" dirty="0">
                <a:solidFill>
                  <a:schemeClr val="bg1"/>
                </a:solidFill>
                <a:ea typeface="Lato Light" panose="020F0502020204030203" pitchFamily="34" charset="0"/>
                <a:cs typeface="Poppins SemiBold" pitchFamily="2" charset="77"/>
              </a:rPr>
              <a:t>Unfair treatment at work</a:t>
            </a:r>
          </a:p>
        </p:txBody>
      </p:sp>
      <p:sp>
        <p:nvSpPr>
          <p:cNvPr id="28" name="CuadroTexto 351">
            <a:extLst>
              <a:ext uri="{FF2B5EF4-FFF2-40B4-BE49-F238E27FC236}">
                <a16:creationId xmlns:a16="http://schemas.microsoft.com/office/drawing/2014/main" id="{B91CBE7E-E535-B441-B0B6-2CA845829F1F}"/>
              </a:ext>
            </a:extLst>
          </p:cNvPr>
          <p:cNvSpPr txBox="1"/>
          <p:nvPr/>
        </p:nvSpPr>
        <p:spPr>
          <a:xfrm>
            <a:off x="9011255" y="4920185"/>
            <a:ext cx="2298332" cy="707886"/>
          </a:xfrm>
          <a:prstGeom prst="rect">
            <a:avLst/>
          </a:prstGeom>
          <a:noFill/>
        </p:spPr>
        <p:txBody>
          <a:bodyPr wrap="square" rtlCol="0">
            <a:spAutoFit/>
          </a:bodyPr>
          <a:lstStyle/>
          <a:p>
            <a:pPr algn="ctr"/>
            <a:r>
              <a:rPr lang="en-US" sz="2000" dirty="0">
                <a:solidFill>
                  <a:schemeClr val="bg1"/>
                </a:solidFill>
                <a:ea typeface="Lato Light" panose="020F0502020204030203" pitchFamily="34" charset="0"/>
                <a:cs typeface="Poppins SemiBold" pitchFamily="2" charset="77"/>
              </a:rPr>
              <a:t>Unmanageable workload</a:t>
            </a:r>
          </a:p>
        </p:txBody>
      </p:sp>
      <p:pic>
        <p:nvPicPr>
          <p:cNvPr id="32" name="Graphic 31" descr="Internet with solid fill">
            <a:extLst>
              <a:ext uri="{FF2B5EF4-FFF2-40B4-BE49-F238E27FC236}">
                <a16:creationId xmlns:a16="http://schemas.microsoft.com/office/drawing/2014/main" id="{5557020A-8CD5-6941-8DA4-0B9E7C261D3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43550" y="3838253"/>
            <a:ext cx="807093" cy="807093"/>
          </a:xfrm>
          <a:prstGeom prst="rect">
            <a:avLst/>
          </a:prstGeom>
        </p:spPr>
      </p:pic>
      <p:sp>
        <p:nvSpPr>
          <p:cNvPr id="35" name="Rectangle 34">
            <a:extLst>
              <a:ext uri="{FF2B5EF4-FFF2-40B4-BE49-F238E27FC236}">
                <a16:creationId xmlns:a16="http://schemas.microsoft.com/office/drawing/2014/main" id="{C8B0CA2A-E7E1-1443-A1CF-0DB239C31EDC}"/>
              </a:ext>
            </a:extLst>
          </p:cNvPr>
          <p:cNvSpPr/>
          <p:nvPr/>
        </p:nvSpPr>
        <p:spPr>
          <a:xfrm>
            <a:off x="2935016" y="3429000"/>
            <a:ext cx="2870291" cy="2772143"/>
          </a:xfrm>
          <a:prstGeom prst="rect">
            <a:avLst/>
          </a:prstGeom>
          <a:solidFill>
            <a:srgbClr val="2AAF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pic>
        <p:nvPicPr>
          <p:cNvPr id="34" name="Graphic 33" descr="Clock with solid fill">
            <a:extLst>
              <a:ext uri="{FF2B5EF4-FFF2-40B4-BE49-F238E27FC236}">
                <a16:creationId xmlns:a16="http://schemas.microsoft.com/office/drawing/2014/main" id="{2715B84A-9307-9B46-93BC-B9B97DFA7A2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74429" y="3892324"/>
            <a:ext cx="775879" cy="775879"/>
          </a:xfrm>
          <a:prstGeom prst="rect">
            <a:avLst/>
          </a:prstGeom>
        </p:spPr>
      </p:pic>
      <p:sp>
        <p:nvSpPr>
          <p:cNvPr id="36" name="CuadroTexto 351">
            <a:extLst>
              <a:ext uri="{FF2B5EF4-FFF2-40B4-BE49-F238E27FC236}">
                <a16:creationId xmlns:a16="http://schemas.microsoft.com/office/drawing/2014/main" id="{CF557EBF-A8CB-D940-AA36-1AE2AB52FF60}"/>
              </a:ext>
            </a:extLst>
          </p:cNvPr>
          <p:cNvSpPr txBox="1"/>
          <p:nvPr/>
        </p:nvSpPr>
        <p:spPr>
          <a:xfrm>
            <a:off x="3309393" y="4960206"/>
            <a:ext cx="2105949" cy="707886"/>
          </a:xfrm>
          <a:prstGeom prst="rect">
            <a:avLst/>
          </a:prstGeom>
          <a:noFill/>
        </p:spPr>
        <p:txBody>
          <a:bodyPr wrap="square" rtlCol="0">
            <a:spAutoFit/>
          </a:bodyPr>
          <a:lstStyle/>
          <a:p>
            <a:pPr algn="ctr"/>
            <a:r>
              <a:rPr lang="en-US" sz="2000" dirty="0">
                <a:solidFill>
                  <a:schemeClr val="bg1"/>
                </a:solidFill>
              </a:rPr>
              <a:t>Unreasonable time pressure</a:t>
            </a:r>
            <a:endParaRPr lang="en-US" sz="2000" dirty="0">
              <a:solidFill>
                <a:schemeClr val="bg1"/>
              </a:solidFill>
              <a:ea typeface="Lato Light" panose="020F0502020204030203" pitchFamily="34" charset="0"/>
              <a:cs typeface="Poppins SemiBold" pitchFamily="2" charset="77"/>
            </a:endParaRPr>
          </a:p>
        </p:txBody>
      </p:sp>
      <p:sp>
        <p:nvSpPr>
          <p:cNvPr id="37" name="TextBox 36">
            <a:extLst>
              <a:ext uri="{FF2B5EF4-FFF2-40B4-BE49-F238E27FC236}">
                <a16:creationId xmlns:a16="http://schemas.microsoft.com/office/drawing/2014/main" id="{BE922894-9182-F643-A8ED-D0980AD28B18}"/>
              </a:ext>
            </a:extLst>
          </p:cNvPr>
          <p:cNvSpPr txBox="1"/>
          <p:nvPr/>
        </p:nvSpPr>
        <p:spPr>
          <a:xfrm>
            <a:off x="646113" y="6400800"/>
            <a:ext cx="9742134" cy="215444"/>
          </a:xfrm>
          <a:prstGeom prst="rect">
            <a:avLst/>
          </a:prstGeom>
          <a:noFill/>
        </p:spPr>
        <p:txBody>
          <a:bodyPr wrap="square" rtlCol="0">
            <a:spAutoFit/>
          </a:bodyPr>
          <a:lstStyle/>
          <a:p>
            <a:r>
              <a:rPr lang="en-US" sz="800" dirty="0">
                <a:hlinkClick r:id="rId7"/>
              </a:rPr>
              <a:t>Gallup Poll, July, 2018</a:t>
            </a:r>
            <a:endParaRPr lang="en-US" sz="800" dirty="0"/>
          </a:p>
        </p:txBody>
      </p:sp>
      <p:pic>
        <p:nvPicPr>
          <p:cNvPr id="39" name="Graphic 38" descr="Voice with solid fill">
            <a:extLst>
              <a:ext uri="{FF2B5EF4-FFF2-40B4-BE49-F238E27FC236}">
                <a16:creationId xmlns:a16="http://schemas.microsoft.com/office/drawing/2014/main" id="{5A6264D4-00AB-7A44-B794-BDE9BB1F0A1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823903" y="895246"/>
            <a:ext cx="774495" cy="774495"/>
          </a:xfrm>
          <a:prstGeom prst="rect">
            <a:avLst/>
          </a:prstGeom>
        </p:spPr>
      </p:pic>
      <p:pic>
        <p:nvPicPr>
          <p:cNvPr id="41" name="Graphic 40" descr="Inbox with solid fill">
            <a:extLst>
              <a:ext uri="{FF2B5EF4-FFF2-40B4-BE49-F238E27FC236}">
                <a16:creationId xmlns:a16="http://schemas.microsoft.com/office/drawing/2014/main" id="{F4A486E7-E7EA-A045-B43F-3F0370E9874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898763" y="3856472"/>
            <a:ext cx="683377" cy="683377"/>
          </a:xfrm>
          <a:prstGeom prst="rect">
            <a:avLst/>
          </a:prstGeom>
        </p:spPr>
      </p:pic>
    </p:spTree>
    <p:extLst>
      <p:ext uri="{BB962C8B-B14F-4D97-AF65-F5344CB8AC3E}">
        <p14:creationId xmlns:p14="http://schemas.microsoft.com/office/powerpoint/2010/main" val="1741554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3F0D105-F470-034F-A3AA-783C1ADA84CF}"/>
              </a:ext>
            </a:extLst>
          </p:cNvPr>
          <p:cNvSpPr/>
          <p:nvPr/>
        </p:nvSpPr>
        <p:spPr>
          <a:xfrm>
            <a:off x="646113" y="604157"/>
            <a:ext cx="5159194" cy="28288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ectangle 4">
            <a:extLst>
              <a:ext uri="{FF2B5EF4-FFF2-40B4-BE49-F238E27FC236}">
                <a16:creationId xmlns:a16="http://schemas.microsoft.com/office/drawing/2014/main" id="{E284854C-423B-9C47-9FA9-0A32B8BA1526}"/>
              </a:ext>
            </a:extLst>
          </p:cNvPr>
          <p:cNvSpPr/>
          <p:nvPr/>
        </p:nvSpPr>
        <p:spPr>
          <a:xfrm>
            <a:off x="8675597" y="604157"/>
            <a:ext cx="2870291" cy="28248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5">
            <a:extLst>
              <a:ext uri="{FF2B5EF4-FFF2-40B4-BE49-F238E27FC236}">
                <a16:creationId xmlns:a16="http://schemas.microsoft.com/office/drawing/2014/main" id="{EC5DDCA7-2298-C34D-8E36-84D16B679D2D}"/>
              </a:ext>
            </a:extLst>
          </p:cNvPr>
          <p:cNvSpPr/>
          <p:nvPr/>
        </p:nvSpPr>
        <p:spPr>
          <a:xfrm>
            <a:off x="8675597" y="3429000"/>
            <a:ext cx="2870291" cy="28248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6">
            <a:extLst>
              <a:ext uri="{FF2B5EF4-FFF2-40B4-BE49-F238E27FC236}">
                <a16:creationId xmlns:a16="http://schemas.microsoft.com/office/drawing/2014/main" id="{E3977D7D-5881-E44B-90CB-09204925BEA6}"/>
              </a:ext>
            </a:extLst>
          </p:cNvPr>
          <p:cNvSpPr/>
          <p:nvPr/>
        </p:nvSpPr>
        <p:spPr>
          <a:xfrm>
            <a:off x="5805307" y="604157"/>
            <a:ext cx="2870291" cy="28248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Rectangle 7">
            <a:extLst>
              <a:ext uri="{FF2B5EF4-FFF2-40B4-BE49-F238E27FC236}">
                <a16:creationId xmlns:a16="http://schemas.microsoft.com/office/drawing/2014/main" id="{CB32E240-7F24-AE47-A1BE-4E0A73E4ABA8}"/>
              </a:ext>
            </a:extLst>
          </p:cNvPr>
          <p:cNvSpPr/>
          <p:nvPr/>
        </p:nvSpPr>
        <p:spPr>
          <a:xfrm>
            <a:off x="5805307" y="3429000"/>
            <a:ext cx="2870291" cy="28248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 name="Group 1">
            <a:extLst>
              <a:ext uri="{FF2B5EF4-FFF2-40B4-BE49-F238E27FC236}">
                <a16:creationId xmlns:a16="http://schemas.microsoft.com/office/drawing/2014/main" id="{4495E80D-0B61-E948-82A9-85EB974A3890}"/>
              </a:ext>
            </a:extLst>
          </p:cNvPr>
          <p:cNvGrpSpPr/>
          <p:nvPr/>
        </p:nvGrpSpPr>
        <p:grpSpPr>
          <a:xfrm>
            <a:off x="1367365" y="785813"/>
            <a:ext cx="3553405" cy="2470625"/>
            <a:chOff x="2939143" y="4033157"/>
            <a:chExt cx="7106810" cy="5833704"/>
          </a:xfrm>
        </p:grpSpPr>
        <p:sp>
          <p:nvSpPr>
            <p:cNvPr id="9" name="CuadroTexto 350">
              <a:extLst>
                <a:ext uri="{FF2B5EF4-FFF2-40B4-BE49-F238E27FC236}">
                  <a16:creationId xmlns:a16="http://schemas.microsoft.com/office/drawing/2014/main" id="{8461AC52-3CFF-5548-B1DF-BE407BC938D8}"/>
                </a:ext>
              </a:extLst>
            </p:cNvPr>
            <p:cNvSpPr txBox="1"/>
            <p:nvPr/>
          </p:nvSpPr>
          <p:spPr>
            <a:xfrm>
              <a:off x="2939143" y="4033157"/>
              <a:ext cx="7106810" cy="3124938"/>
            </a:xfrm>
            <a:prstGeom prst="rect">
              <a:avLst/>
            </a:prstGeom>
            <a:noFill/>
          </p:spPr>
          <p:txBody>
            <a:bodyPr wrap="square" rtlCol="0">
              <a:spAutoFit/>
            </a:bodyPr>
            <a:lstStyle/>
            <a:p>
              <a:pPr algn="r"/>
              <a:r>
                <a:rPr lang="en-US" sz="4000" b="1" dirty="0">
                  <a:solidFill>
                    <a:schemeClr val="tx2"/>
                  </a:solidFill>
                  <a:latin typeface="Poppins" pitchFamily="2" charset="77"/>
                  <a:ea typeface="Lato Heavy" charset="0"/>
                  <a:cs typeface="Poppins" pitchFamily="2" charset="77"/>
                </a:rPr>
                <a:t>Cost of Burnout</a:t>
              </a:r>
            </a:p>
          </p:txBody>
        </p:sp>
        <p:sp>
          <p:nvSpPr>
            <p:cNvPr id="10" name="CuadroTexto 351">
              <a:extLst>
                <a:ext uri="{FF2B5EF4-FFF2-40B4-BE49-F238E27FC236}">
                  <a16:creationId xmlns:a16="http://schemas.microsoft.com/office/drawing/2014/main" id="{E80BD90C-030A-0A41-9CB3-8DFF99D99C20}"/>
                </a:ext>
              </a:extLst>
            </p:cNvPr>
            <p:cNvSpPr txBox="1"/>
            <p:nvPr/>
          </p:nvSpPr>
          <p:spPr>
            <a:xfrm>
              <a:off x="2939143" y="7323306"/>
              <a:ext cx="7106810" cy="2543555"/>
            </a:xfrm>
            <a:prstGeom prst="rect">
              <a:avLst/>
            </a:prstGeom>
            <a:noFill/>
          </p:spPr>
          <p:txBody>
            <a:bodyPr wrap="square" rtlCol="0">
              <a:spAutoFit/>
            </a:bodyPr>
            <a:lstStyle/>
            <a:p>
              <a:pPr algn="r"/>
              <a:r>
                <a:rPr lang="en-US" sz="1600" dirty="0"/>
                <a:t>Although burnout has become "just part of the job" for many workers, the organizational cost of burnout is substantial</a:t>
              </a:r>
              <a:endParaRPr lang="en-US" sz="1600" dirty="0">
                <a:latin typeface="Lato Light" panose="020F0502020204030203" pitchFamily="34" charset="0"/>
                <a:ea typeface="Lato Light" panose="020F0502020204030203" pitchFamily="34" charset="0"/>
                <a:cs typeface="Lato Light" panose="020F0502020204030203" pitchFamily="34" charset="0"/>
              </a:endParaRPr>
            </a:p>
          </p:txBody>
        </p:sp>
      </p:grpSp>
      <p:sp>
        <p:nvSpPr>
          <p:cNvPr id="25" name="CuadroTexto 351">
            <a:extLst>
              <a:ext uri="{FF2B5EF4-FFF2-40B4-BE49-F238E27FC236}">
                <a16:creationId xmlns:a16="http://schemas.microsoft.com/office/drawing/2014/main" id="{B9880880-9B4A-F34E-ABAD-A6E9DC3779BF}"/>
              </a:ext>
            </a:extLst>
          </p:cNvPr>
          <p:cNvSpPr txBox="1"/>
          <p:nvPr/>
        </p:nvSpPr>
        <p:spPr>
          <a:xfrm>
            <a:off x="6187477" y="2073211"/>
            <a:ext cx="2105949" cy="707886"/>
          </a:xfrm>
          <a:prstGeom prst="rect">
            <a:avLst/>
          </a:prstGeom>
          <a:noFill/>
        </p:spPr>
        <p:txBody>
          <a:bodyPr wrap="square" rtlCol="0">
            <a:spAutoFit/>
          </a:bodyPr>
          <a:lstStyle/>
          <a:p>
            <a:r>
              <a:rPr lang="en-US" sz="2000" dirty="0">
                <a:solidFill>
                  <a:schemeClr val="bg1"/>
                </a:solidFill>
              </a:rPr>
              <a:t>More likely to take a sick day</a:t>
            </a:r>
            <a:endParaRPr lang="en-US" sz="2000" b="1" dirty="0">
              <a:solidFill>
                <a:schemeClr val="bg1"/>
              </a:solidFill>
              <a:latin typeface="Poppins SemiBold" pitchFamily="2" charset="77"/>
              <a:ea typeface="Lato Light" panose="020F0502020204030203" pitchFamily="34" charset="0"/>
              <a:cs typeface="Poppins SemiBold" pitchFamily="2" charset="77"/>
            </a:endParaRPr>
          </a:p>
        </p:txBody>
      </p:sp>
      <p:sp>
        <p:nvSpPr>
          <p:cNvPr id="26" name="CuadroTexto 351">
            <a:extLst>
              <a:ext uri="{FF2B5EF4-FFF2-40B4-BE49-F238E27FC236}">
                <a16:creationId xmlns:a16="http://schemas.microsoft.com/office/drawing/2014/main" id="{7ADB064C-2EB8-F742-8CBC-28AE885B41B6}"/>
              </a:ext>
            </a:extLst>
          </p:cNvPr>
          <p:cNvSpPr txBox="1"/>
          <p:nvPr/>
        </p:nvSpPr>
        <p:spPr>
          <a:xfrm>
            <a:off x="8817202" y="1994671"/>
            <a:ext cx="2587082" cy="1323439"/>
          </a:xfrm>
          <a:prstGeom prst="rect">
            <a:avLst/>
          </a:prstGeom>
          <a:noFill/>
        </p:spPr>
        <p:txBody>
          <a:bodyPr wrap="square" rtlCol="0">
            <a:spAutoFit/>
          </a:bodyPr>
          <a:lstStyle/>
          <a:p>
            <a:pPr fontAlgn="ctr"/>
            <a:r>
              <a:rPr lang="en-US" sz="2000" dirty="0">
                <a:solidFill>
                  <a:schemeClr val="bg1"/>
                </a:solidFill>
              </a:rPr>
              <a:t>Half as likely to discuss how to approach performance goals with their manager</a:t>
            </a:r>
          </a:p>
        </p:txBody>
      </p:sp>
      <p:sp>
        <p:nvSpPr>
          <p:cNvPr id="28" name="CuadroTexto 351">
            <a:extLst>
              <a:ext uri="{FF2B5EF4-FFF2-40B4-BE49-F238E27FC236}">
                <a16:creationId xmlns:a16="http://schemas.microsoft.com/office/drawing/2014/main" id="{B91CBE7E-E535-B441-B0B6-2CA845829F1F}"/>
              </a:ext>
            </a:extLst>
          </p:cNvPr>
          <p:cNvSpPr txBox="1"/>
          <p:nvPr/>
        </p:nvSpPr>
        <p:spPr>
          <a:xfrm>
            <a:off x="9057768" y="4858672"/>
            <a:ext cx="2105949" cy="707886"/>
          </a:xfrm>
          <a:prstGeom prst="rect">
            <a:avLst/>
          </a:prstGeom>
          <a:noFill/>
        </p:spPr>
        <p:txBody>
          <a:bodyPr wrap="square" rtlCol="0">
            <a:spAutoFit/>
          </a:bodyPr>
          <a:lstStyle/>
          <a:p>
            <a:r>
              <a:rPr lang="en-US" sz="2000" dirty="0">
                <a:solidFill>
                  <a:schemeClr val="bg1"/>
                </a:solidFill>
              </a:rPr>
              <a:t>Less confident in their performance</a:t>
            </a:r>
            <a:endParaRPr lang="en-US" sz="2000" b="1" dirty="0">
              <a:solidFill>
                <a:schemeClr val="bg1"/>
              </a:solidFill>
              <a:latin typeface="Poppins SemiBold" pitchFamily="2" charset="77"/>
              <a:ea typeface="Lato Light" panose="020F0502020204030203" pitchFamily="34" charset="0"/>
              <a:cs typeface="Poppins SemiBold" pitchFamily="2" charset="77"/>
            </a:endParaRPr>
          </a:p>
        </p:txBody>
      </p:sp>
      <p:sp>
        <p:nvSpPr>
          <p:cNvPr id="30" name="Rectangle 29">
            <a:extLst>
              <a:ext uri="{FF2B5EF4-FFF2-40B4-BE49-F238E27FC236}">
                <a16:creationId xmlns:a16="http://schemas.microsoft.com/office/drawing/2014/main" id="{F81D4F62-1DE4-FC4E-9917-62229EF51373}"/>
              </a:ext>
            </a:extLst>
          </p:cNvPr>
          <p:cNvSpPr/>
          <p:nvPr/>
        </p:nvSpPr>
        <p:spPr>
          <a:xfrm>
            <a:off x="2965795" y="3429000"/>
            <a:ext cx="2870291" cy="28248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 name="CuadroTexto 351">
            <a:extLst>
              <a:ext uri="{FF2B5EF4-FFF2-40B4-BE49-F238E27FC236}">
                <a16:creationId xmlns:a16="http://schemas.microsoft.com/office/drawing/2014/main" id="{2272941F-92AB-2A49-9535-9A37085F232B}"/>
              </a:ext>
            </a:extLst>
          </p:cNvPr>
          <p:cNvSpPr txBox="1"/>
          <p:nvPr/>
        </p:nvSpPr>
        <p:spPr>
          <a:xfrm>
            <a:off x="6187477" y="4841422"/>
            <a:ext cx="2105949" cy="1015663"/>
          </a:xfrm>
          <a:prstGeom prst="rect">
            <a:avLst/>
          </a:prstGeom>
          <a:noFill/>
        </p:spPr>
        <p:txBody>
          <a:bodyPr wrap="square" rtlCol="0">
            <a:spAutoFit/>
          </a:bodyPr>
          <a:lstStyle/>
          <a:p>
            <a:r>
              <a:rPr lang="en-US" sz="2000" dirty="0">
                <a:solidFill>
                  <a:schemeClr val="bg1"/>
                </a:solidFill>
              </a:rPr>
              <a:t>More likely to visit the emergency room</a:t>
            </a:r>
            <a:endParaRPr lang="en-US" sz="2000" b="1" dirty="0">
              <a:solidFill>
                <a:schemeClr val="bg1"/>
              </a:solidFill>
              <a:latin typeface="Poppins SemiBold" pitchFamily="2" charset="77"/>
              <a:ea typeface="Lato Light" panose="020F0502020204030203" pitchFamily="34" charset="0"/>
              <a:cs typeface="Poppins SemiBold" pitchFamily="2" charset="77"/>
            </a:endParaRPr>
          </a:p>
        </p:txBody>
      </p:sp>
      <p:sp>
        <p:nvSpPr>
          <p:cNvPr id="32" name="TextBox 31">
            <a:extLst>
              <a:ext uri="{FF2B5EF4-FFF2-40B4-BE49-F238E27FC236}">
                <a16:creationId xmlns:a16="http://schemas.microsoft.com/office/drawing/2014/main" id="{77837367-6796-B747-A207-C168C3DADC36}"/>
              </a:ext>
            </a:extLst>
          </p:cNvPr>
          <p:cNvSpPr txBox="1"/>
          <p:nvPr/>
        </p:nvSpPr>
        <p:spPr>
          <a:xfrm>
            <a:off x="6526559" y="1000916"/>
            <a:ext cx="1214659" cy="646331"/>
          </a:xfrm>
          <a:prstGeom prst="rect">
            <a:avLst/>
          </a:prstGeom>
          <a:noFill/>
        </p:spPr>
        <p:txBody>
          <a:bodyPr wrap="square" rtlCol="0">
            <a:spAutoFit/>
          </a:bodyPr>
          <a:lstStyle/>
          <a:p>
            <a:r>
              <a:rPr lang="en-US" sz="3600" dirty="0">
                <a:solidFill>
                  <a:schemeClr val="bg1"/>
                </a:solidFill>
                <a:latin typeface="Lato" panose="020F0502020204030203" pitchFamily="34" charset="77"/>
              </a:rPr>
              <a:t>63%</a:t>
            </a:r>
          </a:p>
        </p:txBody>
      </p:sp>
      <p:sp>
        <p:nvSpPr>
          <p:cNvPr id="33" name="TextBox 32">
            <a:extLst>
              <a:ext uri="{FF2B5EF4-FFF2-40B4-BE49-F238E27FC236}">
                <a16:creationId xmlns:a16="http://schemas.microsoft.com/office/drawing/2014/main" id="{6EA62764-2DF7-7E4F-BA62-3642D4684629}"/>
              </a:ext>
            </a:extLst>
          </p:cNvPr>
          <p:cNvSpPr txBox="1"/>
          <p:nvPr/>
        </p:nvSpPr>
        <p:spPr>
          <a:xfrm>
            <a:off x="9579198" y="1092798"/>
            <a:ext cx="1001531" cy="646331"/>
          </a:xfrm>
          <a:prstGeom prst="rect">
            <a:avLst/>
          </a:prstGeom>
          <a:noFill/>
        </p:spPr>
        <p:txBody>
          <a:bodyPr wrap="square" rtlCol="0">
            <a:spAutoFit/>
          </a:bodyPr>
          <a:lstStyle/>
          <a:p>
            <a:r>
              <a:rPr lang="en-US" sz="3600" dirty="0">
                <a:solidFill>
                  <a:schemeClr val="bg1"/>
                </a:solidFill>
                <a:latin typeface="Lato" panose="020F0502020204030203" pitchFamily="34" charset="77"/>
              </a:rPr>
              <a:t>1/2</a:t>
            </a:r>
          </a:p>
        </p:txBody>
      </p:sp>
      <p:sp>
        <p:nvSpPr>
          <p:cNvPr id="34" name="TextBox 33">
            <a:extLst>
              <a:ext uri="{FF2B5EF4-FFF2-40B4-BE49-F238E27FC236}">
                <a16:creationId xmlns:a16="http://schemas.microsoft.com/office/drawing/2014/main" id="{FE4463FB-5980-8C4A-AD74-32EC5292B4B0}"/>
              </a:ext>
            </a:extLst>
          </p:cNvPr>
          <p:cNvSpPr txBox="1"/>
          <p:nvPr/>
        </p:nvSpPr>
        <p:spPr>
          <a:xfrm>
            <a:off x="6731994" y="3904549"/>
            <a:ext cx="1318661" cy="646331"/>
          </a:xfrm>
          <a:prstGeom prst="rect">
            <a:avLst/>
          </a:prstGeom>
          <a:noFill/>
        </p:spPr>
        <p:txBody>
          <a:bodyPr wrap="square" rtlCol="0">
            <a:spAutoFit/>
          </a:bodyPr>
          <a:lstStyle/>
          <a:p>
            <a:r>
              <a:rPr lang="en-US" sz="3600" dirty="0">
                <a:solidFill>
                  <a:schemeClr val="bg1"/>
                </a:solidFill>
                <a:latin typeface="Lato" panose="020F0502020204030203" pitchFamily="34" charset="77"/>
              </a:rPr>
              <a:t>23%</a:t>
            </a:r>
          </a:p>
        </p:txBody>
      </p:sp>
      <p:sp>
        <p:nvSpPr>
          <p:cNvPr id="35" name="TextBox 34">
            <a:extLst>
              <a:ext uri="{FF2B5EF4-FFF2-40B4-BE49-F238E27FC236}">
                <a16:creationId xmlns:a16="http://schemas.microsoft.com/office/drawing/2014/main" id="{CA7ABB90-FB77-F747-B79B-03A459278F7A}"/>
              </a:ext>
            </a:extLst>
          </p:cNvPr>
          <p:cNvSpPr txBox="1"/>
          <p:nvPr/>
        </p:nvSpPr>
        <p:spPr>
          <a:xfrm>
            <a:off x="9533270" y="3884687"/>
            <a:ext cx="1341746" cy="646331"/>
          </a:xfrm>
          <a:prstGeom prst="rect">
            <a:avLst/>
          </a:prstGeom>
          <a:noFill/>
        </p:spPr>
        <p:txBody>
          <a:bodyPr wrap="square" rtlCol="0">
            <a:spAutoFit/>
          </a:bodyPr>
          <a:lstStyle/>
          <a:p>
            <a:r>
              <a:rPr lang="en-US" sz="3600" dirty="0">
                <a:solidFill>
                  <a:schemeClr val="bg1"/>
                </a:solidFill>
                <a:latin typeface="Lato" panose="020F0502020204030203" pitchFamily="34" charset="77"/>
              </a:rPr>
              <a:t>13%</a:t>
            </a:r>
          </a:p>
        </p:txBody>
      </p:sp>
      <p:sp>
        <p:nvSpPr>
          <p:cNvPr id="27" name="CuadroTexto 351">
            <a:extLst>
              <a:ext uri="{FF2B5EF4-FFF2-40B4-BE49-F238E27FC236}">
                <a16:creationId xmlns:a16="http://schemas.microsoft.com/office/drawing/2014/main" id="{342C4D37-EF9E-1643-BF94-5AE98C89ABC0}"/>
              </a:ext>
            </a:extLst>
          </p:cNvPr>
          <p:cNvSpPr txBox="1"/>
          <p:nvPr/>
        </p:nvSpPr>
        <p:spPr>
          <a:xfrm>
            <a:off x="3304658" y="4651671"/>
            <a:ext cx="2105949" cy="1015663"/>
          </a:xfrm>
          <a:prstGeom prst="rect">
            <a:avLst/>
          </a:prstGeom>
          <a:noFill/>
        </p:spPr>
        <p:txBody>
          <a:bodyPr wrap="square" rtlCol="0">
            <a:spAutoFit/>
          </a:bodyPr>
          <a:lstStyle/>
          <a:p>
            <a:r>
              <a:rPr lang="en-US" sz="2000" dirty="0">
                <a:solidFill>
                  <a:schemeClr val="bg1"/>
                </a:solidFill>
              </a:rPr>
              <a:t>2.6 times as likely to leave their current employer</a:t>
            </a:r>
            <a:endParaRPr lang="en-US" sz="2000" b="1" dirty="0">
              <a:solidFill>
                <a:schemeClr val="bg1"/>
              </a:solidFill>
              <a:latin typeface="Poppins SemiBold" pitchFamily="2" charset="77"/>
              <a:ea typeface="Lato Light" panose="020F0502020204030203" pitchFamily="34" charset="0"/>
              <a:cs typeface="Poppins SemiBold" pitchFamily="2" charset="77"/>
            </a:endParaRPr>
          </a:p>
        </p:txBody>
      </p:sp>
      <p:sp>
        <p:nvSpPr>
          <p:cNvPr id="37" name="TextBox 36">
            <a:extLst>
              <a:ext uri="{FF2B5EF4-FFF2-40B4-BE49-F238E27FC236}">
                <a16:creationId xmlns:a16="http://schemas.microsoft.com/office/drawing/2014/main" id="{3AB7406A-F1FA-0F43-AFE5-52DA04788B1C}"/>
              </a:ext>
            </a:extLst>
          </p:cNvPr>
          <p:cNvSpPr txBox="1"/>
          <p:nvPr/>
        </p:nvSpPr>
        <p:spPr>
          <a:xfrm>
            <a:off x="646113" y="6400800"/>
            <a:ext cx="9742134" cy="215444"/>
          </a:xfrm>
          <a:prstGeom prst="rect">
            <a:avLst/>
          </a:prstGeom>
          <a:noFill/>
        </p:spPr>
        <p:txBody>
          <a:bodyPr wrap="square" rtlCol="0">
            <a:spAutoFit/>
          </a:bodyPr>
          <a:lstStyle/>
          <a:p>
            <a:r>
              <a:rPr lang="en-US" sz="800" dirty="0">
                <a:hlinkClick r:id="rId2"/>
              </a:rPr>
              <a:t>Gallup Poll, July, 2018</a:t>
            </a:r>
            <a:endParaRPr lang="en-US" sz="800" dirty="0"/>
          </a:p>
        </p:txBody>
      </p:sp>
      <p:sp>
        <p:nvSpPr>
          <p:cNvPr id="22" name="TextBox 21">
            <a:extLst>
              <a:ext uri="{FF2B5EF4-FFF2-40B4-BE49-F238E27FC236}">
                <a16:creationId xmlns:a16="http://schemas.microsoft.com/office/drawing/2014/main" id="{35D604F8-C2DE-D247-9498-FD5F429C33E8}"/>
              </a:ext>
            </a:extLst>
          </p:cNvPr>
          <p:cNvSpPr txBox="1"/>
          <p:nvPr/>
        </p:nvSpPr>
        <p:spPr>
          <a:xfrm>
            <a:off x="3961256" y="3858383"/>
            <a:ext cx="1249887" cy="646331"/>
          </a:xfrm>
          <a:prstGeom prst="rect">
            <a:avLst/>
          </a:prstGeom>
          <a:noFill/>
        </p:spPr>
        <p:txBody>
          <a:bodyPr wrap="square" rtlCol="0">
            <a:spAutoFit/>
          </a:bodyPr>
          <a:lstStyle/>
          <a:p>
            <a:r>
              <a:rPr lang="en-US" sz="3600" dirty="0">
                <a:solidFill>
                  <a:schemeClr val="bg1"/>
                </a:solidFill>
                <a:latin typeface="Lato" panose="020F0502020204030203" pitchFamily="34" charset="77"/>
              </a:rPr>
              <a:t>2.6</a:t>
            </a:r>
          </a:p>
        </p:txBody>
      </p:sp>
    </p:spTree>
    <p:extLst>
      <p:ext uri="{BB962C8B-B14F-4D97-AF65-F5344CB8AC3E}">
        <p14:creationId xmlns:p14="http://schemas.microsoft.com/office/powerpoint/2010/main" val="9138016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C61122-A348-310A-5405-230287C86537}"/>
              </a:ext>
            </a:extLst>
          </p:cNvPr>
          <p:cNvSpPr txBox="1"/>
          <p:nvPr/>
        </p:nvSpPr>
        <p:spPr>
          <a:xfrm>
            <a:off x="366861" y="121535"/>
            <a:ext cx="11612936" cy="4893647"/>
          </a:xfrm>
          <a:prstGeom prst="rect">
            <a:avLst/>
          </a:prstGeom>
          <a:noFill/>
        </p:spPr>
        <p:txBody>
          <a:bodyPr wrap="square">
            <a:spAutoFit/>
          </a:bodyPr>
          <a:lstStyle/>
          <a:p>
            <a:pPr algn="l">
              <a:buNone/>
            </a:pPr>
            <a:r>
              <a:rPr lang="en-US" sz="2400" b="1" i="0" dirty="0">
                <a:solidFill>
                  <a:srgbClr val="242424"/>
                </a:solidFill>
                <a:effectLst/>
              </a:rPr>
              <a:t>Warning Signs: When Passion Becomes Obsession</a:t>
            </a:r>
          </a:p>
          <a:p>
            <a:pPr algn="l">
              <a:buNone/>
            </a:pPr>
            <a:r>
              <a:rPr lang="en-US" sz="2400" b="0" i="0" dirty="0">
                <a:solidFill>
                  <a:srgbClr val="242424"/>
                </a:solidFill>
                <a:effectLst/>
              </a:rPr>
              <a:t>Recognizing when a healthy passion is turning into an unhealthy obsession is crucial.</a:t>
            </a:r>
          </a:p>
          <a:p>
            <a:pPr algn="l">
              <a:buNone/>
            </a:pPr>
            <a:endParaRPr lang="en-US" sz="2400" dirty="0">
              <a:solidFill>
                <a:srgbClr val="242424"/>
              </a:solidFill>
            </a:endParaRPr>
          </a:p>
          <a:p>
            <a:pPr algn="l">
              <a:buNone/>
            </a:pPr>
            <a:r>
              <a:rPr lang="en-US" sz="2400" b="1" i="0" dirty="0">
                <a:solidFill>
                  <a:srgbClr val="242424"/>
                </a:solidFill>
                <a:effectLst/>
              </a:rPr>
              <a:t>Some early warning signs include:</a:t>
            </a:r>
            <a:endParaRPr lang="en-US" sz="2400" b="0" i="0" dirty="0">
              <a:solidFill>
                <a:srgbClr val="242424"/>
              </a:solidFill>
              <a:effectLst/>
            </a:endParaRPr>
          </a:p>
          <a:p>
            <a:pPr algn="l">
              <a:buFont typeface="Arial" panose="020B0604020202020204" pitchFamily="34" charset="0"/>
              <a:buChar char="•"/>
            </a:pPr>
            <a:r>
              <a:rPr lang="en-US" sz="2400" b="0" i="0" dirty="0">
                <a:solidFill>
                  <a:srgbClr val="242424"/>
                </a:solidFill>
                <a:effectLst/>
              </a:rPr>
              <a:t>Consistently working long hours without adequate rest.</a:t>
            </a:r>
          </a:p>
          <a:p>
            <a:pPr algn="l">
              <a:buFont typeface="Arial" panose="020B0604020202020204" pitchFamily="34" charset="0"/>
              <a:buChar char="•"/>
            </a:pPr>
            <a:r>
              <a:rPr lang="en-US" sz="2400" b="0" i="0" dirty="0">
                <a:solidFill>
                  <a:srgbClr val="242424"/>
                </a:solidFill>
                <a:effectLst/>
              </a:rPr>
              <a:t>Feeling anxious or guilty when not working.</a:t>
            </a:r>
          </a:p>
          <a:p>
            <a:pPr algn="l">
              <a:buFont typeface="Arial" panose="020B0604020202020204" pitchFamily="34" charset="0"/>
              <a:buChar char="•"/>
            </a:pPr>
            <a:r>
              <a:rPr lang="en-US" sz="2400" b="0" i="0" dirty="0">
                <a:solidFill>
                  <a:srgbClr val="242424"/>
                </a:solidFill>
                <a:effectLst/>
              </a:rPr>
              <a:t>Neglecting personal relationships and hobbies in favor of work.</a:t>
            </a:r>
          </a:p>
          <a:p>
            <a:pPr algn="l">
              <a:buFont typeface="Arial" panose="020B0604020202020204" pitchFamily="34" charset="0"/>
              <a:buChar char="•"/>
            </a:pPr>
            <a:r>
              <a:rPr lang="en-US" sz="2400" b="0" i="0" dirty="0">
                <a:solidFill>
                  <a:srgbClr val="242424"/>
                </a:solidFill>
                <a:effectLst/>
              </a:rPr>
              <a:t>Physical symptoms such as chronic tiredness, insomnia, or frequent illness.</a:t>
            </a:r>
          </a:p>
          <a:p>
            <a:pPr algn="l">
              <a:buFont typeface="Arial" panose="020B0604020202020204" pitchFamily="34" charset="0"/>
              <a:buChar char="•"/>
            </a:pPr>
            <a:r>
              <a:rPr lang="en-US" sz="2400" b="0" i="0" dirty="0">
                <a:solidFill>
                  <a:srgbClr val="242424"/>
                </a:solidFill>
                <a:effectLst/>
              </a:rPr>
              <a:t>Irritability, mood swings, or increased sensitivity to feedback.</a:t>
            </a:r>
          </a:p>
          <a:p>
            <a:pPr algn="l">
              <a:buFont typeface="Arial" panose="020B0604020202020204" pitchFamily="34" charset="0"/>
              <a:buChar char="•"/>
            </a:pPr>
            <a:r>
              <a:rPr lang="en-US" sz="2400" b="0" i="0" dirty="0">
                <a:solidFill>
                  <a:srgbClr val="242424"/>
                </a:solidFill>
                <a:effectLst/>
              </a:rPr>
              <a:t>Diminishing returns in terms of productivity and creativity despite increased effort.</a:t>
            </a:r>
          </a:p>
          <a:p>
            <a:pPr algn="l"/>
            <a:endParaRPr lang="en-US" sz="2400" b="0" i="0" dirty="0">
              <a:solidFill>
                <a:srgbClr val="242424"/>
              </a:solidFill>
              <a:effectLst/>
            </a:endParaRPr>
          </a:p>
          <a:p>
            <a:pPr algn="l"/>
            <a:r>
              <a:rPr lang="en-US" sz="2400" b="0" i="0" dirty="0">
                <a:solidFill>
                  <a:srgbClr val="242424"/>
                </a:solidFill>
                <a:effectLst/>
              </a:rPr>
              <a:t>When passion leads to these detrimental habits, it’s time to step back and reevaluate your work-life balance.</a:t>
            </a:r>
          </a:p>
        </p:txBody>
      </p:sp>
      <p:pic>
        <p:nvPicPr>
          <p:cNvPr id="5" name="Picture 4">
            <a:extLst>
              <a:ext uri="{FF2B5EF4-FFF2-40B4-BE49-F238E27FC236}">
                <a16:creationId xmlns:a16="http://schemas.microsoft.com/office/drawing/2014/main" id="{FEA216A7-C885-371A-1DD7-9DD1DA11DFD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547278" y="5173789"/>
            <a:ext cx="4819650" cy="1000125"/>
          </a:xfrm>
          <a:prstGeom prst="rect">
            <a:avLst/>
          </a:prstGeom>
        </p:spPr>
      </p:pic>
      <p:sp>
        <p:nvSpPr>
          <p:cNvPr id="6" name="TextBox 5">
            <a:extLst>
              <a:ext uri="{FF2B5EF4-FFF2-40B4-BE49-F238E27FC236}">
                <a16:creationId xmlns:a16="http://schemas.microsoft.com/office/drawing/2014/main" id="{5F65D7D2-AE38-8634-FF18-7A863E7E6961}"/>
              </a:ext>
            </a:extLst>
          </p:cNvPr>
          <p:cNvSpPr txBox="1"/>
          <p:nvPr/>
        </p:nvSpPr>
        <p:spPr>
          <a:xfrm>
            <a:off x="4160737" y="6078755"/>
            <a:ext cx="4819650" cy="230832"/>
          </a:xfrm>
          <a:prstGeom prst="rect">
            <a:avLst/>
          </a:prstGeom>
          <a:noFill/>
        </p:spPr>
        <p:txBody>
          <a:bodyPr wrap="square" rtlCol="0">
            <a:spAutoFit/>
          </a:bodyPr>
          <a:lstStyle/>
          <a:p>
            <a:r>
              <a:rPr lang="en-US" sz="900" dirty="0">
                <a:hlinkClick r:id="rId4" tooltip="https://www.catholicsarenotchristians.com/biblically-ignorant-pope-francis-migrants-like-the-journey-of-mary-and-joseph-to-bethlehem/"/>
              </a:rPr>
              <a:t>This Photo</a:t>
            </a:r>
            <a:r>
              <a:rPr lang="en-US" sz="900" dirty="0"/>
              <a:t> by Unknown Author is licensed under </a:t>
            </a:r>
            <a:r>
              <a:rPr lang="en-US" sz="900" dirty="0">
                <a:hlinkClick r:id="rId5" tooltip="https://creativecommons.org/licenses/by-nc-nd/3.0/"/>
              </a:rPr>
              <a:t>CC BY-NC-ND</a:t>
            </a:r>
            <a:endParaRPr lang="en-US" sz="900" dirty="0"/>
          </a:p>
        </p:txBody>
      </p:sp>
    </p:spTree>
    <p:extLst>
      <p:ext uri="{BB962C8B-B14F-4D97-AF65-F5344CB8AC3E}">
        <p14:creationId xmlns:p14="http://schemas.microsoft.com/office/powerpoint/2010/main" val="2208727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C880D45-058E-1F46-B7B8-8A236EFCF98C}"/>
              </a:ext>
            </a:extLst>
          </p:cNvPr>
          <p:cNvSpPr/>
          <p:nvPr/>
        </p:nvSpPr>
        <p:spPr>
          <a:xfrm>
            <a:off x="1588" y="0"/>
            <a:ext cx="8624055"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84" name="Rectangle 83">
            <a:extLst>
              <a:ext uri="{FF2B5EF4-FFF2-40B4-BE49-F238E27FC236}">
                <a16:creationId xmlns:a16="http://schemas.microsoft.com/office/drawing/2014/main" id="{C2C92D59-B9B3-D74B-A4B3-930974CFD022}"/>
              </a:ext>
            </a:extLst>
          </p:cNvPr>
          <p:cNvSpPr/>
          <p:nvPr/>
        </p:nvSpPr>
        <p:spPr>
          <a:xfrm>
            <a:off x="1580" y="-2147"/>
            <a:ext cx="8624055" cy="68580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77" name="Rectangle 76">
            <a:extLst>
              <a:ext uri="{FF2B5EF4-FFF2-40B4-BE49-F238E27FC236}">
                <a16:creationId xmlns:a16="http://schemas.microsoft.com/office/drawing/2014/main" id="{148824D8-70DC-5B43-BE21-DFBB69E0C962}"/>
              </a:ext>
            </a:extLst>
          </p:cNvPr>
          <p:cNvSpPr/>
          <p:nvPr/>
        </p:nvSpPr>
        <p:spPr>
          <a:xfrm>
            <a:off x="8613472" y="-10633"/>
            <a:ext cx="3576941" cy="26228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78" name="Rectangle 77">
            <a:extLst>
              <a:ext uri="{FF2B5EF4-FFF2-40B4-BE49-F238E27FC236}">
                <a16:creationId xmlns:a16="http://schemas.microsoft.com/office/drawing/2014/main" id="{869EEFE1-2DD2-854D-A163-A6012C3686B8}"/>
              </a:ext>
            </a:extLst>
          </p:cNvPr>
          <p:cNvSpPr/>
          <p:nvPr/>
        </p:nvSpPr>
        <p:spPr>
          <a:xfrm>
            <a:off x="5121824" y="2269464"/>
            <a:ext cx="3564771" cy="22820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79" name="Rectangle 78">
            <a:extLst>
              <a:ext uri="{FF2B5EF4-FFF2-40B4-BE49-F238E27FC236}">
                <a16:creationId xmlns:a16="http://schemas.microsoft.com/office/drawing/2014/main" id="{FDB0AEE4-AF37-8548-9452-DD55769E26AF}"/>
              </a:ext>
            </a:extLst>
          </p:cNvPr>
          <p:cNvSpPr/>
          <p:nvPr/>
        </p:nvSpPr>
        <p:spPr>
          <a:xfrm>
            <a:off x="8625642" y="4565551"/>
            <a:ext cx="3564771" cy="228205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grpSp>
        <p:nvGrpSpPr>
          <p:cNvPr id="85" name="Group 84">
            <a:extLst>
              <a:ext uri="{FF2B5EF4-FFF2-40B4-BE49-F238E27FC236}">
                <a16:creationId xmlns:a16="http://schemas.microsoft.com/office/drawing/2014/main" id="{58B8BC6F-3322-A04F-BB51-266EABEC3CA8}"/>
              </a:ext>
            </a:extLst>
          </p:cNvPr>
          <p:cNvGrpSpPr/>
          <p:nvPr/>
        </p:nvGrpSpPr>
        <p:grpSpPr>
          <a:xfrm>
            <a:off x="368565" y="805841"/>
            <a:ext cx="4753259" cy="5262807"/>
            <a:chOff x="1689245" y="4163307"/>
            <a:chExt cx="8663319" cy="9101332"/>
          </a:xfrm>
        </p:grpSpPr>
        <p:sp>
          <p:nvSpPr>
            <p:cNvPr id="23" name="CuadroTexto 350">
              <a:extLst>
                <a:ext uri="{FF2B5EF4-FFF2-40B4-BE49-F238E27FC236}">
                  <a16:creationId xmlns:a16="http://schemas.microsoft.com/office/drawing/2014/main" id="{13AAE9FB-6282-B143-956E-D1CCA484786E}"/>
                </a:ext>
              </a:extLst>
            </p:cNvPr>
            <p:cNvSpPr txBox="1"/>
            <p:nvPr/>
          </p:nvSpPr>
          <p:spPr>
            <a:xfrm>
              <a:off x="1689245" y="4163307"/>
              <a:ext cx="8663319" cy="1224196"/>
            </a:xfrm>
            <a:prstGeom prst="rect">
              <a:avLst/>
            </a:prstGeom>
            <a:noFill/>
          </p:spPr>
          <p:txBody>
            <a:bodyPr wrap="square" rtlCol="0">
              <a:spAutoFit/>
            </a:bodyPr>
            <a:lstStyle/>
            <a:p>
              <a:r>
                <a:rPr lang="en-US" sz="4000" b="1" dirty="0">
                  <a:solidFill>
                    <a:schemeClr val="bg1"/>
                  </a:solidFill>
                  <a:latin typeface="Poppins" pitchFamily="2" charset="77"/>
                  <a:ea typeface="Lato Heavy" charset="0"/>
                  <a:cs typeface="Poppins" pitchFamily="2" charset="77"/>
                </a:rPr>
                <a:t>What can we do?</a:t>
              </a:r>
            </a:p>
          </p:txBody>
        </p:sp>
        <p:sp>
          <p:nvSpPr>
            <p:cNvPr id="24" name="CuadroTexto 351">
              <a:extLst>
                <a:ext uri="{FF2B5EF4-FFF2-40B4-BE49-F238E27FC236}">
                  <a16:creationId xmlns:a16="http://schemas.microsoft.com/office/drawing/2014/main" id="{93305559-BB26-D149-AC8E-3D8410A8DE8D}"/>
                </a:ext>
              </a:extLst>
            </p:cNvPr>
            <p:cNvSpPr txBox="1"/>
            <p:nvPr/>
          </p:nvSpPr>
          <p:spPr>
            <a:xfrm>
              <a:off x="1689247" y="6717852"/>
              <a:ext cx="7450208" cy="6546787"/>
            </a:xfrm>
            <a:prstGeom prst="rect">
              <a:avLst/>
            </a:prstGeom>
            <a:noFill/>
          </p:spPr>
          <p:txBody>
            <a:bodyPr wrap="square" rtlCol="0">
              <a:spAutoFit/>
            </a:bodyPr>
            <a:lstStyle/>
            <a:p>
              <a:r>
                <a:rPr lang="en-US" sz="2400" dirty="0">
                  <a:solidFill>
                    <a:schemeClr val="bg1"/>
                  </a:solidFill>
                </a:rPr>
                <a:t>“Not everything is a question of personal responsibility and willpower – sometimes there really are structures out there that make us ill, no matter how strong and resilient and hard-working and effective we may be.”</a:t>
              </a:r>
            </a:p>
            <a:p>
              <a:r>
                <a:rPr lang="en-US" sz="2400" dirty="0">
                  <a:solidFill>
                    <a:schemeClr val="bg1"/>
                  </a:solidFill>
                </a:rPr>
                <a:t> - Gary Drevitch</a:t>
              </a:r>
              <a:endParaRPr lang="en-US" sz="2400" dirty="0">
                <a:solidFill>
                  <a:schemeClr val="bg1"/>
                </a:solidFill>
                <a:latin typeface="Lato Light" panose="020F0502020204030203" pitchFamily="34" charset="0"/>
                <a:ea typeface="Lato Light" panose="020F0502020204030203" pitchFamily="34" charset="0"/>
                <a:cs typeface="Lato Light" panose="020F0502020204030203" pitchFamily="34" charset="0"/>
              </a:endParaRPr>
            </a:p>
          </p:txBody>
        </p:sp>
      </p:grpSp>
      <p:sp>
        <p:nvSpPr>
          <p:cNvPr id="28" name="CuadroTexto 351">
            <a:extLst>
              <a:ext uri="{FF2B5EF4-FFF2-40B4-BE49-F238E27FC236}">
                <a16:creationId xmlns:a16="http://schemas.microsoft.com/office/drawing/2014/main" id="{2861319B-261F-124A-94AB-99D2A5648E4B}"/>
              </a:ext>
            </a:extLst>
          </p:cNvPr>
          <p:cNvSpPr txBox="1"/>
          <p:nvPr/>
        </p:nvSpPr>
        <p:spPr>
          <a:xfrm>
            <a:off x="9118825" y="514195"/>
            <a:ext cx="2593891" cy="1323439"/>
          </a:xfrm>
          <a:prstGeom prst="rect">
            <a:avLst/>
          </a:prstGeom>
          <a:noFill/>
        </p:spPr>
        <p:txBody>
          <a:bodyPr wrap="square" rtlCol="0">
            <a:spAutoFit/>
          </a:bodyPr>
          <a:lstStyle/>
          <a:p>
            <a:pPr algn="ctr"/>
            <a:r>
              <a:rPr lang="en-US" sz="2000" b="1" dirty="0">
                <a:solidFill>
                  <a:schemeClr val="bg1"/>
                </a:solidFill>
                <a:latin typeface="Poppins SemiBold" pitchFamily="2" charset="77"/>
                <a:ea typeface="Lato Light" panose="020F0502020204030203" pitchFamily="34" charset="0"/>
                <a:cs typeface="Poppins SemiBold" pitchFamily="2" charset="77"/>
              </a:rPr>
              <a:t>Distinguish between what we can control and what we cannot</a:t>
            </a:r>
          </a:p>
        </p:txBody>
      </p:sp>
      <p:sp>
        <p:nvSpPr>
          <p:cNvPr id="69" name="CuadroTexto 351">
            <a:extLst>
              <a:ext uri="{FF2B5EF4-FFF2-40B4-BE49-F238E27FC236}">
                <a16:creationId xmlns:a16="http://schemas.microsoft.com/office/drawing/2014/main" id="{6E1B8021-6013-3F47-8216-74E2B48A8D6B}"/>
              </a:ext>
            </a:extLst>
          </p:cNvPr>
          <p:cNvSpPr txBox="1"/>
          <p:nvPr/>
        </p:nvSpPr>
        <p:spPr>
          <a:xfrm>
            <a:off x="9118825" y="5399117"/>
            <a:ext cx="2593891" cy="400110"/>
          </a:xfrm>
          <a:prstGeom prst="rect">
            <a:avLst/>
          </a:prstGeom>
          <a:noFill/>
        </p:spPr>
        <p:txBody>
          <a:bodyPr wrap="square" rtlCol="0">
            <a:spAutoFit/>
          </a:bodyPr>
          <a:lstStyle/>
          <a:p>
            <a:pPr algn="ctr"/>
            <a:r>
              <a:rPr lang="en-US" sz="2000" b="1" dirty="0">
                <a:solidFill>
                  <a:schemeClr val="bg1"/>
                </a:solidFill>
                <a:latin typeface="Poppins SemiBold" pitchFamily="2" charset="77"/>
                <a:ea typeface="Lato Light" panose="020F0502020204030203" pitchFamily="34" charset="0"/>
                <a:cs typeface="Poppins SemiBold" pitchFamily="2" charset="77"/>
              </a:rPr>
              <a:t>Build Resiliency</a:t>
            </a:r>
          </a:p>
        </p:txBody>
      </p:sp>
      <p:sp>
        <p:nvSpPr>
          <p:cNvPr id="59" name="CuadroTexto 351">
            <a:extLst>
              <a:ext uri="{FF2B5EF4-FFF2-40B4-BE49-F238E27FC236}">
                <a16:creationId xmlns:a16="http://schemas.microsoft.com/office/drawing/2014/main" id="{E88AB414-33AB-954B-BBC0-D1777D78861D}"/>
              </a:ext>
            </a:extLst>
          </p:cNvPr>
          <p:cNvSpPr txBox="1"/>
          <p:nvPr/>
        </p:nvSpPr>
        <p:spPr>
          <a:xfrm>
            <a:off x="5546303" y="2801877"/>
            <a:ext cx="2593891" cy="1323439"/>
          </a:xfrm>
          <a:prstGeom prst="rect">
            <a:avLst/>
          </a:prstGeom>
          <a:noFill/>
        </p:spPr>
        <p:txBody>
          <a:bodyPr wrap="square" rtlCol="0">
            <a:spAutoFit/>
          </a:bodyPr>
          <a:lstStyle/>
          <a:p>
            <a:pPr algn="ctr"/>
            <a:r>
              <a:rPr lang="en-US" sz="2000" b="1" dirty="0">
                <a:solidFill>
                  <a:schemeClr val="bg1"/>
                </a:solidFill>
                <a:latin typeface="Poppins SemiBold" pitchFamily="2" charset="77"/>
                <a:ea typeface="Lato Light" panose="020F0502020204030203" pitchFamily="34" charset="0"/>
                <a:cs typeface="Poppins SemiBold" pitchFamily="2" charset="77"/>
              </a:rPr>
              <a:t>Take an inventory of the external factors that keep contributing</a:t>
            </a:r>
          </a:p>
        </p:txBody>
      </p:sp>
      <p:sp>
        <p:nvSpPr>
          <p:cNvPr id="83" name="Rectangle 82">
            <a:extLst>
              <a:ext uri="{FF2B5EF4-FFF2-40B4-BE49-F238E27FC236}">
                <a16:creationId xmlns:a16="http://schemas.microsoft.com/office/drawing/2014/main" id="{53D41DB2-FB71-DD4C-A1F2-81A99D14F51B}"/>
              </a:ext>
            </a:extLst>
          </p:cNvPr>
          <p:cNvSpPr/>
          <p:nvPr/>
        </p:nvSpPr>
        <p:spPr>
          <a:xfrm>
            <a:off x="8625642" y="2299484"/>
            <a:ext cx="3564771" cy="228205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57" name="TextBox 56">
            <a:extLst>
              <a:ext uri="{FF2B5EF4-FFF2-40B4-BE49-F238E27FC236}">
                <a16:creationId xmlns:a16="http://schemas.microsoft.com/office/drawing/2014/main" id="{92C2243E-E5DB-1F49-9ADF-95189BD9AE3C}"/>
              </a:ext>
            </a:extLst>
          </p:cNvPr>
          <p:cNvSpPr txBox="1"/>
          <p:nvPr/>
        </p:nvSpPr>
        <p:spPr>
          <a:xfrm>
            <a:off x="739394" y="6475019"/>
            <a:ext cx="2076832" cy="215444"/>
          </a:xfrm>
          <a:prstGeom prst="rect">
            <a:avLst/>
          </a:prstGeom>
          <a:noFill/>
        </p:spPr>
        <p:txBody>
          <a:bodyPr wrap="square" rtlCol="0">
            <a:spAutoFit/>
          </a:bodyPr>
          <a:lstStyle/>
          <a:p>
            <a:r>
              <a:rPr lang="en-US" sz="800" dirty="0">
                <a:hlinkClick r:id="rId3"/>
              </a:rPr>
              <a:t>Burnout Paradox, March 2022, Gary </a:t>
            </a:r>
            <a:r>
              <a:rPr lang="en-US" sz="800" dirty="0" err="1">
                <a:hlinkClick r:id="rId3"/>
              </a:rPr>
              <a:t>Drevitch</a:t>
            </a:r>
            <a:endParaRPr lang="en-US" sz="800" dirty="0"/>
          </a:p>
        </p:txBody>
      </p:sp>
      <p:pic>
        <p:nvPicPr>
          <p:cNvPr id="3" name="Picture 2">
            <a:extLst>
              <a:ext uri="{FF2B5EF4-FFF2-40B4-BE49-F238E27FC236}">
                <a16:creationId xmlns:a16="http://schemas.microsoft.com/office/drawing/2014/main" id="{BC0BD1BC-E874-E8AF-7960-5B26E95C5895}"/>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8613472" y="2269464"/>
            <a:ext cx="3578528" cy="2312078"/>
          </a:xfrm>
          <a:prstGeom prst="rect">
            <a:avLst/>
          </a:prstGeom>
        </p:spPr>
      </p:pic>
    </p:spTree>
    <p:extLst>
      <p:ext uri="{BB962C8B-B14F-4D97-AF65-F5344CB8AC3E}">
        <p14:creationId xmlns:p14="http://schemas.microsoft.com/office/powerpoint/2010/main" val="18616866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703061-0BDD-C840-90B5-00280021CB13}"/>
              </a:ext>
            </a:extLst>
          </p:cNvPr>
          <p:cNvSpPr/>
          <p:nvPr/>
        </p:nvSpPr>
        <p:spPr>
          <a:xfrm flipV="1">
            <a:off x="0" y="0"/>
            <a:ext cx="12188825" cy="17368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3" name="CuadroTexto 350">
            <a:extLst>
              <a:ext uri="{FF2B5EF4-FFF2-40B4-BE49-F238E27FC236}">
                <a16:creationId xmlns:a16="http://schemas.microsoft.com/office/drawing/2014/main" id="{13AAE9FB-6282-B143-956E-D1CCA484786E}"/>
              </a:ext>
            </a:extLst>
          </p:cNvPr>
          <p:cNvSpPr txBox="1"/>
          <p:nvPr/>
        </p:nvSpPr>
        <p:spPr>
          <a:xfrm>
            <a:off x="3063599" y="596773"/>
            <a:ext cx="6061625" cy="707886"/>
          </a:xfrm>
          <a:prstGeom prst="rect">
            <a:avLst/>
          </a:prstGeom>
          <a:noFill/>
        </p:spPr>
        <p:txBody>
          <a:bodyPr wrap="square" rtlCol="0">
            <a:spAutoFit/>
          </a:bodyPr>
          <a:lstStyle/>
          <a:p>
            <a:pPr algn="ctr"/>
            <a:r>
              <a:rPr lang="en-US" sz="4000" b="1" dirty="0">
                <a:solidFill>
                  <a:schemeClr val="tx2"/>
                </a:solidFill>
                <a:latin typeface="Poppins" pitchFamily="2" charset="77"/>
                <a:ea typeface="Lato Heavy" charset="0"/>
                <a:cs typeface="Poppins" pitchFamily="2" charset="77"/>
              </a:rPr>
              <a:t>Practices to Consider</a:t>
            </a:r>
          </a:p>
        </p:txBody>
      </p:sp>
      <p:sp>
        <p:nvSpPr>
          <p:cNvPr id="30" name="TextBox 29">
            <a:extLst>
              <a:ext uri="{FF2B5EF4-FFF2-40B4-BE49-F238E27FC236}">
                <a16:creationId xmlns:a16="http://schemas.microsoft.com/office/drawing/2014/main" id="{42DB5CAA-246A-A647-8A4E-52212973D4C4}"/>
              </a:ext>
            </a:extLst>
          </p:cNvPr>
          <p:cNvSpPr txBox="1"/>
          <p:nvPr/>
        </p:nvSpPr>
        <p:spPr>
          <a:xfrm>
            <a:off x="1075762" y="4123728"/>
            <a:ext cx="2105949" cy="1477328"/>
          </a:xfrm>
          <a:prstGeom prst="rect">
            <a:avLst/>
          </a:prstGeom>
          <a:noFill/>
        </p:spPr>
        <p:txBody>
          <a:bodyPr wrap="square" rtlCol="0">
            <a:spAutoFit/>
          </a:bodyPr>
          <a:lstStyle/>
          <a:p>
            <a:r>
              <a:rPr lang="en-US" dirty="0"/>
              <a:t>Be selective in which things you choose to commit and under what time frame.</a:t>
            </a:r>
          </a:p>
        </p:txBody>
      </p:sp>
      <p:sp>
        <p:nvSpPr>
          <p:cNvPr id="31" name="CuadroTexto 351">
            <a:extLst>
              <a:ext uri="{FF2B5EF4-FFF2-40B4-BE49-F238E27FC236}">
                <a16:creationId xmlns:a16="http://schemas.microsoft.com/office/drawing/2014/main" id="{F414BE70-AA77-0F41-891A-9E59D8651F0D}"/>
              </a:ext>
            </a:extLst>
          </p:cNvPr>
          <p:cNvSpPr txBox="1"/>
          <p:nvPr/>
        </p:nvSpPr>
        <p:spPr>
          <a:xfrm>
            <a:off x="1075762" y="3625431"/>
            <a:ext cx="2105949" cy="400110"/>
          </a:xfrm>
          <a:prstGeom prst="rect">
            <a:avLst/>
          </a:prstGeom>
          <a:noFill/>
        </p:spPr>
        <p:txBody>
          <a:bodyPr wrap="square" rtlCol="0">
            <a:spAutoFit/>
          </a:bodyPr>
          <a:lstStyle/>
          <a:p>
            <a:r>
              <a:rPr lang="en-US" sz="2000" b="1" dirty="0">
                <a:solidFill>
                  <a:schemeClr val="tx2"/>
                </a:solidFill>
                <a:latin typeface="Poppins SemiBold" pitchFamily="2" charset="77"/>
                <a:ea typeface="Lato Light" panose="020F0502020204030203" pitchFamily="34" charset="0"/>
                <a:cs typeface="Poppins SemiBold" pitchFamily="2" charset="77"/>
              </a:rPr>
              <a:t>Say no</a:t>
            </a:r>
          </a:p>
        </p:txBody>
      </p:sp>
      <p:sp>
        <p:nvSpPr>
          <p:cNvPr id="33" name="TextBox 32">
            <a:extLst>
              <a:ext uri="{FF2B5EF4-FFF2-40B4-BE49-F238E27FC236}">
                <a16:creationId xmlns:a16="http://schemas.microsoft.com/office/drawing/2014/main" id="{350E5FAB-84C8-1E44-946E-780A9DC71BE5}"/>
              </a:ext>
            </a:extLst>
          </p:cNvPr>
          <p:cNvSpPr txBox="1"/>
          <p:nvPr/>
        </p:nvSpPr>
        <p:spPr>
          <a:xfrm>
            <a:off x="3720604" y="4123728"/>
            <a:ext cx="2105949" cy="1200329"/>
          </a:xfrm>
          <a:prstGeom prst="rect">
            <a:avLst/>
          </a:prstGeom>
          <a:noFill/>
        </p:spPr>
        <p:txBody>
          <a:bodyPr wrap="square" rtlCol="0">
            <a:spAutoFit/>
          </a:bodyPr>
          <a:lstStyle/>
          <a:p>
            <a:r>
              <a:rPr lang="en-US" dirty="0">
                <a:ea typeface="Lato Light" panose="020F0502020204030203" pitchFamily="34" charset="0"/>
                <a:cs typeface="Lato Light" panose="020F0502020204030203" pitchFamily="34" charset="0"/>
              </a:rPr>
              <a:t>Build a support system of allies and h</a:t>
            </a:r>
            <a:r>
              <a:rPr lang="en-US" dirty="0"/>
              <a:t>elp motivate each other.</a:t>
            </a:r>
          </a:p>
        </p:txBody>
      </p:sp>
      <p:sp>
        <p:nvSpPr>
          <p:cNvPr id="34" name="CuadroTexto 351">
            <a:extLst>
              <a:ext uri="{FF2B5EF4-FFF2-40B4-BE49-F238E27FC236}">
                <a16:creationId xmlns:a16="http://schemas.microsoft.com/office/drawing/2014/main" id="{7576008A-D3F4-294F-9A67-390AC3C92A39}"/>
              </a:ext>
            </a:extLst>
          </p:cNvPr>
          <p:cNvSpPr txBox="1"/>
          <p:nvPr/>
        </p:nvSpPr>
        <p:spPr>
          <a:xfrm>
            <a:off x="3720604" y="3625431"/>
            <a:ext cx="2105949" cy="400110"/>
          </a:xfrm>
          <a:prstGeom prst="rect">
            <a:avLst/>
          </a:prstGeom>
          <a:noFill/>
        </p:spPr>
        <p:txBody>
          <a:bodyPr wrap="square" rtlCol="0">
            <a:spAutoFit/>
          </a:bodyPr>
          <a:lstStyle/>
          <a:p>
            <a:r>
              <a:rPr lang="en-US" sz="2000" b="1" dirty="0">
                <a:solidFill>
                  <a:schemeClr val="tx2"/>
                </a:solidFill>
                <a:latin typeface="Poppins SemiBold" pitchFamily="2" charset="77"/>
                <a:ea typeface="Lato Light" panose="020F0502020204030203" pitchFamily="34" charset="0"/>
                <a:cs typeface="Poppins SemiBold" pitchFamily="2" charset="77"/>
              </a:rPr>
              <a:t>Collaborate</a:t>
            </a:r>
          </a:p>
        </p:txBody>
      </p:sp>
      <p:sp>
        <p:nvSpPr>
          <p:cNvPr id="36" name="TextBox 35">
            <a:extLst>
              <a:ext uri="{FF2B5EF4-FFF2-40B4-BE49-F238E27FC236}">
                <a16:creationId xmlns:a16="http://schemas.microsoft.com/office/drawing/2014/main" id="{0A9DD673-EF7E-9D40-A375-775934CC8304}"/>
              </a:ext>
            </a:extLst>
          </p:cNvPr>
          <p:cNvSpPr txBox="1"/>
          <p:nvPr/>
        </p:nvSpPr>
        <p:spPr>
          <a:xfrm>
            <a:off x="6365446" y="4123728"/>
            <a:ext cx="2105949" cy="1374735"/>
          </a:xfrm>
          <a:prstGeom prst="rect">
            <a:avLst/>
          </a:prstGeom>
          <a:noFill/>
        </p:spPr>
        <p:txBody>
          <a:bodyPr wrap="square" rtlCol="0">
            <a:spAutoFit/>
          </a:bodyPr>
          <a:lstStyle/>
          <a:p>
            <a:pPr>
              <a:lnSpc>
                <a:spcPts val="2040"/>
              </a:lnSpc>
            </a:pPr>
            <a:r>
              <a:rPr lang="en-US" dirty="0">
                <a:ea typeface="Lato Light" panose="020F0502020204030203" pitchFamily="34" charset="0"/>
                <a:cs typeface="Lato Light" panose="020F0502020204030203" pitchFamily="34" charset="0"/>
              </a:rPr>
              <a:t>Reclaim your weekend. Unplug.  Carve some time for yourself. Use your vacation time.</a:t>
            </a:r>
          </a:p>
        </p:txBody>
      </p:sp>
      <p:sp>
        <p:nvSpPr>
          <p:cNvPr id="37" name="CuadroTexto 351">
            <a:extLst>
              <a:ext uri="{FF2B5EF4-FFF2-40B4-BE49-F238E27FC236}">
                <a16:creationId xmlns:a16="http://schemas.microsoft.com/office/drawing/2014/main" id="{4A3EFDEA-6E62-2A4C-8F8F-E0577175AD2C}"/>
              </a:ext>
            </a:extLst>
          </p:cNvPr>
          <p:cNvSpPr txBox="1"/>
          <p:nvPr/>
        </p:nvSpPr>
        <p:spPr>
          <a:xfrm>
            <a:off x="6365446" y="3625431"/>
            <a:ext cx="2105949" cy="400110"/>
          </a:xfrm>
          <a:prstGeom prst="rect">
            <a:avLst/>
          </a:prstGeom>
          <a:noFill/>
        </p:spPr>
        <p:txBody>
          <a:bodyPr wrap="square" rtlCol="0">
            <a:spAutoFit/>
          </a:bodyPr>
          <a:lstStyle/>
          <a:p>
            <a:r>
              <a:rPr lang="en-US" sz="2000" b="1" dirty="0">
                <a:solidFill>
                  <a:schemeClr val="tx2"/>
                </a:solidFill>
                <a:latin typeface="Poppins SemiBold" pitchFamily="2" charset="77"/>
                <a:ea typeface="Lato Light" panose="020F0502020204030203" pitchFamily="34" charset="0"/>
                <a:cs typeface="Poppins SemiBold" pitchFamily="2" charset="77"/>
              </a:rPr>
              <a:t>Self-care</a:t>
            </a:r>
          </a:p>
        </p:txBody>
      </p:sp>
      <p:sp>
        <p:nvSpPr>
          <p:cNvPr id="39" name="TextBox 38">
            <a:extLst>
              <a:ext uri="{FF2B5EF4-FFF2-40B4-BE49-F238E27FC236}">
                <a16:creationId xmlns:a16="http://schemas.microsoft.com/office/drawing/2014/main" id="{05E8D465-CF20-784E-B899-66E75178C522}"/>
              </a:ext>
            </a:extLst>
          </p:cNvPr>
          <p:cNvSpPr txBox="1"/>
          <p:nvPr/>
        </p:nvSpPr>
        <p:spPr>
          <a:xfrm>
            <a:off x="9073273" y="4333317"/>
            <a:ext cx="2105949" cy="646331"/>
          </a:xfrm>
          <a:prstGeom prst="rect">
            <a:avLst/>
          </a:prstGeom>
          <a:noFill/>
        </p:spPr>
        <p:txBody>
          <a:bodyPr wrap="square" rtlCol="0">
            <a:spAutoFit/>
          </a:bodyPr>
          <a:lstStyle/>
          <a:p>
            <a:r>
              <a:rPr lang="en-US" dirty="0"/>
              <a:t>Show colleagues a little grace.</a:t>
            </a:r>
          </a:p>
        </p:txBody>
      </p:sp>
      <p:sp>
        <p:nvSpPr>
          <p:cNvPr id="40" name="CuadroTexto 351">
            <a:extLst>
              <a:ext uri="{FF2B5EF4-FFF2-40B4-BE49-F238E27FC236}">
                <a16:creationId xmlns:a16="http://schemas.microsoft.com/office/drawing/2014/main" id="{83993291-31FD-344A-9562-25B84DB568F6}"/>
              </a:ext>
            </a:extLst>
          </p:cNvPr>
          <p:cNvSpPr txBox="1"/>
          <p:nvPr/>
        </p:nvSpPr>
        <p:spPr>
          <a:xfrm>
            <a:off x="9010288" y="3625431"/>
            <a:ext cx="2504427" cy="707886"/>
          </a:xfrm>
          <a:prstGeom prst="rect">
            <a:avLst/>
          </a:prstGeom>
          <a:noFill/>
        </p:spPr>
        <p:txBody>
          <a:bodyPr wrap="square" rtlCol="0">
            <a:spAutoFit/>
          </a:bodyPr>
          <a:lstStyle/>
          <a:p>
            <a:r>
              <a:rPr lang="en-US" sz="2000" b="1" dirty="0">
                <a:solidFill>
                  <a:schemeClr val="tx2"/>
                </a:solidFill>
                <a:latin typeface="Poppins SemiBold" pitchFamily="2" charset="77"/>
                <a:ea typeface="Lato Light" panose="020F0502020204030203" pitchFamily="34" charset="0"/>
                <a:cs typeface="Poppins SemiBold" pitchFamily="2" charset="77"/>
              </a:rPr>
              <a:t>Show Compassion</a:t>
            </a:r>
          </a:p>
        </p:txBody>
      </p:sp>
      <p:grpSp>
        <p:nvGrpSpPr>
          <p:cNvPr id="41" name="Gráfico 22">
            <a:extLst>
              <a:ext uri="{FF2B5EF4-FFF2-40B4-BE49-F238E27FC236}">
                <a16:creationId xmlns:a16="http://schemas.microsoft.com/office/drawing/2014/main" id="{2701A140-339B-EF47-8099-5C01091E10C4}"/>
              </a:ext>
            </a:extLst>
          </p:cNvPr>
          <p:cNvGrpSpPr/>
          <p:nvPr/>
        </p:nvGrpSpPr>
        <p:grpSpPr>
          <a:xfrm>
            <a:off x="3750737" y="2636305"/>
            <a:ext cx="631495" cy="631495"/>
            <a:chOff x="8610000" y="1514163"/>
            <a:chExt cx="597977" cy="597977"/>
          </a:xfrm>
          <a:solidFill>
            <a:schemeClr val="accent2"/>
          </a:solidFill>
        </p:grpSpPr>
        <p:sp>
          <p:nvSpPr>
            <p:cNvPr id="42" name="Forma libre 340">
              <a:extLst>
                <a:ext uri="{FF2B5EF4-FFF2-40B4-BE49-F238E27FC236}">
                  <a16:creationId xmlns:a16="http://schemas.microsoft.com/office/drawing/2014/main" id="{1E8F3530-E8D1-7544-B98D-2A17AB32CD4A}"/>
                </a:ext>
              </a:extLst>
            </p:cNvPr>
            <p:cNvSpPr/>
            <p:nvPr/>
          </p:nvSpPr>
          <p:spPr>
            <a:xfrm>
              <a:off x="8840245" y="1513207"/>
              <a:ext cx="137700" cy="137700"/>
            </a:xfrm>
            <a:custGeom>
              <a:avLst/>
              <a:gdLst>
                <a:gd name="connsiteX0" fmla="*/ 136956 w 137700"/>
                <a:gd name="connsiteY0" fmla="*/ 68956 h 137700"/>
                <a:gd name="connsiteX1" fmla="*/ 68956 w 137700"/>
                <a:gd name="connsiteY1" fmla="*/ 136956 h 137700"/>
                <a:gd name="connsiteX2" fmla="*/ 956 w 137700"/>
                <a:gd name="connsiteY2" fmla="*/ 68956 h 137700"/>
                <a:gd name="connsiteX3" fmla="*/ 68956 w 137700"/>
                <a:gd name="connsiteY3" fmla="*/ 956 h 137700"/>
                <a:gd name="connsiteX4" fmla="*/ 136956 w 137700"/>
                <a:gd name="connsiteY4" fmla="*/ 68956 h 13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700" h="137700">
                  <a:moveTo>
                    <a:pt x="136956" y="68956"/>
                  </a:moveTo>
                  <a:cubicBezTo>
                    <a:pt x="136956" y="106511"/>
                    <a:pt x="106511" y="136956"/>
                    <a:pt x="68956" y="136956"/>
                  </a:cubicBezTo>
                  <a:cubicBezTo>
                    <a:pt x="31401" y="136956"/>
                    <a:pt x="956" y="106511"/>
                    <a:pt x="956" y="68956"/>
                  </a:cubicBezTo>
                  <a:cubicBezTo>
                    <a:pt x="956" y="31401"/>
                    <a:pt x="31401" y="956"/>
                    <a:pt x="68956" y="956"/>
                  </a:cubicBezTo>
                  <a:cubicBezTo>
                    <a:pt x="106511" y="956"/>
                    <a:pt x="136956" y="31401"/>
                    <a:pt x="136956" y="68956"/>
                  </a:cubicBezTo>
                  <a:close/>
                </a:path>
              </a:pathLst>
            </a:custGeom>
            <a:grpFill/>
            <a:ln w="9525" cap="flat">
              <a:noFill/>
              <a:prstDash val="solid"/>
              <a:miter/>
            </a:ln>
          </p:spPr>
          <p:txBody>
            <a:bodyPr rtlCol="0" anchor="ctr"/>
            <a:lstStyle/>
            <a:p>
              <a:endParaRPr lang="es-MX" sz="900"/>
            </a:p>
          </p:txBody>
        </p:sp>
        <p:sp>
          <p:nvSpPr>
            <p:cNvPr id="43" name="Forma libre 341">
              <a:extLst>
                <a:ext uri="{FF2B5EF4-FFF2-40B4-BE49-F238E27FC236}">
                  <a16:creationId xmlns:a16="http://schemas.microsoft.com/office/drawing/2014/main" id="{007A2147-5EC6-A84A-B2EF-414986881013}"/>
                </a:ext>
              </a:extLst>
            </p:cNvPr>
            <p:cNvSpPr/>
            <p:nvPr/>
          </p:nvSpPr>
          <p:spPr>
            <a:xfrm>
              <a:off x="8785845" y="1662807"/>
              <a:ext cx="246076" cy="123675"/>
            </a:xfrm>
            <a:custGeom>
              <a:avLst/>
              <a:gdLst>
                <a:gd name="connsiteX0" fmla="*/ 30095 w 246075"/>
                <a:gd name="connsiteY0" fmla="*/ 123357 h 123675"/>
                <a:gd name="connsiteX1" fmla="*/ 216618 w 246075"/>
                <a:gd name="connsiteY1" fmla="*/ 123357 h 123675"/>
                <a:gd name="connsiteX2" fmla="*/ 245757 w 246075"/>
                <a:gd name="connsiteY2" fmla="*/ 91906 h 123675"/>
                <a:gd name="connsiteX3" fmla="*/ 245757 w 246075"/>
                <a:gd name="connsiteY3" fmla="*/ 83194 h 123675"/>
                <a:gd name="connsiteX4" fmla="*/ 216378 w 246075"/>
                <a:gd name="connsiteY4" fmla="*/ 29019 h 123675"/>
                <a:gd name="connsiteX5" fmla="*/ 123357 w 246075"/>
                <a:gd name="connsiteY5" fmla="*/ 956 h 123675"/>
                <a:gd name="connsiteX6" fmla="*/ 30335 w 246075"/>
                <a:gd name="connsiteY6" fmla="*/ 29019 h 123675"/>
                <a:gd name="connsiteX7" fmla="*/ 956 w 246075"/>
                <a:gd name="connsiteY7" fmla="*/ 83194 h 123675"/>
                <a:gd name="connsiteX8" fmla="*/ 956 w 246075"/>
                <a:gd name="connsiteY8" fmla="*/ 91906 h 123675"/>
                <a:gd name="connsiteX9" fmla="*/ 30095 w 246075"/>
                <a:gd name="connsiteY9" fmla="*/ 123357 h 12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075" h="123675">
                  <a:moveTo>
                    <a:pt x="30095" y="123357"/>
                  </a:moveTo>
                  <a:lnTo>
                    <a:pt x="216618" y="123357"/>
                  </a:lnTo>
                  <a:cubicBezTo>
                    <a:pt x="232688" y="123357"/>
                    <a:pt x="245757" y="109251"/>
                    <a:pt x="245757" y="91906"/>
                  </a:cubicBezTo>
                  <a:lnTo>
                    <a:pt x="245757" y="83194"/>
                  </a:lnTo>
                  <a:cubicBezTo>
                    <a:pt x="245757" y="60470"/>
                    <a:pt x="234508" y="39711"/>
                    <a:pt x="216378" y="29019"/>
                  </a:cubicBezTo>
                  <a:cubicBezTo>
                    <a:pt x="194664" y="16215"/>
                    <a:pt x="160903" y="956"/>
                    <a:pt x="123357" y="956"/>
                  </a:cubicBezTo>
                  <a:cubicBezTo>
                    <a:pt x="85810" y="956"/>
                    <a:pt x="52049" y="16217"/>
                    <a:pt x="30335" y="29019"/>
                  </a:cubicBezTo>
                  <a:cubicBezTo>
                    <a:pt x="12206" y="39710"/>
                    <a:pt x="956" y="60470"/>
                    <a:pt x="956" y="83194"/>
                  </a:cubicBezTo>
                  <a:lnTo>
                    <a:pt x="956" y="91906"/>
                  </a:lnTo>
                  <a:cubicBezTo>
                    <a:pt x="956" y="109253"/>
                    <a:pt x="14025" y="123357"/>
                    <a:pt x="30095" y="123357"/>
                  </a:cubicBezTo>
                  <a:close/>
                </a:path>
              </a:pathLst>
            </a:custGeom>
            <a:grpFill/>
            <a:ln w="9525" cap="flat">
              <a:noFill/>
              <a:prstDash val="solid"/>
              <a:miter/>
            </a:ln>
          </p:spPr>
          <p:txBody>
            <a:bodyPr rtlCol="0" anchor="ctr"/>
            <a:lstStyle/>
            <a:p>
              <a:endParaRPr lang="es-MX" sz="900"/>
            </a:p>
          </p:txBody>
        </p:sp>
        <p:sp>
          <p:nvSpPr>
            <p:cNvPr id="44" name="Forma libre 342">
              <a:extLst>
                <a:ext uri="{FF2B5EF4-FFF2-40B4-BE49-F238E27FC236}">
                  <a16:creationId xmlns:a16="http://schemas.microsoft.com/office/drawing/2014/main" id="{60693603-8E9D-2943-860D-60678D293ED8}"/>
                </a:ext>
              </a:extLst>
            </p:cNvPr>
            <p:cNvSpPr/>
            <p:nvPr/>
          </p:nvSpPr>
          <p:spPr>
            <a:xfrm>
              <a:off x="8663444" y="1839608"/>
              <a:ext cx="137700" cy="137700"/>
            </a:xfrm>
            <a:custGeom>
              <a:avLst/>
              <a:gdLst>
                <a:gd name="connsiteX0" fmla="*/ 136956 w 137700"/>
                <a:gd name="connsiteY0" fmla="*/ 68956 h 137700"/>
                <a:gd name="connsiteX1" fmla="*/ 68956 w 137700"/>
                <a:gd name="connsiteY1" fmla="*/ 136956 h 137700"/>
                <a:gd name="connsiteX2" fmla="*/ 956 w 137700"/>
                <a:gd name="connsiteY2" fmla="*/ 68956 h 137700"/>
                <a:gd name="connsiteX3" fmla="*/ 68956 w 137700"/>
                <a:gd name="connsiteY3" fmla="*/ 956 h 137700"/>
                <a:gd name="connsiteX4" fmla="*/ 136956 w 137700"/>
                <a:gd name="connsiteY4" fmla="*/ 68956 h 13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700" h="137700">
                  <a:moveTo>
                    <a:pt x="136956" y="68956"/>
                  </a:moveTo>
                  <a:cubicBezTo>
                    <a:pt x="136956" y="106511"/>
                    <a:pt x="106511" y="136956"/>
                    <a:pt x="68956" y="136956"/>
                  </a:cubicBezTo>
                  <a:cubicBezTo>
                    <a:pt x="31401" y="136956"/>
                    <a:pt x="956" y="106511"/>
                    <a:pt x="956" y="68956"/>
                  </a:cubicBezTo>
                  <a:cubicBezTo>
                    <a:pt x="956" y="31401"/>
                    <a:pt x="31401" y="956"/>
                    <a:pt x="68956" y="956"/>
                  </a:cubicBezTo>
                  <a:cubicBezTo>
                    <a:pt x="106511" y="956"/>
                    <a:pt x="136956" y="31401"/>
                    <a:pt x="136956" y="68956"/>
                  </a:cubicBezTo>
                  <a:close/>
                </a:path>
              </a:pathLst>
            </a:custGeom>
            <a:grpFill/>
            <a:ln w="9525" cap="flat">
              <a:noFill/>
              <a:prstDash val="solid"/>
              <a:miter/>
            </a:ln>
          </p:spPr>
          <p:txBody>
            <a:bodyPr rtlCol="0" anchor="ctr"/>
            <a:lstStyle/>
            <a:p>
              <a:endParaRPr lang="es-MX" sz="900"/>
            </a:p>
          </p:txBody>
        </p:sp>
        <p:sp>
          <p:nvSpPr>
            <p:cNvPr id="45" name="Forma libre 343">
              <a:extLst>
                <a:ext uri="{FF2B5EF4-FFF2-40B4-BE49-F238E27FC236}">
                  <a16:creationId xmlns:a16="http://schemas.microsoft.com/office/drawing/2014/main" id="{2B3EE001-1A19-A040-BE9F-E5DD8965DFDA}"/>
                </a:ext>
              </a:extLst>
            </p:cNvPr>
            <p:cNvSpPr/>
            <p:nvPr/>
          </p:nvSpPr>
          <p:spPr>
            <a:xfrm>
              <a:off x="8609044" y="1989209"/>
              <a:ext cx="246076" cy="123675"/>
            </a:xfrm>
            <a:custGeom>
              <a:avLst/>
              <a:gdLst>
                <a:gd name="connsiteX0" fmla="*/ 216378 w 246075"/>
                <a:gd name="connsiteY0" fmla="*/ 29019 h 123675"/>
                <a:gd name="connsiteX1" fmla="*/ 123357 w 246075"/>
                <a:gd name="connsiteY1" fmla="*/ 956 h 123675"/>
                <a:gd name="connsiteX2" fmla="*/ 30335 w 246075"/>
                <a:gd name="connsiteY2" fmla="*/ 29019 h 123675"/>
                <a:gd name="connsiteX3" fmla="*/ 956 w 246075"/>
                <a:gd name="connsiteY3" fmla="*/ 83193 h 123675"/>
                <a:gd name="connsiteX4" fmla="*/ 956 w 246075"/>
                <a:gd name="connsiteY4" fmla="*/ 91905 h 123675"/>
                <a:gd name="connsiteX5" fmla="*/ 30095 w 246075"/>
                <a:gd name="connsiteY5" fmla="*/ 123355 h 123675"/>
                <a:gd name="connsiteX6" fmla="*/ 216618 w 246075"/>
                <a:gd name="connsiteY6" fmla="*/ 123355 h 123675"/>
                <a:gd name="connsiteX7" fmla="*/ 245757 w 246075"/>
                <a:gd name="connsiteY7" fmla="*/ 91905 h 123675"/>
                <a:gd name="connsiteX8" fmla="*/ 245757 w 246075"/>
                <a:gd name="connsiteY8" fmla="*/ 83193 h 123675"/>
                <a:gd name="connsiteX9" fmla="*/ 216378 w 246075"/>
                <a:gd name="connsiteY9" fmla="*/ 29019 h 12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075" h="123675">
                  <a:moveTo>
                    <a:pt x="216378" y="29019"/>
                  </a:moveTo>
                  <a:cubicBezTo>
                    <a:pt x="194664" y="16215"/>
                    <a:pt x="160903" y="956"/>
                    <a:pt x="123357" y="956"/>
                  </a:cubicBezTo>
                  <a:cubicBezTo>
                    <a:pt x="85810" y="956"/>
                    <a:pt x="52050" y="16217"/>
                    <a:pt x="30335" y="29019"/>
                  </a:cubicBezTo>
                  <a:cubicBezTo>
                    <a:pt x="12206" y="39710"/>
                    <a:pt x="956" y="60468"/>
                    <a:pt x="956" y="83193"/>
                  </a:cubicBezTo>
                  <a:lnTo>
                    <a:pt x="956" y="91905"/>
                  </a:lnTo>
                  <a:cubicBezTo>
                    <a:pt x="956" y="109250"/>
                    <a:pt x="14025" y="123355"/>
                    <a:pt x="30095" y="123355"/>
                  </a:cubicBezTo>
                  <a:lnTo>
                    <a:pt x="216618" y="123355"/>
                  </a:lnTo>
                  <a:cubicBezTo>
                    <a:pt x="232688" y="123355"/>
                    <a:pt x="245757" y="109250"/>
                    <a:pt x="245757" y="91905"/>
                  </a:cubicBezTo>
                  <a:lnTo>
                    <a:pt x="245757" y="83193"/>
                  </a:lnTo>
                  <a:cubicBezTo>
                    <a:pt x="245757" y="60468"/>
                    <a:pt x="234508" y="39710"/>
                    <a:pt x="216378" y="29019"/>
                  </a:cubicBezTo>
                  <a:close/>
                </a:path>
              </a:pathLst>
            </a:custGeom>
            <a:grpFill/>
            <a:ln w="9525" cap="flat">
              <a:noFill/>
              <a:prstDash val="solid"/>
              <a:miter/>
            </a:ln>
          </p:spPr>
          <p:txBody>
            <a:bodyPr rtlCol="0" anchor="ctr"/>
            <a:lstStyle/>
            <a:p>
              <a:endParaRPr lang="es-MX" sz="900"/>
            </a:p>
          </p:txBody>
        </p:sp>
        <p:sp>
          <p:nvSpPr>
            <p:cNvPr id="46" name="Forma libre 344">
              <a:extLst>
                <a:ext uri="{FF2B5EF4-FFF2-40B4-BE49-F238E27FC236}">
                  <a16:creationId xmlns:a16="http://schemas.microsoft.com/office/drawing/2014/main" id="{5523F3DF-2633-B44D-8F59-564D2A70DE01}"/>
                </a:ext>
              </a:extLst>
            </p:cNvPr>
            <p:cNvSpPr/>
            <p:nvPr/>
          </p:nvSpPr>
          <p:spPr>
            <a:xfrm>
              <a:off x="9017045" y="1839608"/>
              <a:ext cx="137700" cy="137700"/>
            </a:xfrm>
            <a:custGeom>
              <a:avLst/>
              <a:gdLst>
                <a:gd name="connsiteX0" fmla="*/ 136956 w 137700"/>
                <a:gd name="connsiteY0" fmla="*/ 68956 h 137700"/>
                <a:gd name="connsiteX1" fmla="*/ 68956 w 137700"/>
                <a:gd name="connsiteY1" fmla="*/ 136956 h 137700"/>
                <a:gd name="connsiteX2" fmla="*/ 956 w 137700"/>
                <a:gd name="connsiteY2" fmla="*/ 68956 h 137700"/>
                <a:gd name="connsiteX3" fmla="*/ 68956 w 137700"/>
                <a:gd name="connsiteY3" fmla="*/ 956 h 137700"/>
                <a:gd name="connsiteX4" fmla="*/ 136956 w 137700"/>
                <a:gd name="connsiteY4" fmla="*/ 68956 h 13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700" h="137700">
                  <a:moveTo>
                    <a:pt x="136956" y="68956"/>
                  </a:moveTo>
                  <a:cubicBezTo>
                    <a:pt x="136956" y="106511"/>
                    <a:pt x="106511" y="136956"/>
                    <a:pt x="68956" y="136956"/>
                  </a:cubicBezTo>
                  <a:cubicBezTo>
                    <a:pt x="31401" y="136956"/>
                    <a:pt x="956" y="106511"/>
                    <a:pt x="956" y="68956"/>
                  </a:cubicBezTo>
                  <a:cubicBezTo>
                    <a:pt x="956" y="31401"/>
                    <a:pt x="31401" y="956"/>
                    <a:pt x="68956" y="956"/>
                  </a:cubicBezTo>
                  <a:cubicBezTo>
                    <a:pt x="106511" y="956"/>
                    <a:pt x="136956" y="31401"/>
                    <a:pt x="136956" y="68956"/>
                  </a:cubicBezTo>
                  <a:close/>
                </a:path>
              </a:pathLst>
            </a:custGeom>
            <a:grpFill/>
            <a:ln w="9525" cap="flat">
              <a:noFill/>
              <a:prstDash val="solid"/>
              <a:miter/>
            </a:ln>
          </p:spPr>
          <p:txBody>
            <a:bodyPr rtlCol="0" anchor="ctr"/>
            <a:lstStyle/>
            <a:p>
              <a:endParaRPr lang="es-MX" sz="900"/>
            </a:p>
          </p:txBody>
        </p:sp>
        <p:sp>
          <p:nvSpPr>
            <p:cNvPr id="47" name="Forma libre 345">
              <a:extLst>
                <a:ext uri="{FF2B5EF4-FFF2-40B4-BE49-F238E27FC236}">
                  <a16:creationId xmlns:a16="http://schemas.microsoft.com/office/drawing/2014/main" id="{21065409-33BA-4B42-98A5-5FDE1C5C473D}"/>
                </a:ext>
              </a:extLst>
            </p:cNvPr>
            <p:cNvSpPr/>
            <p:nvPr/>
          </p:nvSpPr>
          <p:spPr>
            <a:xfrm>
              <a:off x="8962646" y="1989209"/>
              <a:ext cx="246076" cy="123675"/>
            </a:xfrm>
            <a:custGeom>
              <a:avLst/>
              <a:gdLst>
                <a:gd name="connsiteX0" fmla="*/ 216378 w 246075"/>
                <a:gd name="connsiteY0" fmla="*/ 29019 h 123675"/>
                <a:gd name="connsiteX1" fmla="*/ 123357 w 246075"/>
                <a:gd name="connsiteY1" fmla="*/ 956 h 123675"/>
                <a:gd name="connsiteX2" fmla="*/ 30335 w 246075"/>
                <a:gd name="connsiteY2" fmla="*/ 29019 h 123675"/>
                <a:gd name="connsiteX3" fmla="*/ 956 w 246075"/>
                <a:gd name="connsiteY3" fmla="*/ 83194 h 123675"/>
                <a:gd name="connsiteX4" fmla="*/ 956 w 246075"/>
                <a:gd name="connsiteY4" fmla="*/ 91906 h 123675"/>
                <a:gd name="connsiteX5" fmla="*/ 30095 w 246075"/>
                <a:gd name="connsiteY5" fmla="*/ 123357 h 123675"/>
                <a:gd name="connsiteX6" fmla="*/ 216618 w 246075"/>
                <a:gd name="connsiteY6" fmla="*/ 123357 h 123675"/>
                <a:gd name="connsiteX7" fmla="*/ 245757 w 246075"/>
                <a:gd name="connsiteY7" fmla="*/ 91906 h 123675"/>
                <a:gd name="connsiteX8" fmla="*/ 245757 w 246075"/>
                <a:gd name="connsiteY8" fmla="*/ 83194 h 123675"/>
                <a:gd name="connsiteX9" fmla="*/ 216378 w 246075"/>
                <a:gd name="connsiteY9" fmla="*/ 29019 h 12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075" h="123675">
                  <a:moveTo>
                    <a:pt x="216378" y="29019"/>
                  </a:moveTo>
                  <a:cubicBezTo>
                    <a:pt x="194664" y="16215"/>
                    <a:pt x="160903" y="956"/>
                    <a:pt x="123357" y="956"/>
                  </a:cubicBezTo>
                  <a:cubicBezTo>
                    <a:pt x="85810" y="956"/>
                    <a:pt x="52049" y="16217"/>
                    <a:pt x="30335" y="29019"/>
                  </a:cubicBezTo>
                  <a:cubicBezTo>
                    <a:pt x="12206" y="39710"/>
                    <a:pt x="956" y="60470"/>
                    <a:pt x="956" y="83194"/>
                  </a:cubicBezTo>
                  <a:lnTo>
                    <a:pt x="956" y="91906"/>
                  </a:lnTo>
                  <a:cubicBezTo>
                    <a:pt x="956" y="109251"/>
                    <a:pt x="14025" y="123357"/>
                    <a:pt x="30095" y="123357"/>
                  </a:cubicBezTo>
                  <a:lnTo>
                    <a:pt x="216618" y="123357"/>
                  </a:lnTo>
                  <a:cubicBezTo>
                    <a:pt x="232688" y="123357"/>
                    <a:pt x="245757" y="109251"/>
                    <a:pt x="245757" y="91906"/>
                  </a:cubicBezTo>
                  <a:lnTo>
                    <a:pt x="245757" y="83194"/>
                  </a:lnTo>
                  <a:cubicBezTo>
                    <a:pt x="245756" y="60468"/>
                    <a:pt x="234506" y="39710"/>
                    <a:pt x="216378" y="29019"/>
                  </a:cubicBezTo>
                  <a:close/>
                </a:path>
              </a:pathLst>
            </a:custGeom>
            <a:grpFill/>
            <a:ln w="9525" cap="flat">
              <a:noFill/>
              <a:prstDash val="solid"/>
              <a:miter/>
            </a:ln>
          </p:spPr>
          <p:txBody>
            <a:bodyPr rtlCol="0" anchor="ctr"/>
            <a:lstStyle/>
            <a:p>
              <a:endParaRPr lang="es-MX" sz="900"/>
            </a:p>
          </p:txBody>
        </p:sp>
        <p:sp>
          <p:nvSpPr>
            <p:cNvPr id="48" name="Forma libre 346">
              <a:extLst>
                <a:ext uri="{FF2B5EF4-FFF2-40B4-BE49-F238E27FC236}">
                  <a16:creationId xmlns:a16="http://schemas.microsoft.com/office/drawing/2014/main" id="{7A58D531-C9B5-074F-AAF5-2F5A112A95FC}"/>
                </a:ext>
              </a:extLst>
            </p:cNvPr>
            <p:cNvSpPr/>
            <p:nvPr/>
          </p:nvSpPr>
          <p:spPr>
            <a:xfrm>
              <a:off x="8826643" y="1812408"/>
              <a:ext cx="164476" cy="164476"/>
            </a:xfrm>
            <a:custGeom>
              <a:avLst/>
              <a:gdLst>
                <a:gd name="connsiteX0" fmla="*/ 150545 w 164475"/>
                <a:gd name="connsiteY0" fmla="*/ 164157 h 164475"/>
                <a:gd name="connsiteX1" fmla="*/ 161184 w 164475"/>
                <a:gd name="connsiteY1" fmla="*/ 159057 h 164475"/>
                <a:gd name="connsiteX2" fmla="*/ 159058 w 164475"/>
                <a:gd name="connsiteY2" fmla="*/ 139932 h 164475"/>
                <a:gd name="connsiteX3" fmla="*/ 96158 w 164475"/>
                <a:gd name="connsiteY3" fmla="*/ 89612 h 164475"/>
                <a:gd name="connsiteX4" fmla="*/ 96158 w 164475"/>
                <a:gd name="connsiteY4" fmla="*/ 14557 h 164475"/>
                <a:gd name="connsiteX5" fmla="*/ 82558 w 164475"/>
                <a:gd name="connsiteY5" fmla="*/ 956 h 164475"/>
                <a:gd name="connsiteX6" fmla="*/ 68957 w 164475"/>
                <a:gd name="connsiteY6" fmla="*/ 14555 h 164475"/>
                <a:gd name="connsiteX7" fmla="*/ 68957 w 164475"/>
                <a:gd name="connsiteY7" fmla="*/ 89621 h 164475"/>
                <a:gd name="connsiteX8" fmla="*/ 6058 w 164475"/>
                <a:gd name="connsiteY8" fmla="*/ 139930 h 164475"/>
                <a:gd name="connsiteX9" fmla="*/ 3932 w 164475"/>
                <a:gd name="connsiteY9" fmla="*/ 159055 h 164475"/>
                <a:gd name="connsiteX10" fmla="*/ 14571 w 164475"/>
                <a:gd name="connsiteY10" fmla="*/ 164156 h 164475"/>
                <a:gd name="connsiteX11" fmla="*/ 23057 w 164475"/>
                <a:gd name="connsiteY11" fmla="*/ 161181 h 164475"/>
                <a:gd name="connsiteX12" fmla="*/ 82558 w 164475"/>
                <a:gd name="connsiteY12" fmla="*/ 113581 h 164475"/>
                <a:gd name="connsiteX13" fmla="*/ 142057 w 164475"/>
                <a:gd name="connsiteY13" fmla="*/ 161181 h 164475"/>
                <a:gd name="connsiteX14" fmla="*/ 150545 w 164475"/>
                <a:gd name="connsiteY14" fmla="*/ 164157 h 16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475" h="164475">
                  <a:moveTo>
                    <a:pt x="150545" y="164157"/>
                  </a:moveTo>
                  <a:cubicBezTo>
                    <a:pt x="154542" y="164157"/>
                    <a:pt x="158487" y="162404"/>
                    <a:pt x="161184" y="159057"/>
                  </a:cubicBezTo>
                  <a:cubicBezTo>
                    <a:pt x="165872" y="153187"/>
                    <a:pt x="164916" y="144633"/>
                    <a:pt x="159058" y="139932"/>
                  </a:cubicBezTo>
                  <a:lnTo>
                    <a:pt x="96158" y="89612"/>
                  </a:lnTo>
                  <a:lnTo>
                    <a:pt x="96158" y="14557"/>
                  </a:lnTo>
                  <a:cubicBezTo>
                    <a:pt x="96158" y="7039"/>
                    <a:pt x="90075" y="956"/>
                    <a:pt x="82558" y="956"/>
                  </a:cubicBezTo>
                  <a:cubicBezTo>
                    <a:pt x="75041" y="956"/>
                    <a:pt x="68957" y="7038"/>
                    <a:pt x="68957" y="14555"/>
                  </a:cubicBezTo>
                  <a:lnTo>
                    <a:pt x="68957" y="89621"/>
                  </a:lnTo>
                  <a:lnTo>
                    <a:pt x="6058" y="139930"/>
                  </a:lnTo>
                  <a:cubicBezTo>
                    <a:pt x="200" y="144633"/>
                    <a:pt x="-756" y="153185"/>
                    <a:pt x="3932" y="159055"/>
                  </a:cubicBezTo>
                  <a:cubicBezTo>
                    <a:pt x="6629" y="162402"/>
                    <a:pt x="10572" y="164156"/>
                    <a:pt x="14571" y="164156"/>
                  </a:cubicBezTo>
                  <a:cubicBezTo>
                    <a:pt x="17545" y="164156"/>
                    <a:pt x="20548" y="163187"/>
                    <a:pt x="23057" y="161181"/>
                  </a:cubicBezTo>
                  <a:lnTo>
                    <a:pt x="82558" y="113581"/>
                  </a:lnTo>
                  <a:lnTo>
                    <a:pt x="142057" y="161181"/>
                  </a:lnTo>
                  <a:cubicBezTo>
                    <a:pt x="144568" y="163187"/>
                    <a:pt x="147569" y="164157"/>
                    <a:pt x="150545" y="164157"/>
                  </a:cubicBezTo>
                  <a:close/>
                </a:path>
              </a:pathLst>
            </a:custGeom>
            <a:grpFill/>
            <a:ln w="9525" cap="flat">
              <a:noFill/>
              <a:prstDash val="solid"/>
              <a:miter/>
            </a:ln>
          </p:spPr>
          <p:txBody>
            <a:bodyPr rtlCol="0" anchor="ctr"/>
            <a:lstStyle/>
            <a:p>
              <a:endParaRPr lang="es-MX" sz="900"/>
            </a:p>
          </p:txBody>
        </p:sp>
      </p:grpSp>
      <p:grpSp>
        <p:nvGrpSpPr>
          <p:cNvPr id="51" name="Gráfico 233">
            <a:extLst>
              <a:ext uri="{FF2B5EF4-FFF2-40B4-BE49-F238E27FC236}">
                <a16:creationId xmlns:a16="http://schemas.microsoft.com/office/drawing/2014/main" id="{5F929F81-8E01-694B-B8E9-48B2229DE843}"/>
              </a:ext>
            </a:extLst>
          </p:cNvPr>
          <p:cNvGrpSpPr/>
          <p:nvPr/>
        </p:nvGrpSpPr>
        <p:grpSpPr>
          <a:xfrm>
            <a:off x="6365446" y="2578125"/>
            <a:ext cx="710288" cy="710288"/>
            <a:chOff x="5171013" y="2936811"/>
            <a:chExt cx="570831" cy="570831"/>
          </a:xfrm>
          <a:solidFill>
            <a:schemeClr val="accent3"/>
          </a:solidFill>
        </p:grpSpPr>
        <p:sp>
          <p:nvSpPr>
            <p:cNvPr id="52" name="Forma libre 317">
              <a:extLst>
                <a:ext uri="{FF2B5EF4-FFF2-40B4-BE49-F238E27FC236}">
                  <a16:creationId xmlns:a16="http://schemas.microsoft.com/office/drawing/2014/main" id="{6FBD6D2A-15C1-5346-BE7F-5160B3B4D119}"/>
                </a:ext>
              </a:extLst>
            </p:cNvPr>
            <p:cNvSpPr/>
            <p:nvPr/>
          </p:nvSpPr>
          <p:spPr>
            <a:xfrm>
              <a:off x="5171013" y="2936811"/>
              <a:ext cx="570831" cy="437797"/>
            </a:xfrm>
            <a:custGeom>
              <a:avLst/>
              <a:gdLst>
                <a:gd name="connsiteX0" fmla="*/ 558938 w 570831"/>
                <a:gd name="connsiteY0" fmla="*/ 190278 h 437797"/>
                <a:gd name="connsiteX1" fmla="*/ 463072 w 570831"/>
                <a:gd name="connsiteY1" fmla="*/ 190278 h 437797"/>
                <a:gd name="connsiteX2" fmla="*/ 328838 w 570831"/>
                <a:gd name="connsiteY2" fmla="*/ 4981 h 437797"/>
                <a:gd name="connsiteX3" fmla="*/ 312248 w 570831"/>
                <a:gd name="connsiteY3" fmla="*/ 2217 h 437797"/>
                <a:gd name="connsiteX4" fmla="*/ 292894 w 570831"/>
                <a:gd name="connsiteY4" fmla="*/ 16043 h 437797"/>
                <a:gd name="connsiteX5" fmla="*/ 290130 w 570831"/>
                <a:gd name="connsiteY5" fmla="*/ 32632 h 437797"/>
                <a:gd name="connsiteX6" fmla="*/ 404335 w 570831"/>
                <a:gd name="connsiteY6" fmla="*/ 190277 h 437797"/>
                <a:gd name="connsiteX7" fmla="*/ 157105 w 570831"/>
                <a:gd name="connsiteY7" fmla="*/ 190277 h 437797"/>
                <a:gd name="connsiteX8" fmla="*/ 271306 w 570831"/>
                <a:gd name="connsiteY8" fmla="*/ 32632 h 437797"/>
                <a:gd name="connsiteX9" fmla="*/ 268543 w 570831"/>
                <a:gd name="connsiteY9" fmla="*/ 16043 h 437797"/>
                <a:gd name="connsiteX10" fmla="*/ 249189 w 570831"/>
                <a:gd name="connsiteY10" fmla="*/ 2217 h 437797"/>
                <a:gd name="connsiteX11" fmla="*/ 232599 w 570831"/>
                <a:gd name="connsiteY11" fmla="*/ 4981 h 437797"/>
                <a:gd name="connsiteX12" fmla="*/ 98362 w 570831"/>
                <a:gd name="connsiteY12" fmla="*/ 190278 h 437797"/>
                <a:gd name="connsiteX13" fmla="*/ 11893 w 570831"/>
                <a:gd name="connsiteY13" fmla="*/ 190278 h 437797"/>
                <a:gd name="connsiteX14" fmla="*/ 0 w 570831"/>
                <a:gd name="connsiteY14" fmla="*/ 202169 h 437797"/>
                <a:gd name="connsiteX15" fmla="*/ 0 w 570831"/>
                <a:gd name="connsiteY15" fmla="*/ 225954 h 437797"/>
                <a:gd name="connsiteX16" fmla="*/ 11893 w 570831"/>
                <a:gd name="connsiteY16" fmla="*/ 237846 h 437797"/>
                <a:gd name="connsiteX17" fmla="*/ 35570 w 570831"/>
                <a:gd name="connsiteY17" fmla="*/ 237846 h 437797"/>
                <a:gd name="connsiteX18" fmla="*/ 96556 w 570831"/>
                <a:gd name="connsiteY18" fmla="*/ 412108 h 437797"/>
                <a:gd name="connsiteX19" fmla="*/ 111305 w 570831"/>
                <a:gd name="connsiteY19" fmla="*/ 434383 h 437797"/>
                <a:gd name="connsiteX20" fmla="*/ 123779 w 570831"/>
                <a:gd name="connsiteY20" fmla="*/ 437054 h 437797"/>
                <a:gd name="connsiteX21" fmla="*/ 131491 w 570831"/>
                <a:gd name="connsiteY21" fmla="*/ 426904 h 437797"/>
                <a:gd name="connsiteX22" fmla="*/ 285416 w 570831"/>
                <a:gd name="connsiteY22" fmla="*/ 285416 h 437797"/>
                <a:gd name="connsiteX23" fmla="*/ 439343 w 570831"/>
                <a:gd name="connsiteY23" fmla="*/ 426904 h 437797"/>
                <a:gd name="connsiteX24" fmla="*/ 447054 w 570831"/>
                <a:gd name="connsiteY24" fmla="*/ 437054 h 437797"/>
                <a:gd name="connsiteX25" fmla="*/ 451188 w 570831"/>
                <a:gd name="connsiteY25" fmla="*/ 437798 h 437797"/>
                <a:gd name="connsiteX26" fmla="*/ 459527 w 570831"/>
                <a:gd name="connsiteY26" fmla="*/ 434383 h 437797"/>
                <a:gd name="connsiteX27" fmla="*/ 474276 w 570831"/>
                <a:gd name="connsiteY27" fmla="*/ 412085 h 437797"/>
                <a:gd name="connsiteX28" fmla="*/ 535260 w 570831"/>
                <a:gd name="connsiteY28" fmla="*/ 237846 h 437797"/>
                <a:gd name="connsiteX29" fmla="*/ 558938 w 570831"/>
                <a:gd name="connsiteY29" fmla="*/ 237846 h 437797"/>
                <a:gd name="connsiteX30" fmla="*/ 570831 w 570831"/>
                <a:gd name="connsiteY30" fmla="*/ 225954 h 437797"/>
                <a:gd name="connsiteX31" fmla="*/ 570831 w 570831"/>
                <a:gd name="connsiteY31" fmla="*/ 202169 h 437797"/>
                <a:gd name="connsiteX32" fmla="*/ 558938 w 570831"/>
                <a:gd name="connsiteY32" fmla="*/ 190278 h 43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70831" h="437797">
                  <a:moveTo>
                    <a:pt x="558938" y="190278"/>
                  </a:moveTo>
                  <a:lnTo>
                    <a:pt x="463072" y="190278"/>
                  </a:lnTo>
                  <a:lnTo>
                    <a:pt x="328838" y="4981"/>
                  </a:lnTo>
                  <a:cubicBezTo>
                    <a:pt x="325020" y="-364"/>
                    <a:pt x="317593" y="-1602"/>
                    <a:pt x="312248" y="2217"/>
                  </a:cubicBezTo>
                  <a:lnTo>
                    <a:pt x="292894" y="16043"/>
                  </a:lnTo>
                  <a:cubicBezTo>
                    <a:pt x="287549" y="19860"/>
                    <a:pt x="286312" y="27288"/>
                    <a:pt x="290130" y="32632"/>
                  </a:cubicBezTo>
                  <a:lnTo>
                    <a:pt x="404335" y="190277"/>
                  </a:lnTo>
                  <a:lnTo>
                    <a:pt x="157105" y="190277"/>
                  </a:lnTo>
                  <a:lnTo>
                    <a:pt x="271306" y="32632"/>
                  </a:lnTo>
                  <a:cubicBezTo>
                    <a:pt x="275124" y="27288"/>
                    <a:pt x="273887" y="19861"/>
                    <a:pt x="268543" y="16043"/>
                  </a:cubicBezTo>
                  <a:lnTo>
                    <a:pt x="249189" y="2217"/>
                  </a:lnTo>
                  <a:cubicBezTo>
                    <a:pt x="243844" y="-1600"/>
                    <a:pt x="236417" y="-364"/>
                    <a:pt x="232599" y="4981"/>
                  </a:cubicBezTo>
                  <a:lnTo>
                    <a:pt x="98362" y="190278"/>
                  </a:lnTo>
                  <a:lnTo>
                    <a:pt x="11893" y="190278"/>
                  </a:lnTo>
                  <a:cubicBezTo>
                    <a:pt x="5319" y="190278"/>
                    <a:pt x="0" y="195597"/>
                    <a:pt x="0" y="202169"/>
                  </a:cubicBezTo>
                  <a:lnTo>
                    <a:pt x="0" y="225954"/>
                  </a:lnTo>
                  <a:cubicBezTo>
                    <a:pt x="0" y="232527"/>
                    <a:pt x="5319" y="237846"/>
                    <a:pt x="11893" y="237846"/>
                  </a:cubicBezTo>
                  <a:lnTo>
                    <a:pt x="35570" y="237846"/>
                  </a:lnTo>
                  <a:lnTo>
                    <a:pt x="96556" y="412108"/>
                  </a:lnTo>
                  <a:cubicBezTo>
                    <a:pt x="99367" y="420099"/>
                    <a:pt x="104198" y="427380"/>
                    <a:pt x="111305" y="434383"/>
                  </a:cubicBezTo>
                  <a:cubicBezTo>
                    <a:pt x="114581" y="437612"/>
                    <a:pt x="119481" y="438645"/>
                    <a:pt x="123779" y="437054"/>
                  </a:cubicBezTo>
                  <a:cubicBezTo>
                    <a:pt x="128099" y="435451"/>
                    <a:pt x="131118" y="431491"/>
                    <a:pt x="131491" y="426904"/>
                  </a:cubicBezTo>
                  <a:cubicBezTo>
                    <a:pt x="138179" y="347561"/>
                    <a:pt x="205770" y="285416"/>
                    <a:pt x="285416" y="285416"/>
                  </a:cubicBezTo>
                  <a:cubicBezTo>
                    <a:pt x="365061" y="285416"/>
                    <a:pt x="432653" y="347561"/>
                    <a:pt x="439343" y="426904"/>
                  </a:cubicBezTo>
                  <a:cubicBezTo>
                    <a:pt x="439714" y="431492"/>
                    <a:pt x="442734" y="435452"/>
                    <a:pt x="447054" y="437054"/>
                  </a:cubicBezTo>
                  <a:cubicBezTo>
                    <a:pt x="448401" y="437554"/>
                    <a:pt x="449795" y="437798"/>
                    <a:pt x="451188" y="437798"/>
                  </a:cubicBezTo>
                  <a:cubicBezTo>
                    <a:pt x="454254" y="437798"/>
                    <a:pt x="457274" y="436613"/>
                    <a:pt x="459527" y="434383"/>
                  </a:cubicBezTo>
                  <a:cubicBezTo>
                    <a:pt x="466634" y="427380"/>
                    <a:pt x="471465" y="420098"/>
                    <a:pt x="474276" y="412085"/>
                  </a:cubicBezTo>
                  <a:lnTo>
                    <a:pt x="535260" y="237846"/>
                  </a:lnTo>
                  <a:lnTo>
                    <a:pt x="558938" y="237846"/>
                  </a:lnTo>
                  <a:cubicBezTo>
                    <a:pt x="565512" y="237846"/>
                    <a:pt x="570831" y="232527"/>
                    <a:pt x="570831" y="225954"/>
                  </a:cubicBezTo>
                  <a:lnTo>
                    <a:pt x="570831" y="202169"/>
                  </a:lnTo>
                  <a:cubicBezTo>
                    <a:pt x="570831" y="195597"/>
                    <a:pt x="565512" y="190278"/>
                    <a:pt x="558938" y="190278"/>
                  </a:cubicBezTo>
                  <a:close/>
                </a:path>
              </a:pathLst>
            </a:custGeom>
            <a:grpFill/>
            <a:ln w="1098" cap="flat">
              <a:noFill/>
              <a:prstDash val="solid"/>
              <a:miter/>
            </a:ln>
          </p:spPr>
          <p:txBody>
            <a:bodyPr rtlCol="0" anchor="ctr"/>
            <a:lstStyle/>
            <a:p>
              <a:endParaRPr lang="es-MX" sz="900"/>
            </a:p>
          </p:txBody>
        </p:sp>
        <p:sp>
          <p:nvSpPr>
            <p:cNvPr id="53" name="Forma libre 318">
              <a:extLst>
                <a:ext uri="{FF2B5EF4-FFF2-40B4-BE49-F238E27FC236}">
                  <a16:creationId xmlns:a16="http://schemas.microsoft.com/office/drawing/2014/main" id="{7B380D67-FD75-924C-AFBD-9E211C30FE7A}"/>
                </a:ext>
              </a:extLst>
            </p:cNvPr>
            <p:cNvSpPr/>
            <p:nvPr/>
          </p:nvSpPr>
          <p:spPr>
            <a:xfrm>
              <a:off x="5325613" y="3246011"/>
              <a:ext cx="261630" cy="261631"/>
            </a:xfrm>
            <a:custGeom>
              <a:avLst/>
              <a:gdLst>
                <a:gd name="connsiteX0" fmla="*/ 130815 w 261630"/>
                <a:gd name="connsiteY0" fmla="*/ 0 h 261631"/>
                <a:gd name="connsiteX1" fmla="*/ 0 w 261630"/>
                <a:gd name="connsiteY1" fmla="*/ 130815 h 261631"/>
                <a:gd name="connsiteX2" fmla="*/ 130815 w 261630"/>
                <a:gd name="connsiteY2" fmla="*/ 261631 h 261631"/>
                <a:gd name="connsiteX3" fmla="*/ 261630 w 261630"/>
                <a:gd name="connsiteY3" fmla="*/ 130816 h 261631"/>
                <a:gd name="connsiteX4" fmla="*/ 130815 w 261630"/>
                <a:gd name="connsiteY4" fmla="*/ 0 h 261631"/>
                <a:gd name="connsiteX5" fmla="*/ 198685 w 261630"/>
                <a:gd name="connsiteY5" fmla="*/ 103547 h 261631"/>
                <a:gd name="connsiteX6" fmla="*/ 115438 w 261630"/>
                <a:gd name="connsiteY6" fmla="*/ 186793 h 261631"/>
                <a:gd name="connsiteX7" fmla="*/ 107030 w 261630"/>
                <a:gd name="connsiteY7" fmla="*/ 190277 h 261631"/>
                <a:gd name="connsiteX8" fmla="*/ 98621 w 261630"/>
                <a:gd name="connsiteY8" fmla="*/ 186793 h 261631"/>
                <a:gd name="connsiteX9" fmla="*/ 62944 w 261630"/>
                <a:gd name="connsiteY9" fmla="*/ 151116 h 261631"/>
                <a:gd name="connsiteX10" fmla="*/ 62944 w 261630"/>
                <a:gd name="connsiteY10" fmla="*/ 134300 h 261631"/>
                <a:gd name="connsiteX11" fmla="*/ 79760 w 261630"/>
                <a:gd name="connsiteY11" fmla="*/ 134300 h 261631"/>
                <a:gd name="connsiteX12" fmla="*/ 107029 w 261630"/>
                <a:gd name="connsiteY12" fmla="*/ 161569 h 261631"/>
                <a:gd name="connsiteX13" fmla="*/ 181867 w 261630"/>
                <a:gd name="connsiteY13" fmla="*/ 86731 h 261631"/>
                <a:gd name="connsiteX14" fmla="*/ 198683 w 261630"/>
                <a:gd name="connsiteY14" fmla="*/ 86731 h 261631"/>
                <a:gd name="connsiteX15" fmla="*/ 198685 w 261630"/>
                <a:gd name="connsiteY15" fmla="*/ 103547 h 26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1630" h="261631">
                  <a:moveTo>
                    <a:pt x="130815" y="0"/>
                  </a:moveTo>
                  <a:cubicBezTo>
                    <a:pt x="58694" y="0"/>
                    <a:pt x="0" y="58683"/>
                    <a:pt x="0" y="130815"/>
                  </a:cubicBezTo>
                  <a:cubicBezTo>
                    <a:pt x="0" y="202947"/>
                    <a:pt x="58695" y="261631"/>
                    <a:pt x="130815" y="261631"/>
                  </a:cubicBezTo>
                  <a:cubicBezTo>
                    <a:pt x="202935" y="261631"/>
                    <a:pt x="261630" y="202948"/>
                    <a:pt x="261630" y="130816"/>
                  </a:cubicBezTo>
                  <a:cubicBezTo>
                    <a:pt x="261630" y="58684"/>
                    <a:pt x="202936" y="0"/>
                    <a:pt x="130815" y="0"/>
                  </a:cubicBezTo>
                  <a:close/>
                  <a:moveTo>
                    <a:pt x="198685" y="103547"/>
                  </a:moveTo>
                  <a:lnTo>
                    <a:pt x="115438" y="186793"/>
                  </a:lnTo>
                  <a:cubicBezTo>
                    <a:pt x="113116" y="189116"/>
                    <a:pt x="110072" y="190277"/>
                    <a:pt x="107030" y="190277"/>
                  </a:cubicBezTo>
                  <a:cubicBezTo>
                    <a:pt x="103987" y="190277"/>
                    <a:pt x="100945" y="189116"/>
                    <a:pt x="98621" y="186793"/>
                  </a:cubicBezTo>
                  <a:lnTo>
                    <a:pt x="62944" y="151116"/>
                  </a:lnTo>
                  <a:cubicBezTo>
                    <a:pt x="58298" y="146471"/>
                    <a:pt x="58298" y="138945"/>
                    <a:pt x="62944" y="134300"/>
                  </a:cubicBezTo>
                  <a:cubicBezTo>
                    <a:pt x="67590" y="129656"/>
                    <a:pt x="75116" y="129654"/>
                    <a:pt x="79760" y="134300"/>
                  </a:cubicBezTo>
                  <a:lnTo>
                    <a:pt x="107029" y="161569"/>
                  </a:lnTo>
                  <a:lnTo>
                    <a:pt x="181867" y="86731"/>
                  </a:lnTo>
                  <a:cubicBezTo>
                    <a:pt x="186512" y="82085"/>
                    <a:pt x="194038" y="82085"/>
                    <a:pt x="198683" y="86731"/>
                  </a:cubicBezTo>
                  <a:cubicBezTo>
                    <a:pt x="203331" y="91376"/>
                    <a:pt x="203331" y="98902"/>
                    <a:pt x="198685" y="103547"/>
                  </a:cubicBezTo>
                  <a:close/>
                </a:path>
              </a:pathLst>
            </a:custGeom>
            <a:grpFill/>
            <a:ln w="1098" cap="flat">
              <a:noFill/>
              <a:prstDash val="solid"/>
              <a:miter/>
            </a:ln>
          </p:spPr>
          <p:txBody>
            <a:bodyPr rtlCol="0" anchor="ctr"/>
            <a:lstStyle/>
            <a:p>
              <a:endParaRPr lang="es-MX" sz="900"/>
            </a:p>
          </p:txBody>
        </p:sp>
      </p:grpSp>
      <p:sp>
        <p:nvSpPr>
          <p:cNvPr id="54" name="Rounded Rectangle 53">
            <a:extLst>
              <a:ext uri="{FF2B5EF4-FFF2-40B4-BE49-F238E27FC236}">
                <a16:creationId xmlns:a16="http://schemas.microsoft.com/office/drawing/2014/main" id="{42932EB0-12E9-D046-972C-9F419CF7E9FB}"/>
              </a:ext>
            </a:extLst>
          </p:cNvPr>
          <p:cNvSpPr/>
          <p:nvPr/>
        </p:nvSpPr>
        <p:spPr>
          <a:xfrm>
            <a:off x="1075762" y="5654630"/>
            <a:ext cx="2105949" cy="442937"/>
          </a:xfrm>
          <a:prstGeom prst="roundRect">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58" name="Rounded Rectangle 57">
            <a:extLst>
              <a:ext uri="{FF2B5EF4-FFF2-40B4-BE49-F238E27FC236}">
                <a16:creationId xmlns:a16="http://schemas.microsoft.com/office/drawing/2014/main" id="{1D8F9384-51F8-4D4B-9CC2-8CDDD1FCDEBF}"/>
              </a:ext>
            </a:extLst>
          </p:cNvPr>
          <p:cNvSpPr/>
          <p:nvPr/>
        </p:nvSpPr>
        <p:spPr>
          <a:xfrm>
            <a:off x="3720604" y="5654630"/>
            <a:ext cx="2105949" cy="442937"/>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61" name="Rounded Rectangle 60">
            <a:extLst>
              <a:ext uri="{FF2B5EF4-FFF2-40B4-BE49-F238E27FC236}">
                <a16:creationId xmlns:a16="http://schemas.microsoft.com/office/drawing/2014/main" id="{444BF396-EB97-B94E-8B21-8CADE0A71CA4}"/>
              </a:ext>
            </a:extLst>
          </p:cNvPr>
          <p:cNvSpPr/>
          <p:nvPr/>
        </p:nvSpPr>
        <p:spPr>
          <a:xfrm>
            <a:off x="6365446" y="5654630"/>
            <a:ext cx="2105949" cy="442937"/>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64" name="Rounded Rectangle 63">
            <a:extLst>
              <a:ext uri="{FF2B5EF4-FFF2-40B4-BE49-F238E27FC236}">
                <a16:creationId xmlns:a16="http://schemas.microsoft.com/office/drawing/2014/main" id="{EFAC4719-F462-C249-A347-797EDE1A5419}"/>
              </a:ext>
            </a:extLst>
          </p:cNvPr>
          <p:cNvSpPr/>
          <p:nvPr/>
        </p:nvSpPr>
        <p:spPr>
          <a:xfrm>
            <a:off x="9010288" y="5654630"/>
            <a:ext cx="2105949" cy="442937"/>
          </a:xfrm>
          <a:prstGeom prst="roundRect">
            <a:avLst>
              <a:gd name="adj"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pic>
        <p:nvPicPr>
          <p:cNvPr id="3" name="Graphic 2" descr="No sign with solid fill">
            <a:extLst>
              <a:ext uri="{FF2B5EF4-FFF2-40B4-BE49-F238E27FC236}">
                <a16:creationId xmlns:a16="http://schemas.microsoft.com/office/drawing/2014/main" id="{41946D4C-F122-9640-A0AB-B243237DA6B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5762" y="2548974"/>
            <a:ext cx="862036" cy="862036"/>
          </a:xfrm>
          <a:prstGeom prst="rect">
            <a:avLst/>
          </a:prstGeom>
        </p:spPr>
      </p:pic>
      <p:pic>
        <p:nvPicPr>
          <p:cNvPr id="6" name="Graphic 5" descr="Comment Heart with solid fill">
            <a:extLst>
              <a:ext uri="{FF2B5EF4-FFF2-40B4-BE49-F238E27FC236}">
                <a16:creationId xmlns:a16="http://schemas.microsoft.com/office/drawing/2014/main" id="{9AE91DC7-4FF8-7A4C-BEDA-3FE5C77A4BC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073273" y="2578125"/>
            <a:ext cx="862036" cy="862036"/>
          </a:xfrm>
          <a:prstGeom prst="rect">
            <a:avLst/>
          </a:prstGeom>
        </p:spPr>
      </p:pic>
      <p:sp>
        <p:nvSpPr>
          <p:cNvPr id="7" name="TextBox 6">
            <a:extLst>
              <a:ext uri="{FF2B5EF4-FFF2-40B4-BE49-F238E27FC236}">
                <a16:creationId xmlns:a16="http://schemas.microsoft.com/office/drawing/2014/main" id="{E527F06D-4FF8-0A46-9BEC-83D374D829D4}"/>
              </a:ext>
            </a:extLst>
          </p:cNvPr>
          <p:cNvSpPr txBox="1"/>
          <p:nvPr/>
        </p:nvSpPr>
        <p:spPr>
          <a:xfrm>
            <a:off x="1075762" y="6572474"/>
            <a:ext cx="10040475" cy="461665"/>
          </a:xfrm>
          <a:prstGeom prst="rect">
            <a:avLst/>
          </a:prstGeom>
          <a:noFill/>
        </p:spPr>
        <p:txBody>
          <a:bodyPr wrap="square" rtlCol="0">
            <a:spAutoFit/>
          </a:bodyPr>
          <a:lstStyle/>
          <a:p>
            <a:r>
              <a:rPr lang="en-US" sz="800" i="1" dirty="0"/>
              <a:t>Regroup and Refocus:</a:t>
            </a:r>
            <a:r>
              <a:rPr lang="en-US" sz="800" dirty="0"/>
              <a:t> </a:t>
            </a:r>
            <a:r>
              <a:rPr lang="en-US" sz="800" i="1" dirty="0"/>
              <a:t>Strategies to Avoid Professor</a:t>
            </a:r>
            <a:r>
              <a:rPr lang="en-US" sz="800" dirty="0"/>
              <a:t> </a:t>
            </a:r>
            <a:r>
              <a:rPr lang="en-US" sz="800" i="1" dirty="0"/>
              <a:t>Burnout</a:t>
            </a:r>
            <a:r>
              <a:rPr lang="en-US" sz="800" dirty="0"/>
              <a:t> </a:t>
            </a:r>
            <a:r>
              <a:rPr lang="en-US" sz="800" i="1" dirty="0"/>
              <a:t>By Katie D. Lewis, EdD, and Nicole </a:t>
            </a:r>
            <a:r>
              <a:rPr lang="en-US" sz="800" i="1" dirty="0" err="1"/>
              <a:t>Hesson</a:t>
            </a:r>
            <a:r>
              <a:rPr lang="en-US" sz="800" i="1" dirty="0"/>
              <a:t>, EdD Faculty Focus on December 18, 2020</a:t>
            </a:r>
            <a:endParaRPr lang="en-US" sz="800" dirty="0"/>
          </a:p>
          <a:p>
            <a:endParaRPr lang="en-US" sz="800" dirty="0"/>
          </a:p>
          <a:p>
            <a:endParaRPr lang="en-US" sz="800" dirty="0"/>
          </a:p>
        </p:txBody>
      </p:sp>
    </p:spTree>
    <p:extLst>
      <p:ext uri="{BB962C8B-B14F-4D97-AF65-F5344CB8AC3E}">
        <p14:creationId xmlns:p14="http://schemas.microsoft.com/office/powerpoint/2010/main" val="29186010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uadroTexto 350">
            <a:extLst>
              <a:ext uri="{FF2B5EF4-FFF2-40B4-BE49-F238E27FC236}">
                <a16:creationId xmlns:a16="http://schemas.microsoft.com/office/drawing/2014/main" id="{13AAE9FB-6282-B143-956E-D1CCA484786E}"/>
              </a:ext>
            </a:extLst>
          </p:cNvPr>
          <p:cNvSpPr txBox="1"/>
          <p:nvPr/>
        </p:nvSpPr>
        <p:spPr>
          <a:xfrm>
            <a:off x="3252942" y="523451"/>
            <a:ext cx="5686172" cy="707886"/>
          </a:xfrm>
          <a:prstGeom prst="rect">
            <a:avLst/>
          </a:prstGeom>
          <a:noFill/>
        </p:spPr>
        <p:txBody>
          <a:bodyPr wrap="none" rtlCol="0">
            <a:spAutoFit/>
          </a:bodyPr>
          <a:lstStyle/>
          <a:p>
            <a:pPr algn="ctr"/>
            <a:r>
              <a:rPr lang="en-US" sz="4000" b="1" dirty="0">
                <a:solidFill>
                  <a:schemeClr val="tx2"/>
                </a:solidFill>
                <a:latin typeface="Poppins" pitchFamily="2" charset="77"/>
                <a:ea typeface="Lato Heavy" charset="0"/>
                <a:cs typeface="Poppins" pitchFamily="2" charset="77"/>
              </a:rPr>
              <a:t>Hands-on Strategies</a:t>
            </a:r>
          </a:p>
        </p:txBody>
      </p:sp>
      <p:sp>
        <p:nvSpPr>
          <p:cNvPr id="4" name="Rectangle 3">
            <a:extLst>
              <a:ext uri="{FF2B5EF4-FFF2-40B4-BE49-F238E27FC236}">
                <a16:creationId xmlns:a16="http://schemas.microsoft.com/office/drawing/2014/main" id="{FD703061-0BDD-C840-90B5-00280021CB13}"/>
              </a:ext>
            </a:extLst>
          </p:cNvPr>
          <p:cNvSpPr/>
          <p:nvPr/>
        </p:nvSpPr>
        <p:spPr>
          <a:xfrm>
            <a:off x="1588" y="1964061"/>
            <a:ext cx="12188825" cy="34417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 name="Rounded Rectangle 1">
            <a:extLst>
              <a:ext uri="{FF2B5EF4-FFF2-40B4-BE49-F238E27FC236}">
                <a16:creationId xmlns:a16="http://schemas.microsoft.com/office/drawing/2014/main" id="{F32398E2-AF46-C34D-88EA-1C65A74C31C5}"/>
              </a:ext>
            </a:extLst>
          </p:cNvPr>
          <p:cNvSpPr/>
          <p:nvPr/>
        </p:nvSpPr>
        <p:spPr>
          <a:xfrm>
            <a:off x="818038" y="2097720"/>
            <a:ext cx="2311400" cy="401435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6" name="Rounded Rectangle 5">
            <a:extLst>
              <a:ext uri="{FF2B5EF4-FFF2-40B4-BE49-F238E27FC236}">
                <a16:creationId xmlns:a16="http://schemas.microsoft.com/office/drawing/2014/main" id="{91289E08-612F-764C-99F1-103D192D9478}"/>
              </a:ext>
            </a:extLst>
          </p:cNvPr>
          <p:cNvSpPr/>
          <p:nvPr/>
        </p:nvSpPr>
        <p:spPr>
          <a:xfrm>
            <a:off x="3575322" y="2097720"/>
            <a:ext cx="2311400" cy="401435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7" name="Rounded Rectangle 6">
            <a:extLst>
              <a:ext uri="{FF2B5EF4-FFF2-40B4-BE49-F238E27FC236}">
                <a16:creationId xmlns:a16="http://schemas.microsoft.com/office/drawing/2014/main" id="{619E457E-52F7-F94D-8140-5013C8F14530}"/>
              </a:ext>
            </a:extLst>
          </p:cNvPr>
          <p:cNvSpPr/>
          <p:nvPr/>
        </p:nvSpPr>
        <p:spPr>
          <a:xfrm>
            <a:off x="6332606" y="2097720"/>
            <a:ext cx="2311400" cy="401435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8" name="Rounded Rectangle 7">
            <a:extLst>
              <a:ext uri="{FF2B5EF4-FFF2-40B4-BE49-F238E27FC236}">
                <a16:creationId xmlns:a16="http://schemas.microsoft.com/office/drawing/2014/main" id="{F33B1F95-4D8A-A74B-82E8-0886EC9CC63E}"/>
              </a:ext>
            </a:extLst>
          </p:cNvPr>
          <p:cNvSpPr/>
          <p:nvPr/>
        </p:nvSpPr>
        <p:spPr>
          <a:xfrm>
            <a:off x="9089890" y="2097720"/>
            <a:ext cx="2311400" cy="4014355"/>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4" name="CuadroTexto 351">
            <a:extLst>
              <a:ext uri="{FF2B5EF4-FFF2-40B4-BE49-F238E27FC236}">
                <a16:creationId xmlns:a16="http://schemas.microsoft.com/office/drawing/2014/main" id="{93305559-BB26-D149-AC8E-3D8410A8DE8D}"/>
              </a:ext>
            </a:extLst>
          </p:cNvPr>
          <p:cNvSpPr txBox="1"/>
          <p:nvPr/>
        </p:nvSpPr>
        <p:spPr>
          <a:xfrm>
            <a:off x="1104097" y="1287304"/>
            <a:ext cx="10701930" cy="400110"/>
          </a:xfrm>
          <a:prstGeom prst="rect">
            <a:avLst/>
          </a:prstGeom>
          <a:noFill/>
        </p:spPr>
        <p:txBody>
          <a:bodyPr wrap="square" rtlCol="0">
            <a:spAutoFit/>
          </a:bodyPr>
          <a:lstStyle/>
          <a:p>
            <a:r>
              <a:rPr lang="en-US" sz="2000" dirty="0"/>
              <a:t>Consider adopting some of the following strategies. These contribute to decreasing stress in your life.</a:t>
            </a:r>
          </a:p>
        </p:txBody>
      </p:sp>
      <p:grpSp>
        <p:nvGrpSpPr>
          <p:cNvPr id="11" name="Gráfico 22">
            <a:extLst>
              <a:ext uri="{FF2B5EF4-FFF2-40B4-BE49-F238E27FC236}">
                <a16:creationId xmlns:a16="http://schemas.microsoft.com/office/drawing/2014/main" id="{888AD27C-C146-9546-8C73-5EA6BC983EF5}"/>
              </a:ext>
            </a:extLst>
          </p:cNvPr>
          <p:cNvGrpSpPr/>
          <p:nvPr/>
        </p:nvGrpSpPr>
        <p:grpSpPr>
          <a:xfrm>
            <a:off x="4489397" y="3256507"/>
            <a:ext cx="553629" cy="553629"/>
            <a:chOff x="8610000" y="1514163"/>
            <a:chExt cx="597977" cy="597977"/>
          </a:xfrm>
          <a:solidFill>
            <a:schemeClr val="bg1"/>
          </a:solidFill>
        </p:grpSpPr>
        <p:sp>
          <p:nvSpPr>
            <p:cNvPr id="12" name="Forma libre 340">
              <a:extLst>
                <a:ext uri="{FF2B5EF4-FFF2-40B4-BE49-F238E27FC236}">
                  <a16:creationId xmlns:a16="http://schemas.microsoft.com/office/drawing/2014/main" id="{11717A8B-7B6A-AC4F-9893-E8CFFEA828D2}"/>
                </a:ext>
              </a:extLst>
            </p:cNvPr>
            <p:cNvSpPr/>
            <p:nvPr/>
          </p:nvSpPr>
          <p:spPr>
            <a:xfrm>
              <a:off x="8840245" y="1513207"/>
              <a:ext cx="137700" cy="137700"/>
            </a:xfrm>
            <a:custGeom>
              <a:avLst/>
              <a:gdLst>
                <a:gd name="connsiteX0" fmla="*/ 136956 w 137700"/>
                <a:gd name="connsiteY0" fmla="*/ 68956 h 137700"/>
                <a:gd name="connsiteX1" fmla="*/ 68956 w 137700"/>
                <a:gd name="connsiteY1" fmla="*/ 136956 h 137700"/>
                <a:gd name="connsiteX2" fmla="*/ 956 w 137700"/>
                <a:gd name="connsiteY2" fmla="*/ 68956 h 137700"/>
                <a:gd name="connsiteX3" fmla="*/ 68956 w 137700"/>
                <a:gd name="connsiteY3" fmla="*/ 956 h 137700"/>
                <a:gd name="connsiteX4" fmla="*/ 136956 w 137700"/>
                <a:gd name="connsiteY4" fmla="*/ 68956 h 13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700" h="137700">
                  <a:moveTo>
                    <a:pt x="136956" y="68956"/>
                  </a:moveTo>
                  <a:cubicBezTo>
                    <a:pt x="136956" y="106511"/>
                    <a:pt x="106511" y="136956"/>
                    <a:pt x="68956" y="136956"/>
                  </a:cubicBezTo>
                  <a:cubicBezTo>
                    <a:pt x="31401" y="136956"/>
                    <a:pt x="956" y="106511"/>
                    <a:pt x="956" y="68956"/>
                  </a:cubicBezTo>
                  <a:cubicBezTo>
                    <a:pt x="956" y="31401"/>
                    <a:pt x="31401" y="956"/>
                    <a:pt x="68956" y="956"/>
                  </a:cubicBezTo>
                  <a:cubicBezTo>
                    <a:pt x="106511" y="956"/>
                    <a:pt x="136956" y="31401"/>
                    <a:pt x="136956" y="68956"/>
                  </a:cubicBezTo>
                  <a:close/>
                </a:path>
              </a:pathLst>
            </a:custGeom>
            <a:grpFill/>
            <a:ln w="9525" cap="flat">
              <a:noFill/>
              <a:prstDash val="solid"/>
              <a:miter/>
            </a:ln>
          </p:spPr>
          <p:txBody>
            <a:bodyPr rtlCol="0" anchor="ctr"/>
            <a:lstStyle/>
            <a:p>
              <a:endParaRPr lang="es-MX" sz="900"/>
            </a:p>
          </p:txBody>
        </p:sp>
        <p:sp>
          <p:nvSpPr>
            <p:cNvPr id="13" name="Forma libre 341">
              <a:extLst>
                <a:ext uri="{FF2B5EF4-FFF2-40B4-BE49-F238E27FC236}">
                  <a16:creationId xmlns:a16="http://schemas.microsoft.com/office/drawing/2014/main" id="{C5CB5771-96E9-354E-ABB1-A23490024A39}"/>
                </a:ext>
              </a:extLst>
            </p:cNvPr>
            <p:cNvSpPr/>
            <p:nvPr/>
          </p:nvSpPr>
          <p:spPr>
            <a:xfrm>
              <a:off x="8785845" y="1662807"/>
              <a:ext cx="246076" cy="123675"/>
            </a:xfrm>
            <a:custGeom>
              <a:avLst/>
              <a:gdLst>
                <a:gd name="connsiteX0" fmla="*/ 30095 w 246075"/>
                <a:gd name="connsiteY0" fmla="*/ 123357 h 123675"/>
                <a:gd name="connsiteX1" fmla="*/ 216618 w 246075"/>
                <a:gd name="connsiteY1" fmla="*/ 123357 h 123675"/>
                <a:gd name="connsiteX2" fmla="*/ 245757 w 246075"/>
                <a:gd name="connsiteY2" fmla="*/ 91906 h 123675"/>
                <a:gd name="connsiteX3" fmla="*/ 245757 w 246075"/>
                <a:gd name="connsiteY3" fmla="*/ 83194 h 123675"/>
                <a:gd name="connsiteX4" fmla="*/ 216378 w 246075"/>
                <a:gd name="connsiteY4" fmla="*/ 29019 h 123675"/>
                <a:gd name="connsiteX5" fmla="*/ 123357 w 246075"/>
                <a:gd name="connsiteY5" fmla="*/ 956 h 123675"/>
                <a:gd name="connsiteX6" fmla="*/ 30335 w 246075"/>
                <a:gd name="connsiteY6" fmla="*/ 29019 h 123675"/>
                <a:gd name="connsiteX7" fmla="*/ 956 w 246075"/>
                <a:gd name="connsiteY7" fmla="*/ 83194 h 123675"/>
                <a:gd name="connsiteX8" fmla="*/ 956 w 246075"/>
                <a:gd name="connsiteY8" fmla="*/ 91906 h 123675"/>
                <a:gd name="connsiteX9" fmla="*/ 30095 w 246075"/>
                <a:gd name="connsiteY9" fmla="*/ 123357 h 12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075" h="123675">
                  <a:moveTo>
                    <a:pt x="30095" y="123357"/>
                  </a:moveTo>
                  <a:lnTo>
                    <a:pt x="216618" y="123357"/>
                  </a:lnTo>
                  <a:cubicBezTo>
                    <a:pt x="232688" y="123357"/>
                    <a:pt x="245757" y="109251"/>
                    <a:pt x="245757" y="91906"/>
                  </a:cubicBezTo>
                  <a:lnTo>
                    <a:pt x="245757" y="83194"/>
                  </a:lnTo>
                  <a:cubicBezTo>
                    <a:pt x="245757" y="60470"/>
                    <a:pt x="234508" y="39711"/>
                    <a:pt x="216378" y="29019"/>
                  </a:cubicBezTo>
                  <a:cubicBezTo>
                    <a:pt x="194664" y="16215"/>
                    <a:pt x="160903" y="956"/>
                    <a:pt x="123357" y="956"/>
                  </a:cubicBezTo>
                  <a:cubicBezTo>
                    <a:pt x="85810" y="956"/>
                    <a:pt x="52049" y="16217"/>
                    <a:pt x="30335" y="29019"/>
                  </a:cubicBezTo>
                  <a:cubicBezTo>
                    <a:pt x="12206" y="39710"/>
                    <a:pt x="956" y="60470"/>
                    <a:pt x="956" y="83194"/>
                  </a:cubicBezTo>
                  <a:lnTo>
                    <a:pt x="956" y="91906"/>
                  </a:lnTo>
                  <a:cubicBezTo>
                    <a:pt x="956" y="109253"/>
                    <a:pt x="14025" y="123357"/>
                    <a:pt x="30095" y="123357"/>
                  </a:cubicBezTo>
                  <a:close/>
                </a:path>
              </a:pathLst>
            </a:custGeom>
            <a:grpFill/>
            <a:ln w="9525" cap="flat">
              <a:noFill/>
              <a:prstDash val="solid"/>
              <a:miter/>
            </a:ln>
          </p:spPr>
          <p:txBody>
            <a:bodyPr rtlCol="0" anchor="ctr"/>
            <a:lstStyle/>
            <a:p>
              <a:endParaRPr lang="es-MX" sz="900"/>
            </a:p>
          </p:txBody>
        </p:sp>
        <p:sp>
          <p:nvSpPr>
            <p:cNvPr id="14" name="Forma libre 342">
              <a:extLst>
                <a:ext uri="{FF2B5EF4-FFF2-40B4-BE49-F238E27FC236}">
                  <a16:creationId xmlns:a16="http://schemas.microsoft.com/office/drawing/2014/main" id="{CEB3E955-D23A-DB4A-8129-563D8BC5A195}"/>
                </a:ext>
              </a:extLst>
            </p:cNvPr>
            <p:cNvSpPr/>
            <p:nvPr/>
          </p:nvSpPr>
          <p:spPr>
            <a:xfrm>
              <a:off x="8663444" y="1839608"/>
              <a:ext cx="137700" cy="137700"/>
            </a:xfrm>
            <a:custGeom>
              <a:avLst/>
              <a:gdLst>
                <a:gd name="connsiteX0" fmla="*/ 136956 w 137700"/>
                <a:gd name="connsiteY0" fmla="*/ 68956 h 137700"/>
                <a:gd name="connsiteX1" fmla="*/ 68956 w 137700"/>
                <a:gd name="connsiteY1" fmla="*/ 136956 h 137700"/>
                <a:gd name="connsiteX2" fmla="*/ 956 w 137700"/>
                <a:gd name="connsiteY2" fmla="*/ 68956 h 137700"/>
                <a:gd name="connsiteX3" fmla="*/ 68956 w 137700"/>
                <a:gd name="connsiteY3" fmla="*/ 956 h 137700"/>
                <a:gd name="connsiteX4" fmla="*/ 136956 w 137700"/>
                <a:gd name="connsiteY4" fmla="*/ 68956 h 13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700" h="137700">
                  <a:moveTo>
                    <a:pt x="136956" y="68956"/>
                  </a:moveTo>
                  <a:cubicBezTo>
                    <a:pt x="136956" y="106511"/>
                    <a:pt x="106511" y="136956"/>
                    <a:pt x="68956" y="136956"/>
                  </a:cubicBezTo>
                  <a:cubicBezTo>
                    <a:pt x="31401" y="136956"/>
                    <a:pt x="956" y="106511"/>
                    <a:pt x="956" y="68956"/>
                  </a:cubicBezTo>
                  <a:cubicBezTo>
                    <a:pt x="956" y="31401"/>
                    <a:pt x="31401" y="956"/>
                    <a:pt x="68956" y="956"/>
                  </a:cubicBezTo>
                  <a:cubicBezTo>
                    <a:pt x="106511" y="956"/>
                    <a:pt x="136956" y="31401"/>
                    <a:pt x="136956" y="68956"/>
                  </a:cubicBezTo>
                  <a:close/>
                </a:path>
              </a:pathLst>
            </a:custGeom>
            <a:grpFill/>
            <a:ln w="9525" cap="flat">
              <a:noFill/>
              <a:prstDash val="solid"/>
              <a:miter/>
            </a:ln>
          </p:spPr>
          <p:txBody>
            <a:bodyPr rtlCol="0" anchor="ctr"/>
            <a:lstStyle/>
            <a:p>
              <a:endParaRPr lang="es-MX" sz="900"/>
            </a:p>
          </p:txBody>
        </p:sp>
        <p:sp>
          <p:nvSpPr>
            <p:cNvPr id="15" name="Forma libre 343">
              <a:extLst>
                <a:ext uri="{FF2B5EF4-FFF2-40B4-BE49-F238E27FC236}">
                  <a16:creationId xmlns:a16="http://schemas.microsoft.com/office/drawing/2014/main" id="{9D6AEA05-86E1-5549-8797-C26BFBB7985B}"/>
                </a:ext>
              </a:extLst>
            </p:cNvPr>
            <p:cNvSpPr/>
            <p:nvPr/>
          </p:nvSpPr>
          <p:spPr>
            <a:xfrm>
              <a:off x="8609044" y="1989209"/>
              <a:ext cx="246076" cy="123675"/>
            </a:xfrm>
            <a:custGeom>
              <a:avLst/>
              <a:gdLst>
                <a:gd name="connsiteX0" fmla="*/ 216378 w 246075"/>
                <a:gd name="connsiteY0" fmla="*/ 29019 h 123675"/>
                <a:gd name="connsiteX1" fmla="*/ 123357 w 246075"/>
                <a:gd name="connsiteY1" fmla="*/ 956 h 123675"/>
                <a:gd name="connsiteX2" fmla="*/ 30335 w 246075"/>
                <a:gd name="connsiteY2" fmla="*/ 29019 h 123675"/>
                <a:gd name="connsiteX3" fmla="*/ 956 w 246075"/>
                <a:gd name="connsiteY3" fmla="*/ 83193 h 123675"/>
                <a:gd name="connsiteX4" fmla="*/ 956 w 246075"/>
                <a:gd name="connsiteY4" fmla="*/ 91905 h 123675"/>
                <a:gd name="connsiteX5" fmla="*/ 30095 w 246075"/>
                <a:gd name="connsiteY5" fmla="*/ 123355 h 123675"/>
                <a:gd name="connsiteX6" fmla="*/ 216618 w 246075"/>
                <a:gd name="connsiteY6" fmla="*/ 123355 h 123675"/>
                <a:gd name="connsiteX7" fmla="*/ 245757 w 246075"/>
                <a:gd name="connsiteY7" fmla="*/ 91905 h 123675"/>
                <a:gd name="connsiteX8" fmla="*/ 245757 w 246075"/>
                <a:gd name="connsiteY8" fmla="*/ 83193 h 123675"/>
                <a:gd name="connsiteX9" fmla="*/ 216378 w 246075"/>
                <a:gd name="connsiteY9" fmla="*/ 29019 h 12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075" h="123675">
                  <a:moveTo>
                    <a:pt x="216378" y="29019"/>
                  </a:moveTo>
                  <a:cubicBezTo>
                    <a:pt x="194664" y="16215"/>
                    <a:pt x="160903" y="956"/>
                    <a:pt x="123357" y="956"/>
                  </a:cubicBezTo>
                  <a:cubicBezTo>
                    <a:pt x="85810" y="956"/>
                    <a:pt x="52050" y="16217"/>
                    <a:pt x="30335" y="29019"/>
                  </a:cubicBezTo>
                  <a:cubicBezTo>
                    <a:pt x="12206" y="39710"/>
                    <a:pt x="956" y="60468"/>
                    <a:pt x="956" y="83193"/>
                  </a:cubicBezTo>
                  <a:lnTo>
                    <a:pt x="956" y="91905"/>
                  </a:lnTo>
                  <a:cubicBezTo>
                    <a:pt x="956" y="109250"/>
                    <a:pt x="14025" y="123355"/>
                    <a:pt x="30095" y="123355"/>
                  </a:cubicBezTo>
                  <a:lnTo>
                    <a:pt x="216618" y="123355"/>
                  </a:lnTo>
                  <a:cubicBezTo>
                    <a:pt x="232688" y="123355"/>
                    <a:pt x="245757" y="109250"/>
                    <a:pt x="245757" y="91905"/>
                  </a:cubicBezTo>
                  <a:lnTo>
                    <a:pt x="245757" y="83193"/>
                  </a:lnTo>
                  <a:cubicBezTo>
                    <a:pt x="245757" y="60468"/>
                    <a:pt x="234508" y="39710"/>
                    <a:pt x="216378" y="29019"/>
                  </a:cubicBezTo>
                  <a:close/>
                </a:path>
              </a:pathLst>
            </a:custGeom>
            <a:grpFill/>
            <a:ln w="9525" cap="flat">
              <a:noFill/>
              <a:prstDash val="solid"/>
              <a:miter/>
            </a:ln>
          </p:spPr>
          <p:txBody>
            <a:bodyPr rtlCol="0" anchor="ctr"/>
            <a:lstStyle/>
            <a:p>
              <a:endParaRPr lang="es-MX" sz="900"/>
            </a:p>
          </p:txBody>
        </p:sp>
        <p:sp>
          <p:nvSpPr>
            <p:cNvPr id="16" name="Forma libre 344">
              <a:extLst>
                <a:ext uri="{FF2B5EF4-FFF2-40B4-BE49-F238E27FC236}">
                  <a16:creationId xmlns:a16="http://schemas.microsoft.com/office/drawing/2014/main" id="{7F3E4C56-030C-6B4F-8C11-00D291CDEBE1}"/>
                </a:ext>
              </a:extLst>
            </p:cNvPr>
            <p:cNvSpPr/>
            <p:nvPr/>
          </p:nvSpPr>
          <p:spPr>
            <a:xfrm>
              <a:off x="9017045" y="1839608"/>
              <a:ext cx="137700" cy="137700"/>
            </a:xfrm>
            <a:custGeom>
              <a:avLst/>
              <a:gdLst>
                <a:gd name="connsiteX0" fmla="*/ 136956 w 137700"/>
                <a:gd name="connsiteY0" fmla="*/ 68956 h 137700"/>
                <a:gd name="connsiteX1" fmla="*/ 68956 w 137700"/>
                <a:gd name="connsiteY1" fmla="*/ 136956 h 137700"/>
                <a:gd name="connsiteX2" fmla="*/ 956 w 137700"/>
                <a:gd name="connsiteY2" fmla="*/ 68956 h 137700"/>
                <a:gd name="connsiteX3" fmla="*/ 68956 w 137700"/>
                <a:gd name="connsiteY3" fmla="*/ 956 h 137700"/>
                <a:gd name="connsiteX4" fmla="*/ 136956 w 137700"/>
                <a:gd name="connsiteY4" fmla="*/ 68956 h 13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700" h="137700">
                  <a:moveTo>
                    <a:pt x="136956" y="68956"/>
                  </a:moveTo>
                  <a:cubicBezTo>
                    <a:pt x="136956" y="106511"/>
                    <a:pt x="106511" y="136956"/>
                    <a:pt x="68956" y="136956"/>
                  </a:cubicBezTo>
                  <a:cubicBezTo>
                    <a:pt x="31401" y="136956"/>
                    <a:pt x="956" y="106511"/>
                    <a:pt x="956" y="68956"/>
                  </a:cubicBezTo>
                  <a:cubicBezTo>
                    <a:pt x="956" y="31401"/>
                    <a:pt x="31401" y="956"/>
                    <a:pt x="68956" y="956"/>
                  </a:cubicBezTo>
                  <a:cubicBezTo>
                    <a:pt x="106511" y="956"/>
                    <a:pt x="136956" y="31401"/>
                    <a:pt x="136956" y="68956"/>
                  </a:cubicBezTo>
                  <a:close/>
                </a:path>
              </a:pathLst>
            </a:custGeom>
            <a:grpFill/>
            <a:ln w="9525" cap="flat">
              <a:noFill/>
              <a:prstDash val="solid"/>
              <a:miter/>
            </a:ln>
          </p:spPr>
          <p:txBody>
            <a:bodyPr rtlCol="0" anchor="ctr"/>
            <a:lstStyle/>
            <a:p>
              <a:endParaRPr lang="es-MX" sz="900"/>
            </a:p>
          </p:txBody>
        </p:sp>
        <p:sp>
          <p:nvSpPr>
            <p:cNvPr id="17" name="Forma libre 345">
              <a:extLst>
                <a:ext uri="{FF2B5EF4-FFF2-40B4-BE49-F238E27FC236}">
                  <a16:creationId xmlns:a16="http://schemas.microsoft.com/office/drawing/2014/main" id="{6650EF87-B97E-994E-9349-235FC59E62D6}"/>
                </a:ext>
              </a:extLst>
            </p:cNvPr>
            <p:cNvSpPr/>
            <p:nvPr/>
          </p:nvSpPr>
          <p:spPr>
            <a:xfrm>
              <a:off x="8962646" y="1989209"/>
              <a:ext cx="246076" cy="123675"/>
            </a:xfrm>
            <a:custGeom>
              <a:avLst/>
              <a:gdLst>
                <a:gd name="connsiteX0" fmla="*/ 216378 w 246075"/>
                <a:gd name="connsiteY0" fmla="*/ 29019 h 123675"/>
                <a:gd name="connsiteX1" fmla="*/ 123357 w 246075"/>
                <a:gd name="connsiteY1" fmla="*/ 956 h 123675"/>
                <a:gd name="connsiteX2" fmla="*/ 30335 w 246075"/>
                <a:gd name="connsiteY2" fmla="*/ 29019 h 123675"/>
                <a:gd name="connsiteX3" fmla="*/ 956 w 246075"/>
                <a:gd name="connsiteY3" fmla="*/ 83194 h 123675"/>
                <a:gd name="connsiteX4" fmla="*/ 956 w 246075"/>
                <a:gd name="connsiteY4" fmla="*/ 91906 h 123675"/>
                <a:gd name="connsiteX5" fmla="*/ 30095 w 246075"/>
                <a:gd name="connsiteY5" fmla="*/ 123357 h 123675"/>
                <a:gd name="connsiteX6" fmla="*/ 216618 w 246075"/>
                <a:gd name="connsiteY6" fmla="*/ 123357 h 123675"/>
                <a:gd name="connsiteX7" fmla="*/ 245757 w 246075"/>
                <a:gd name="connsiteY7" fmla="*/ 91906 h 123675"/>
                <a:gd name="connsiteX8" fmla="*/ 245757 w 246075"/>
                <a:gd name="connsiteY8" fmla="*/ 83194 h 123675"/>
                <a:gd name="connsiteX9" fmla="*/ 216378 w 246075"/>
                <a:gd name="connsiteY9" fmla="*/ 29019 h 12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075" h="123675">
                  <a:moveTo>
                    <a:pt x="216378" y="29019"/>
                  </a:moveTo>
                  <a:cubicBezTo>
                    <a:pt x="194664" y="16215"/>
                    <a:pt x="160903" y="956"/>
                    <a:pt x="123357" y="956"/>
                  </a:cubicBezTo>
                  <a:cubicBezTo>
                    <a:pt x="85810" y="956"/>
                    <a:pt x="52049" y="16217"/>
                    <a:pt x="30335" y="29019"/>
                  </a:cubicBezTo>
                  <a:cubicBezTo>
                    <a:pt x="12206" y="39710"/>
                    <a:pt x="956" y="60470"/>
                    <a:pt x="956" y="83194"/>
                  </a:cubicBezTo>
                  <a:lnTo>
                    <a:pt x="956" y="91906"/>
                  </a:lnTo>
                  <a:cubicBezTo>
                    <a:pt x="956" y="109251"/>
                    <a:pt x="14025" y="123357"/>
                    <a:pt x="30095" y="123357"/>
                  </a:cubicBezTo>
                  <a:lnTo>
                    <a:pt x="216618" y="123357"/>
                  </a:lnTo>
                  <a:cubicBezTo>
                    <a:pt x="232688" y="123357"/>
                    <a:pt x="245757" y="109251"/>
                    <a:pt x="245757" y="91906"/>
                  </a:cubicBezTo>
                  <a:lnTo>
                    <a:pt x="245757" y="83194"/>
                  </a:lnTo>
                  <a:cubicBezTo>
                    <a:pt x="245756" y="60468"/>
                    <a:pt x="234506" y="39710"/>
                    <a:pt x="216378" y="29019"/>
                  </a:cubicBezTo>
                  <a:close/>
                </a:path>
              </a:pathLst>
            </a:custGeom>
            <a:grpFill/>
            <a:ln w="9525" cap="flat">
              <a:noFill/>
              <a:prstDash val="solid"/>
              <a:miter/>
            </a:ln>
          </p:spPr>
          <p:txBody>
            <a:bodyPr rtlCol="0" anchor="ctr"/>
            <a:lstStyle/>
            <a:p>
              <a:endParaRPr lang="es-MX" sz="900"/>
            </a:p>
          </p:txBody>
        </p:sp>
        <p:sp>
          <p:nvSpPr>
            <p:cNvPr id="18" name="Forma libre 346">
              <a:extLst>
                <a:ext uri="{FF2B5EF4-FFF2-40B4-BE49-F238E27FC236}">
                  <a16:creationId xmlns:a16="http://schemas.microsoft.com/office/drawing/2014/main" id="{4EE5D665-29B9-284D-A646-61FF9EAC4FCF}"/>
                </a:ext>
              </a:extLst>
            </p:cNvPr>
            <p:cNvSpPr/>
            <p:nvPr/>
          </p:nvSpPr>
          <p:spPr>
            <a:xfrm>
              <a:off x="8826643" y="1812408"/>
              <a:ext cx="164476" cy="164476"/>
            </a:xfrm>
            <a:custGeom>
              <a:avLst/>
              <a:gdLst>
                <a:gd name="connsiteX0" fmla="*/ 150545 w 164475"/>
                <a:gd name="connsiteY0" fmla="*/ 164157 h 164475"/>
                <a:gd name="connsiteX1" fmla="*/ 161184 w 164475"/>
                <a:gd name="connsiteY1" fmla="*/ 159057 h 164475"/>
                <a:gd name="connsiteX2" fmla="*/ 159058 w 164475"/>
                <a:gd name="connsiteY2" fmla="*/ 139932 h 164475"/>
                <a:gd name="connsiteX3" fmla="*/ 96158 w 164475"/>
                <a:gd name="connsiteY3" fmla="*/ 89612 h 164475"/>
                <a:gd name="connsiteX4" fmla="*/ 96158 w 164475"/>
                <a:gd name="connsiteY4" fmla="*/ 14557 h 164475"/>
                <a:gd name="connsiteX5" fmla="*/ 82558 w 164475"/>
                <a:gd name="connsiteY5" fmla="*/ 956 h 164475"/>
                <a:gd name="connsiteX6" fmla="*/ 68957 w 164475"/>
                <a:gd name="connsiteY6" fmla="*/ 14555 h 164475"/>
                <a:gd name="connsiteX7" fmla="*/ 68957 w 164475"/>
                <a:gd name="connsiteY7" fmla="*/ 89621 h 164475"/>
                <a:gd name="connsiteX8" fmla="*/ 6058 w 164475"/>
                <a:gd name="connsiteY8" fmla="*/ 139930 h 164475"/>
                <a:gd name="connsiteX9" fmla="*/ 3932 w 164475"/>
                <a:gd name="connsiteY9" fmla="*/ 159055 h 164475"/>
                <a:gd name="connsiteX10" fmla="*/ 14571 w 164475"/>
                <a:gd name="connsiteY10" fmla="*/ 164156 h 164475"/>
                <a:gd name="connsiteX11" fmla="*/ 23057 w 164475"/>
                <a:gd name="connsiteY11" fmla="*/ 161181 h 164475"/>
                <a:gd name="connsiteX12" fmla="*/ 82558 w 164475"/>
                <a:gd name="connsiteY12" fmla="*/ 113581 h 164475"/>
                <a:gd name="connsiteX13" fmla="*/ 142057 w 164475"/>
                <a:gd name="connsiteY13" fmla="*/ 161181 h 164475"/>
                <a:gd name="connsiteX14" fmla="*/ 150545 w 164475"/>
                <a:gd name="connsiteY14" fmla="*/ 164157 h 16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475" h="164475">
                  <a:moveTo>
                    <a:pt x="150545" y="164157"/>
                  </a:moveTo>
                  <a:cubicBezTo>
                    <a:pt x="154542" y="164157"/>
                    <a:pt x="158487" y="162404"/>
                    <a:pt x="161184" y="159057"/>
                  </a:cubicBezTo>
                  <a:cubicBezTo>
                    <a:pt x="165872" y="153187"/>
                    <a:pt x="164916" y="144633"/>
                    <a:pt x="159058" y="139932"/>
                  </a:cubicBezTo>
                  <a:lnTo>
                    <a:pt x="96158" y="89612"/>
                  </a:lnTo>
                  <a:lnTo>
                    <a:pt x="96158" y="14557"/>
                  </a:lnTo>
                  <a:cubicBezTo>
                    <a:pt x="96158" y="7039"/>
                    <a:pt x="90075" y="956"/>
                    <a:pt x="82558" y="956"/>
                  </a:cubicBezTo>
                  <a:cubicBezTo>
                    <a:pt x="75041" y="956"/>
                    <a:pt x="68957" y="7038"/>
                    <a:pt x="68957" y="14555"/>
                  </a:cubicBezTo>
                  <a:lnTo>
                    <a:pt x="68957" y="89621"/>
                  </a:lnTo>
                  <a:lnTo>
                    <a:pt x="6058" y="139930"/>
                  </a:lnTo>
                  <a:cubicBezTo>
                    <a:pt x="200" y="144633"/>
                    <a:pt x="-756" y="153185"/>
                    <a:pt x="3932" y="159055"/>
                  </a:cubicBezTo>
                  <a:cubicBezTo>
                    <a:pt x="6629" y="162402"/>
                    <a:pt x="10572" y="164156"/>
                    <a:pt x="14571" y="164156"/>
                  </a:cubicBezTo>
                  <a:cubicBezTo>
                    <a:pt x="17545" y="164156"/>
                    <a:pt x="20548" y="163187"/>
                    <a:pt x="23057" y="161181"/>
                  </a:cubicBezTo>
                  <a:lnTo>
                    <a:pt x="82558" y="113581"/>
                  </a:lnTo>
                  <a:lnTo>
                    <a:pt x="142057" y="161181"/>
                  </a:lnTo>
                  <a:cubicBezTo>
                    <a:pt x="144568" y="163187"/>
                    <a:pt x="147569" y="164157"/>
                    <a:pt x="150545" y="164157"/>
                  </a:cubicBezTo>
                  <a:close/>
                </a:path>
              </a:pathLst>
            </a:custGeom>
            <a:grpFill/>
            <a:ln w="9525" cap="flat">
              <a:noFill/>
              <a:prstDash val="solid"/>
              <a:miter/>
            </a:ln>
          </p:spPr>
          <p:txBody>
            <a:bodyPr rtlCol="0" anchor="ctr"/>
            <a:lstStyle/>
            <a:p>
              <a:endParaRPr lang="es-MX" sz="900"/>
            </a:p>
          </p:txBody>
        </p:sp>
      </p:grpSp>
      <p:sp>
        <p:nvSpPr>
          <p:cNvPr id="19" name="Freeform 18">
            <a:extLst>
              <a:ext uri="{FF2B5EF4-FFF2-40B4-BE49-F238E27FC236}">
                <a16:creationId xmlns:a16="http://schemas.microsoft.com/office/drawing/2014/main" id="{32322914-2663-FF43-B6F4-D61FC08FDD20}"/>
              </a:ext>
            </a:extLst>
          </p:cNvPr>
          <p:cNvSpPr/>
          <p:nvPr/>
        </p:nvSpPr>
        <p:spPr>
          <a:xfrm>
            <a:off x="1797166" y="3240008"/>
            <a:ext cx="391086" cy="586627"/>
          </a:xfrm>
          <a:custGeom>
            <a:avLst/>
            <a:gdLst>
              <a:gd name="connsiteX0" fmla="*/ 135438 w 431300"/>
              <a:gd name="connsiteY0" fmla="*/ 566081 h 646949"/>
              <a:gd name="connsiteX1" fmla="*/ 142681 w 431300"/>
              <a:gd name="connsiteY1" fmla="*/ 581875 h 646949"/>
              <a:gd name="connsiteX2" fmla="*/ 153842 w 431300"/>
              <a:gd name="connsiteY2" fmla="*/ 593036 h 646949"/>
              <a:gd name="connsiteX3" fmla="*/ 277461 w 431300"/>
              <a:gd name="connsiteY3" fmla="*/ 593036 h 646949"/>
              <a:gd name="connsiteX4" fmla="*/ 288622 w 431300"/>
              <a:gd name="connsiteY4" fmla="*/ 581875 h 646949"/>
              <a:gd name="connsiteX5" fmla="*/ 295866 w 431300"/>
              <a:gd name="connsiteY5" fmla="*/ 566081 h 646949"/>
              <a:gd name="connsiteX6" fmla="*/ 134783 w 431300"/>
              <a:gd name="connsiteY6" fmla="*/ 485212 h 646949"/>
              <a:gd name="connsiteX7" fmla="*/ 134783 w 431300"/>
              <a:gd name="connsiteY7" fmla="*/ 512168 h 646949"/>
              <a:gd name="connsiteX8" fmla="*/ 296520 w 431300"/>
              <a:gd name="connsiteY8" fmla="*/ 512168 h 646949"/>
              <a:gd name="connsiteX9" fmla="*/ 296520 w 431300"/>
              <a:gd name="connsiteY9" fmla="*/ 485212 h 646949"/>
              <a:gd name="connsiteX10" fmla="*/ 215651 w 431300"/>
              <a:gd name="connsiteY10" fmla="*/ 0 h 646949"/>
              <a:gd name="connsiteX11" fmla="*/ 431300 w 431300"/>
              <a:gd name="connsiteY11" fmla="*/ 215649 h 646949"/>
              <a:gd name="connsiteX12" fmla="*/ 370451 w 431300"/>
              <a:gd name="connsiteY12" fmla="*/ 372096 h 646949"/>
              <a:gd name="connsiteX13" fmla="*/ 350432 w 431300"/>
              <a:gd name="connsiteY13" fmla="*/ 404343 h 646949"/>
              <a:gd name="connsiteX14" fmla="*/ 350432 w 431300"/>
              <a:gd name="connsiteY14" fmla="*/ 431301 h 646949"/>
              <a:gd name="connsiteX15" fmla="*/ 323476 w 431300"/>
              <a:gd name="connsiteY15" fmla="*/ 477715 h 646949"/>
              <a:gd name="connsiteX16" fmla="*/ 323476 w 431300"/>
              <a:gd name="connsiteY16" fmla="*/ 562816 h 646949"/>
              <a:gd name="connsiteX17" fmla="*/ 307681 w 431300"/>
              <a:gd name="connsiteY17" fmla="*/ 600935 h 646949"/>
              <a:gd name="connsiteX18" fmla="*/ 292588 w 431300"/>
              <a:gd name="connsiteY18" fmla="*/ 616028 h 646949"/>
              <a:gd name="connsiteX19" fmla="*/ 292555 w 431300"/>
              <a:gd name="connsiteY19" fmla="*/ 616061 h 646949"/>
              <a:gd name="connsiteX20" fmla="*/ 281410 w 431300"/>
              <a:gd name="connsiteY20" fmla="*/ 627206 h 646949"/>
              <a:gd name="connsiteX21" fmla="*/ 233749 w 431300"/>
              <a:gd name="connsiteY21" fmla="*/ 646949 h 646949"/>
              <a:gd name="connsiteX22" fmla="*/ 197552 w 431300"/>
              <a:gd name="connsiteY22" fmla="*/ 646949 h 646949"/>
              <a:gd name="connsiteX23" fmla="*/ 149891 w 431300"/>
              <a:gd name="connsiteY23" fmla="*/ 627206 h 646949"/>
              <a:gd name="connsiteX24" fmla="*/ 138746 w 431300"/>
              <a:gd name="connsiteY24" fmla="*/ 616061 h 646949"/>
              <a:gd name="connsiteX25" fmla="*/ 138713 w 431300"/>
              <a:gd name="connsiteY25" fmla="*/ 616028 h 646949"/>
              <a:gd name="connsiteX26" fmla="*/ 123620 w 431300"/>
              <a:gd name="connsiteY26" fmla="*/ 600935 h 646949"/>
              <a:gd name="connsiteX27" fmla="*/ 107825 w 431300"/>
              <a:gd name="connsiteY27" fmla="*/ 562816 h 646949"/>
              <a:gd name="connsiteX28" fmla="*/ 107825 w 431300"/>
              <a:gd name="connsiteY28" fmla="*/ 477715 h 646949"/>
              <a:gd name="connsiteX29" fmla="*/ 80869 w 431300"/>
              <a:gd name="connsiteY29" fmla="*/ 431301 h 646949"/>
              <a:gd name="connsiteX30" fmla="*/ 80869 w 431300"/>
              <a:gd name="connsiteY30" fmla="*/ 404345 h 646949"/>
              <a:gd name="connsiteX31" fmla="*/ 60850 w 431300"/>
              <a:gd name="connsiteY31" fmla="*/ 372097 h 646949"/>
              <a:gd name="connsiteX32" fmla="*/ 0 w 431300"/>
              <a:gd name="connsiteY32" fmla="*/ 215650 h 646949"/>
              <a:gd name="connsiteX33" fmla="*/ 215651 w 431300"/>
              <a:gd name="connsiteY33" fmla="*/ 0 h 646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31300" h="646949">
                <a:moveTo>
                  <a:pt x="135438" y="566081"/>
                </a:moveTo>
                <a:cubicBezTo>
                  <a:pt x="136190" y="571975"/>
                  <a:pt x="138460" y="577655"/>
                  <a:pt x="142681" y="581875"/>
                </a:cubicBezTo>
                <a:lnTo>
                  <a:pt x="153842" y="593036"/>
                </a:lnTo>
                <a:lnTo>
                  <a:pt x="277461" y="593036"/>
                </a:lnTo>
                <a:lnTo>
                  <a:pt x="288622" y="581875"/>
                </a:lnTo>
                <a:cubicBezTo>
                  <a:pt x="292843" y="577655"/>
                  <a:pt x="295113" y="571975"/>
                  <a:pt x="295866" y="566081"/>
                </a:cubicBezTo>
                <a:close/>
                <a:moveTo>
                  <a:pt x="134783" y="485212"/>
                </a:moveTo>
                <a:lnTo>
                  <a:pt x="134783" y="512168"/>
                </a:lnTo>
                <a:lnTo>
                  <a:pt x="296520" y="512168"/>
                </a:lnTo>
                <a:lnTo>
                  <a:pt x="296520" y="485212"/>
                </a:lnTo>
                <a:close/>
                <a:moveTo>
                  <a:pt x="215651" y="0"/>
                </a:moveTo>
                <a:cubicBezTo>
                  <a:pt x="334559" y="0"/>
                  <a:pt x="431301" y="96743"/>
                  <a:pt x="431300" y="215649"/>
                </a:cubicBezTo>
                <a:cubicBezTo>
                  <a:pt x="431300" y="296834"/>
                  <a:pt x="394683" y="342125"/>
                  <a:pt x="370451" y="372096"/>
                </a:cubicBezTo>
                <a:cubicBezTo>
                  <a:pt x="359711" y="385377"/>
                  <a:pt x="350432" y="396854"/>
                  <a:pt x="350432" y="404343"/>
                </a:cubicBezTo>
                <a:lnTo>
                  <a:pt x="350432" y="431301"/>
                </a:lnTo>
                <a:cubicBezTo>
                  <a:pt x="350432" y="451170"/>
                  <a:pt x="339511" y="468365"/>
                  <a:pt x="323476" y="477715"/>
                </a:cubicBezTo>
                <a:lnTo>
                  <a:pt x="323476" y="562816"/>
                </a:lnTo>
                <a:cubicBezTo>
                  <a:pt x="323476" y="577005"/>
                  <a:pt x="317724" y="590905"/>
                  <a:pt x="307681" y="600935"/>
                </a:cubicBezTo>
                <a:lnTo>
                  <a:pt x="292588" y="616028"/>
                </a:lnTo>
                <a:lnTo>
                  <a:pt x="292555" y="616061"/>
                </a:lnTo>
                <a:lnTo>
                  <a:pt x="281410" y="627206"/>
                </a:lnTo>
                <a:cubicBezTo>
                  <a:pt x="268682" y="639933"/>
                  <a:pt x="251755" y="646949"/>
                  <a:pt x="233749" y="646949"/>
                </a:cubicBezTo>
                <a:lnTo>
                  <a:pt x="197552" y="646949"/>
                </a:lnTo>
                <a:cubicBezTo>
                  <a:pt x="179547" y="646949"/>
                  <a:pt x="162620" y="639933"/>
                  <a:pt x="149891" y="627206"/>
                </a:cubicBezTo>
                <a:lnTo>
                  <a:pt x="138746" y="616061"/>
                </a:lnTo>
                <a:lnTo>
                  <a:pt x="138713" y="616028"/>
                </a:lnTo>
                <a:lnTo>
                  <a:pt x="123620" y="600935"/>
                </a:lnTo>
                <a:cubicBezTo>
                  <a:pt x="113577" y="590905"/>
                  <a:pt x="107825" y="577005"/>
                  <a:pt x="107825" y="562816"/>
                </a:cubicBezTo>
                <a:lnTo>
                  <a:pt x="107825" y="477715"/>
                </a:lnTo>
                <a:cubicBezTo>
                  <a:pt x="91789" y="468365"/>
                  <a:pt x="80869" y="451170"/>
                  <a:pt x="80869" y="431301"/>
                </a:cubicBezTo>
                <a:lnTo>
                  <a:pt x="80869" y="404345"/>
                </a:lnTo>
                <a:cubicBezTo>
                  <a:pt x="80869" y="396856"/>
                  <a:pt x="71589" y="385377"/>
                  <a:pt x="60850" y="372097"/>
                </a:cubicBezTo>
                <a:cubicBezTo>
                  <a:pt x="36618" y="342126"/>
                  <a:pt x="0" y="296835"/>
                  <a:pt x="0" y="215650"/>
                </a:cubicBezTo>
                <a:cubicBezTo>
                  <a:pt x="0" y="96743"/>
                  <a:pt x="96744" y="0"/>
                  <a:pt x="2156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p>
        </p:txBody>
      </p:sp>
      <p:sp>
        <p:nvSpPr>
          <p:cNvPr id="20" name="CuadroTexto 351">
            <a:extLst>
              <a:ext uri="{FF2B5EF4-FFF2-40B4-BE49-F238E27FC236}">
                <a16:creationId xmlns:a16="http://schemas.microsoft.com/office/drawing/2014/main" id="{19858C90-D051-7244-8C44-40FC5A4A1309}"/>
              </a:ext>
            </a:extLst>
          </p:cNvPr>
          <p:cNvSpPr txBox="1"/>
          <p:nvPr/>
        </p:nvSpPr>
        <p:spPr>
          <a:xfrm>
            <a:off x="938132" y="4066847"/>
            <a:ext cx="2105949" cy="707886"/>
          </a:xfrm>
          <a:prstGeom prst="rect">
            <a:avLst/>
          </a:prstGeom>
          <a:noFill/>
        </p:spPr>
        <p:txBody>
          <a:bodyPr wrap="square" rtlCol="0">
            <a:spAutoFit/>
          </a:bodyPr>
          <a:lstStyle/>
          <a:p>
            <a:pPr algn="ctr"/>
            <a:r>
              <a:rPr lang="en-US" sz="2000" b="1" dirty="0">
                <a:solidFill>
                  <a:schemeClr val="bg1"/>
                </a:solidFill>
                <a:latin typeface="Lato" panose="020F0502020204030203" pitchFamily="34" charset="77"/>
                <a:ea typeface="Lato Light" panose="020F0502020204030203" pitchFamily="34" charset="0"/>
                <a:cs typeface="Poppins SemiBold" pitchFamily="2" charset="77"/>
              </a:rPr>
              <a:t>Use software effectively </a:t>
            </a:r>
          </a:p>
        </p:txBody>
      </p:sp>
      <p:sp>
        <p:nvSpPr>
          <p:cNvPr id="21" name="CuadroTexto 351">
            <a:extLst>
              <a:ext uri="{FF2B5EF4-FFF2-40B4-BE49-F238E27FC236}">
                <a16:creationId xmlns:a16="http://schemas.microsoft.com/office/drawing/2014/main" id="{F93C63CD-F546-DD4C-9A3C-C1CF3EE9F5EF}"/>
              </a:ext>
            </a:extLst>
          </p:cNvPr>
          <p:cNvSpPr txBox="1"/>
          <p:nvPr/>
        </p:nvSpPr>
        <p:spPr>
          <a:xfrm>
            <a:off x="3703000" y="4066847"/>
            <a:ext cx="2105949" cy="646331"/>
          </a:xfrm>
          <a:prstGeom prst="rect">
            <a:avLst/>
          </a:prstGeom>
          <a:noFill/>
        </p:spPr>
        <p:txBody>
          <a:bodyPr wrap="square" rtlCol="0">
            <a:spAutoFit/>
          </a:bodyPr>
          <a:lstStyle/>
          <a:p>
            <a:pPr algn="ctr"/>
            <a:r>
              <a:rPr lang="en-US" b="1" dirty="0">
                <a:solidFill>
                  <a:schemeClr val="bg1"/>
                </a:solidFill>
                <a:latin typeface="Lato" panose="020F0502020204030203" pitchFamily="34" charset="77"/>
                <a:ea typeface="Lato Light" panose="020F0502020204030203" pitchFamily="34" charset="0"/>
                <a:cs typeface="Poppins SemiBold" pitchFamily="2" charset="77"/>
              </a:rPr>
              <a:t>Be clear with communications</a:t>
            </a:r>
          </a:p>
        </p:txBody>
      </p:sp>
      <p:sp>
        <p:nvSpPr>
          <p:cNvPr id="22" name="Gráfico 221">
            <a:extLst>
              <a:ext uri="{FF2B5EF4-FFF2-40B4-BE49-F238E27FC236}">
                <a16:creationId xmlns:a16="http://schemas.microsoft.com/office/drawing/2014/main" id="{4B06D633-5F3C-1447-B1C8-899A40811AC0}"/>
              </a:ext>
            </a:extLst>
          </p:cNvPr>
          <p:cNvSpPr/>
          <p:nvPr/>
        </p:nvSpPr>
        <p:spPr>
          <a:xfrm>
            <a:off x="9864770" y="3331252"/>
            <a:ext cx="679312" cy="566092"/>
          </a:xfrm>
          <a:custGeom>
            <a:avLst/>
            <a:gdLst>
              <a:gd name="connsiteX0" fmla="*/ 561819 w 570828"/>
              <a:gd name="connsiteY0" fmla="*/ 105009 h 475690"/>
              <a:gd name="connsiteX1" fmla="*/ 538278 w 570828"/>
              <a:gd name="connsiteY1" fmla="*/ 99122 h 475690"/>
              <a:gd name="connsiteX2" fmla="*/ 536850 w 570828"/>
              <a:gd name="connsiteY2" fmla="*/ 95614 h 475690"/>
              <a:gd name="connsiteX3" fmla="*/ 549323 w 570828"/>
              <a:gd name="connsiteY3" fmla="*/ 74826 h 475690"/>
              <a:gd name="connsiteX4" fmla="*/ 547535 w 570828"/>
              <a:gd name="connsiteY4" fmla="*/ 60297 h 475690"/>
              <a:gd name="connsiteX5" fmla="*/ 510534 w 570828"/>
              <a:gd name="connsiteY5" fmla="*/ 23297 h 475690"/>
              <a:gd name="connsiteX6" fmla="*/ 496005 w 570828"/>
              <a:gd name="connsiteY6" fmla="*/ 21509 h 475690"/>
              <a:gd name="connsiteX7" fmla="*/ 475217 w 570828"/>
              <a:gd name="connsiteY7" fmla="*/ 33981 h 475690"/>
              <a:gd name="connsiteX8" fmla="*/ 471709 w 570828"/>
              <a:gd name="connsiteY8" fmla="*/ 32553 h 475690"/>
              <a:gd name="connsiteX9" fmla="*/ 465822 w 570828"/>
              <a:gd name="connsiteY9" fmla="*/ 9012 h 475690"/>
              <a:gd name="connsiteX10" fmla="*/ 454289 w 570828"/>
              <a:gd name="connsiteY10" fmla="*/ 0 h 475690"/>
              <a:gd name="connsiteX11" fmla="*/ 401958 w 570828"/>
              <a:gd name="connsiteY11" fmla="*/ 0 h 475690"/>
              <a:gd name="connsiteX12" fmla="*/ 390425 w 570828"/>
              <a:gd name="connsiteY12" fmla="*/ 9012 h 475690"/>
              <a:gd name="connsiteX13" fmla="*/ 384537 w 570828"/>
              <a:gd name="connsiteY13" fmla="*/ 32553 h 475690"/>
              <a:gd name="connsiteX14" fmla="*/ 381030 w 570828"/>
              <a:gd name="connsiteY14" fmla="*/ 33981 h 475690"/>
              <a:gd name="connsiteX15" fmla="*/ 360241 w 570828"/>
              <a:gd name="connsiteY15" fmla="*/ 21509 h 475690"/>
              <a:gd name="connsiteX16" fmla="*/ 345713 w 570828"/>
              <a:gd name="connsiteY16" fmla="*/ 23297 h 475690"/>
              <a:gd name="connsiteX17" fmla="*/ 308713 w 570828"/>
              <a:gd name="connsiteY17" fmla="*/ 60297 h 475690"/>
              <a:gd name="connsiteX18" fmla="*/ 306924 w 570828"/>
              <a:gd name="connsiteY18" fmla="*/ 74826 h 475690"/>
              <a:gd name="connsiteX19" fmla="*/ 319398 w 570828"/>
              <a:gd name="connsiteY19" fmla="*/ 95614 h 475690"/>
              <a:gd name="connsiteX20" fmla="*/ 317970 w 570828"/>
              <a:gd name="connsiteY20" fmla="*/ 99122 h 475690"/>
              <a:gd name="connsiteX21" fmla="*/ 294428 w 570828"/>
              <a:gd name="connsiteY21" fmla="*/ 105009 h 475690"/>
              <a:gd name="connsiteX22" fmla="*/ 285417 w 570828"/>
              <a:gd name="connsiteY22" fmla="*/ 116542 h 475690"/>
              <a:gd name="connsiteX23" fmla="*/ 285417 w 570828"/>
              <a:gd name="connsiteY23" fmla="*/ 168873 h 475690"/>
              <a:gd name="connsiteX24" fmla="*/ 294428 w 570828"/>
              <a:gd name="connsiteY24" fmla="*/ 180406 h 475690"/>
              <a:gd name="connsiteX25" fmla="*/ 317970 w 570828"/>
              <a:gd name="connsiteY25" fmla="*/ 186294 h 475690"/>
              <a:gd name="connsiteX26" fmla="*/ 319398 w 570828"/>
              <a:gd name="connsiteY26" fmla="*/ 189801 h 475690"/>
              <a:gd name="connsiteX27" fmla="*/ 306924 w 570828"/>
              <a:gd name="connsiteY27" fmla="*/ 210590 h 475690"/>
              <a:gd name="connsiteX28" fmla="*/ 306264 w 570828"/>
              <a:gd name="connsiteY28" fmla="*/ 213704 h 475690"/>
              <a:gd name="connsiteX29" fmla="*/ 306088 w 570828"/>
              <a:gd name="connsiteY29" fmla="*/ 213343 h 475690"/>
              <a:gd name="connsiteX30" fmla="*/ 262351 w 570828"/>
              <a:gd name="connsiteY30" fmla="*/ 169606 h 475690"/>
              <a:gd name="connsiteX31" fmla="*/ 247823 w 570828"/>
              <a:gd name="connsiteY31" fmla="*/ 167818 h 475690"/>
              <a:gd name="connsiteX32" fmla="*/ 227326 w 570828"/>
              <a:gd name="connsiteY32" fmla="*/ 180128 h 475690"/>
              <a:gd name="connsiteX33" fmla="*/ 214748 w 570828"/>
              <a:gd name="connsiteY33" fmla="*/ 174902 h 475690"/>
              <a:gd name="connsiteX34" fmla="*/ 208942 w 570828"/>
              <a:gd name="connsiteY34" fmla="*/ 151709 h 475690"/>
              <a:gd name="connsiteX35" fmla="*/ 197409 w 570828"/>
              <a:gd name="connsiteY35" fmla="*/ 142709 h 475690"/>
              <a:gd name="connsiteX36" fmla="*/ 135579 w 570828"/>
              <a:gd name="connsiteY36" fmla="*/ 142709 h 475690"/>
              <a:gd name="connsiteX37" fmla="*/ 124046 w 570828"/>
              <a:gd name="connsiteY37" fmla="*/ 151709 h 475690"/>
              <a:gd name="connsiteX38" fmla="*/ 118240 w 570828"/>
              <a:gd name="connsiteY38" fmla="*/ 174902 h 475690"/>
              <a:gd name="connsiteX39" fmla="*/ 105663 w 570828"/>
              <a:gd name="connsiteY39" fmla="*/ 180128 h 475690"/>
              <a:gd name="connsiteX40" fmla="*/ 85165 w 570828"/>
              <a:gd name="connsiteY40" fmla="*/ 167818 h 475690"/>
              <a:gd name="connsiteX41" fmla="*/ 70637 w 570828"/>
              <a:gd name="connsiteY41" fmla="*/ 169606 h 475690"/>
              <a:gd name="connsiteX42" fmla="*/ 26900 w 570828"/>
              <a:gd name="connsiteY42" fmla="*/ 213343 h 475690"/>
              <a:gd name="connsiteX43" fmla="*/ 25112 w 570828"/>
              <a:gd name="connsiteY43" fmla="*/ 227871 h 475690"/>
              <a:gd name="connsiteX44" fmla="*/ 37423 w 570828"/>
              <a:gd name="connsiteY44" fmla="*/ 248368 h 475690"/>
              <a:gd name="connsiteX45" fmla="*/ 32196 w 570828"/>
              <a:gd name="connsiteY45" fmla="*/ 260946 h 475690"/>
              <a:gd name="connsiteX46" fmla="*/ 9004 w 570828"/>
              <a:gd name="connsiteY46" fmla="*/ 266752 h 475690"/>
              <a:gd name="connsiteX47" fmla="*/ 0 w 570828"/>
              <a:gd name="connsiteY47" fmla="*/ 278285 h 475690"/>
              <a:gd name="connsiteX48" fmla="*/ 0 w 570828"/>
              <a:gd name="connsiteY48" fmla="*/ 340115 h 475690"/>
              <a:gd name="connsiteX49" fmla="*/ 9001 w 570828"/>
              <a:gd name="connsiteY49" fmla="*/ 351648 h 475690"/>
              <a:gd name="connsiteX50" fmla="*/ 32193 w 570828"/>
              <a:gd name="connsiteY50" fmla="*/ 357454 h 475690"/>
              <a:gd name="connsiteX51" fmla="*/ 37420 w 570828"/>
              <a:gd name="connsiteY51" fmla="*/ 370031 h 475690"/>
              <a:gd name="connsiteX52" fmla="*/ 25109 w 570828"/>
              <a:gd name="connsiteY52" fmla="*/ 390529 h 475690"/>
              <a:gd name="connsiteX53" fmla="*/ 26897 w 570828"/>
              <a:gd name="connsiteY53" fmla="*/ 405057 h 475690"/>
              <a:gd name="connsiteX54" fmla="*/ 70634 w 570828"/>
              <a:gd name="connsiteY54" fmla="*/ 448794 h 475690"/>
              <a:gd name="connsiteX55" fmla="*/ 85162 w 570828"/>
              <a:gd name="connsiteY55" fmla="*/ 450582 h 475690"/>
              <a:gd name="connsiteX56" fmla="*/ 105659 w 570828"/>
              <a:gd name="connsiteY56" fmla="*/ 438271 h 475690"/>
              <a:gd name="connsiteX57" fmla="*/ 118237 w 570828"/>
              <a:gd name="connsiteY57" fmla="*/ 443498 h 475690"/>
              <a:gd name="connsiteX58" fmla="*/ 124043 w 570828"/>
              <a:gd name="connsiteY58" fmla="*/ 466690 h 475690"/>
              <a:gd name="connsiteX59" fmla="*/ 135576 w 570828"/>
              <a:gd name="connsiteY59" fmla="*/ 475691 h 475690"/>
              <a:gd name="connsiteX60" fmla="*/ 197406 w 570828"/>
              <a:gd name="connsiteY60" fmla="*/ 475691 h 475690"/>
              <a:gd name="connsiteX61" fmla="*/ 208939 w 570828"/>
              <a:gd name="connsiteY61" fmla="*/ 466690 h 475690"/>
              <a:gd name="connsiteX62" fmla="*/ 214745 w 570828"/>
              <a:gd name="connsiteY62" fmla="*/ 443498 h 475690"/>
              <a:gd name="connsiteX63" fmla="*/ 227322 w 570828"/>
              <a:gd name="connsiteY63" fmla="*/ 438271 h 475690"/>
              <a:gd name="connsiteX64" fmla="*/ 247820 w 570828"/>
              <a:gd name="connsiteY64" fmla="*/ 450582 h 475690"/>
              <a:gd name="connsiteX65" fmla="*/ 262348 w 570828"/>
              <a:gd name="connsiteY65" fmla="*/ 448794 h 475690"/>
              <a:gd name="connsiteX66" fmla="*/ 306085 w 570828"/>
              <a:gd name="connsiteY66" fmla="*/ 405057 h 475690"/>
              <a:gd name="connsiteX67" fmla="*/ 307873 w 570828"/>
              <a:gd name="connsiteY67" fmla="*/ 390529 h 475690"/>
              <a:gd name="connsiteX68" fmla="*/ 295562 w 570828"/>
              <a:gd name="connsiteY68" fmla="*/ 370031 h 475690"/>
              <a:gd name="connsiteX69" fmla="*/ 300789 w 570828"/>
              <a:gd name="connsiteY69" fmla="*/ 357454 h 475690"/>
              <a:gd name="connsiteX70" fmla="*/ 323981 w 570828"/>
              <a:gd name="connsiteY70" fmla="*/ 351648 h 475690"/>
              <a:gd name="connsiteX71" fmla="*/ 332982 w 570828"/>
              <a:gd name="connsiteY71" fmla="*/ 340115 h 475690"/>
              <a:gd name="connsiteX72" fmla="*/ 332982 w 570828"/>
              <a:gd name="connsiteY72" fmla="*/ 278285 h 475690"/>
              <a:gd name="connsiteX73" fmla="*/ 323981 w 570828"/>
              <a:gd name="connsiteY73" fmla="*/ 266752 h 475690"/>
              <a:gd name="connsiteX74" fmla="*/ 300789 w 570828"/>
              <a:gd name="connsiteY74" fmla="*/ 260946 h 475690"/>
              <a:gd name="connsiteX75" fmla="*/ 295562 w 570828"/>
              <a:gd name="connsiteY75" fmla="*/ 248368 h 475690"/>
              <a:gd name="connsiteX76" fmla="*/ 307873 w 570828"/>
              <a:gd name="connsiteY76" fmla="*/ 227871 h 475690"/>
              <a:gd name="connsiteX77" fmla="*/ 308533 w 570828"/>
              <a:gd name="connsiteY77" fmla="*/ 224757 h 475690"/>
              <a:gd name="connsiteX78" fmla="*/ 308709 w 570828"/>
              <a:gd name="connsiteY78" fmla="*/ 225118 h 475690"/>
              <a:gd name="connsiteX79" fmla="*/ 345711 w 570828"/>
              <a:gd name="connsiteY79" fmla="*/ 262120 h 475690"/>
              <a:gd name="connsiteX80" fmla="*/ 360239 w 570828"/>
              <a:gd name="connsiteY80" fmla="*/ 263908 h 475690"/>
              <a:gd name="connsiteX81" fmla="*/ 381027 w 570828"/>
              <a:gd name="connsiteY81" fmla="*/ 251434 h 475690"/>
              <a:gd name="connsiteX82" fmla="*/ 384535 w 570828"/>
              <a:gd name="connsiteY82" fmla="*/ 252863 h 475690"/>
              <a:gd name="connsiteX83" fmla="*/ 390423 w 570828"/>
              <a:gd name="connsiteY83" fmla="*/ 276404 h 475690"/>
              <a:gd name="connsiteX84" fmla="*/ 401955 w 570828"/>
              <a:gd name="connsiteY84" fmla="*/ 285416 h 475690"/>
              <a:gd name="connsiteX85" fmla="*/ 454287 w 570828"/>
              <a:gd name="connsiteY85" fmla="*/ 285416 h 475690"/>
              <a:gd name="connsiteX86" fmla="*/ 465819 w 570828"/>
              <a:gd name="connsiteY86" fmla="*/ 276404 h 475690"/>
              <a:gd name="connsiteX87" fmla="*/ 471707 w 570828"/>
              <a:gd name="connsiteY87" fmla="*/ 252863 h 475690"/>
              <a:gd name="connsiteX88" fmla="*/ 475215 w 570828"/>
              <a:gd name="connsiteY88" fmla="*/ 251434 h 475690"/>
              <a:gd name="connsiteX89" fmla="*/ 496003 w 570828"/>
              <a:gd name="connsiteY89" fmla="*/ 263908 h 475690"/>
              <a:gd name="connsiteX90" fmla="*/ 510531 w 570828"/>
              <a:gd name="connsiteY90" fmla="*/ 262120 h 475690"/>
              <a:gd name="connsiteX91" fmla="*/ 547533 w 570828"/>
              <a:gd name="connsiteY91" fmla="*/ 225118 h 475690"/>
              <a:gd name="connsiteX92" fmla="*/ 549321 w 570828"/>
              <a:gd name="connsiteY92" fmla="*/ 210590 h 475690"/>
              <a:gd name="connsiteX93" fmla="*/ 536848 w 570828"/>
              <a:gd name="connsiteY93" fmla="*/ 189801 h 475690"/>
              <a:gd name="connsiteX94" fmla="*/ 538276 w 570828"/>
              <a:gd name="connsiteY94" fmla="*/ 186294 h 475690"/>
              <a:gd name="connsiteX95" fmla="*/ 561817 w 570828"/>
              <a:gd name="connsiteY95" fmla="*/ 180406 h 475690"/>
              <a:gd name="connsiteX96" fmla="*/ 570829 w 570828"/>
              <a:gd name="connsiteY96" fmla="*/ 168873 h 475690"/>
              <a:gd name="connsiteX97" fmla="*/ 570829 w 570828"/>
              <a:gd name="connsiteY97" fmla="*/ 116542 h 475690"/>
              <a:gd name="connsiteX98" fmla="*/ 561819 w 570828"/>
              <a:gd name="connsiteY98" fmla="*/ 105009 h 475690"/>
              <a:gd name="connsiteX99" fmla="*/ 166492 w 570828"/>
              <a:gd name="connsiteY99" fmla="*/ 380554 h 475690"/>
              <a:gd name="connsiteX100" fmla="*/ 95138 w 570828"/>
              <a:gd name="connsiteY100" fmla="*/ 309200 h 475690"/>
              <a:gd name="connsiteX101" fmla="*/ 166492 w 570828"/>
              <a:gd name="connsiteY101" fmla="*/ 237846 h 475690"/>
              <a:gd name="connsiteX102" fmla="*/ 237846 w 570828"/>
              <a:gd name="connsiteY102" fmla="*/ 309200 h 475690"/>
              <a:gd name="connsiteX103" fmla="*/ 166492 w 570828"/>
              <a:gd name="connsiteY103" fmla="*/ 380554 h 475690"/>
              <a:gd name="connsiteX104" fmla="*/ 428123 w 570828"/>
              <a:gd name="connsiteY104" fmla="*/ 190276 h 475690"/>
              <a:gd name="connsiteX105" fmla="*/ 380554 w 570828"/>
              <a:gd name="connsiteY105" fmla="*/ 142707 h 475690"/>
              <a:gd name="connsiteX106" fmla="*/ 428123 w 570828"/>
              <a:gd name="connsiteY106" fmla="*/ 95138 h 475690"/>
              <a:gd name="connsiteX107" fmla="*/ 475693 w 570828"/>
              <a:gd name="connsiteY107" fmla="*/ 142708 h 475690"/>
              <a:gd name="connsiteX108" fmla="*/ 428123 w 570828"/>
              <a:gd name="connsiteY108" fmla="*/ 190276 h 47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570828" h="475690">
                <a:moveTo>
                  <a:pt x="561819" y="105009"/>
                </a:moveTo>
                <a:lnTo>
                  <a:pt x="538278" y="99122"/>
                </a:lnTo>
                <a:cubicBezTo>
                  <a:pt x="537825" y="97937"/>
                  <a:pt x="537337" y="96776"/>
                  <a:pt x="536850" y="95614"/>
                </a:cubicBezTo>
                <a:lnTo>
                  <a:pt x="549323" y="74826"/>
                </a:lnTo>
                <a:cubicBezTo>
                  <a:pt x="552134" y="70145"/>
                  <a:pt x="551390" y="64153"/>
                  <a:pt x="547535" y="60297"/>
                </a:cubicBezTo>
                <a:lnTo>
                  <a:pt x="510534" y="23297"/>
                </a:lnTo>
                <a:cubicBezTo>
                  <a:pt x="506666" y="19406"/>
                  <a:pt x="500686" y="18698"/>
                  <a:pt x="496005" y="21509"/>
                </a:cubicBezTo>
                <a:lnTo>
                  <a:pt x="475217" y="33981"/>
                </a:lnTo>
                <a:cubicBezTo>
                  <a:pt x="474055" y="33482"/>
                  <a:pt x="472882" y="33006"/>
                  <a:pt x="471709" y="32553"/>
                </a:cubicBezTo>
                <a:lnTo>
                  <a:pt x="465822" y="9012"/>
                </a:lnTo>
                <a:cubicBezTo>
                  <a:pt x="464497" y="3716"/>
                  <a:pt x="459748" y="0"/>
                  <a:pt x="454289" y="0"/>
                </a:cubicBezTo>
                <a:lnTo>
                  <a:pt x="401958" y="0"/>
                </a:lnTo>
                <a:cubicBezTo>
                  <a:pt x="396499" y="0"/>
                  <a:pt x="391750" y="3716"/>
                  <a:pt x="390425" y="9012"/>
                </a:cubicBezTo>
                <a:lnTo>
                  <a:pt x="384537" y="32553"/>
                </a:lnTo>
                <a:cubicBezTo>
                  <a:pt x="383364" y="33006"/>
                  <a:pt x="382191" y="33482"/>
                  <a:pt x="381030" y="33981"/>
                </a:cubicBezTo>
                <a:lnTo>
                  <a:pt x="360241" y="21509"/>
                </a:lnTo>
                <a:cubicBezTo>
                  <a:pt x="355561" y="18721"/>
                  <a:pt x="349568" y="19429"/>
                  <a:pt x="345713" y="23297"/>
                </a:cubicBezTo>
                <a:lnTo>
                  <a:pt x="308713" y="60297"/>
                </a:lnTo>
                <a:cubicBezTo>
                  <a:pt x="304857" y="64153"/>
                  <a:pt x="304114" y="70145"/>
                  <a:pt x="306924" y="74826"/>
                </a:cubicBezTo>
                <a:lnTo>
                  <a:pt x="319398" y="95614"/>
                </a:lnTo>
                <a:cubicBezTo>
                  <a:pt x="318909" y="96776"/>
                  <a:pt x="318422" y="97937"/>
                  <a:pt x="317970" y="99122"/>
                </a:cubicBezTo>
                <a:lnTo>
                  <a:pt x="294428" y="105009"/>
                </a:lnTo>
                <a:cubicBezTo>
                  <a:pt x="289133" y="106334"/>
                  <a:pt x="285417" y="111083"/>
                  <a:pt x="285417" y="116542"/>
                </a:cubicBezTo>
                <a:lnTo>
                  <a:pt x="285417" y="168873"/>
                </a:lnTo>
                <a:cubicBezTo>
                  <a:pt x="285417" y="174332"/>
                  <a:pt x="289133" y="179082"/>
                  <a:pt x="294428" y="180406"/>
                </a:cubicBezTo>
                <a:lnTo>
                  <a:pt x="317970" y="186294"/>
                </a:lnTo>
                <a:cubicBezTo>
                  <a:pt x="318422" y="187479"/>
                  <a:pt x="318898" y="188640"/>
                  <a:pt x="319398" y="189801"/>
                </a:cubicBezTo>
                <a:lnTo>
                  <a:pt x="306924" y="210590"/>
                </a:lnTo>
                <a:cubicBezTo>
                  <a:pt x="306347" y="211552"/>
                  <a:pt x="306545" y="212661"/>
                  <a:pt x="306264" y="213704"/>
                </a:cubicBezTo>
                <a:cubicBezTo>
                  <a:pt x="306168" y="213601"/>
                  <a:pt x="306188" y="213443"/>
                  <a:pt x="306088" y="213343"/>
                </a:cubicBezTo>
                <a:lnTo>
                  <a:pt x="262351" y="169606"/>
                </a:lnTo>
                <a:cubicBezTo>
                  <a:pt x="258484" y="165738"/>
                  <a:pt x="252480" y="165007"/>
                  <a:pt x="247823" y="167818"/>
                </a:cubicBezTo>
                <a:lnTo>
                  <a:pt x="227326" y="180128"/>
                </a:lnTo>
                <a:cubicBezTo>
                  <a:pt x="223203" y="178177"/>
                  <a:pt x="218998" y="176435"/>
                  <a:pt x="214748" y="174902"/>
                </a:cubicBezTo>
                <a:lnTo>
                  <a:pt x="208942" y="151709"/>
                </a:lnTo>
                <a:cubicBezTo>
                  <a:pt x="207617" y="146425"/>
                  <a:pt x="202868" y="142709"/>
                  <a:pt x="197409" y="142709"/>
                </a:cubicBezTo>
                <a:lnTo>
                  <a:pt x="135579" y="142709"/>
                </a:lnTo>
                <a:cubicBezTo>
                  <a:pt x="130120" y="142709"/>
                  <a:pt x="125371" y="146425"/>
                  <a:pt x="124046" y="151709"/>
                </a:cubicBezTo>
                <a:lnTo>
                  <a:pt x="118240" y="174902"/>
                </a:lnTo>
                <a:cubicBezTo>
                  <a:pt x="113989" y="176435"/>
                  <a:pt x="109786" y="178177"/>
                  <a:pt x="105663" y="180128"/>
                </a:cubicBezTo>
                <a:lnTo>
                  <a:pt x="85165" y="167818"/>
                </a:lnTo>
                <a:cubicBezTo>
                  <a:pt x="80520" y="165019"/>
                  <a:pt x="74492" y="165738"/>
                  <a:pt x="70637" y="169606"/>
                </a:cubicBezTo>
                <a:lnTo>
                  <a:pt x="26900" y="213343"/>
                </a:lnTo>
                <a:cubicBezTo>
                  <a:pt x="23045" y="217198"/>
                  <a:pt x="22301" y="223190"/>
                  <a:pt x="25112" y="227871"/>
                </a:cubicBezTo>
                <a:lnTo>
                  <a:pt x="37423" y="248368"/>
                </a:lnTo>
                <a:cubicBezTo>
                  <a:pt x="35472" y="252491"/>
                  <a:pt x="33729" y="256696"/>
                  <a:pt x="32196" y="260946"/>
                </a:cubicBezTo>
                <a:lnTo>
                  <a:pt x="9004" y="266752"/>
                </a:lnTo>
                <a:cubicBezTo>
                  <a:pt x="3716" y="268077"/>
                  <a:pt x="0" y="272826"/>
                  <a:pt x="0" y="278285"/>
                </a:cubicBezTo>
                <a:lnTo>
                  <a:pt x="0" y="340115"/>
                </a:lnTo>
                <a:cubicBezTo>
                  <a:pt x="0" y="345574"/>
                  <a:pt x="3716" y="350323"/>
                  <a:pt x="9001" y="351648"/>
                </a:cubicBezTo>
                <a:lnTo>
                  <a:pt x="32193" y="357454"/>
                </a:lnTo>
                <a:cubicBezTo>
                  <a:pt x="33726" y="361705"/>
                  <a:pt x="35468" y="365908"/>
                  <a:pt x="37420" y="370031"/>
                </a:cubicBezTo>
                <a:lnTo>
                  <a:pt x="25109" y="390529"/>
                </a:lnTo>
                <a:cubicBezTo>
                  <a:pt x="22298" y="395209"/>
                  <a:pt x="23042" y="401202"/>
                  <a:pt x="26897" y="405057"/>
                </a:cubicBezTo>
                <a:lnTo>
                  <a:pt x="70634" y="448794"/>
                </a:lnTo>
                <a:cubicBezTo>
                  <a:pt x="74489" y="452638"/>
                  <a:pt x="80505" y="453358"/>
                  <a:pt x="85162" y="450582"/>
                </a:cubicBezTo>
                <a:lnTo>
                  <a:pt x="105659" y="438271"/>
                </a:lnTo>
                <a:cubicBezTo>
                  <a:pt x="109782" y="440222"/>
                  <a:pt x="113987" y="441965"/>
                  <a:pt x="118237" y="443498"/>
                </a:cubicBezTo>
                <a:lnTo>
                  <a:pt x="124043" y="466690"/>
                </a:lnTo>
                <a:cubicBezTo>
                  <a:pt x="125368" y="471975"/>
                  <a:pt x="130117" y="475691"/>
                  <a:pt x="135576" y="475691"/>
                </a:cubicBezTo>
                <a:lnTo>
                  <a:pt x="197406" y="475691"/>
                </a:lnTo>
                <a:cubicBezTo>
                  <a:pt x="202865" y="475691"/>
                  <a:pt x="207614" y="471975"/>
                  <a:pt x="208939" y="466690"/>
                </a:cubicBezTo>
                <a:lnTo>
                  <a:pt x="214745" y="443498"/>
                </a:lnTo>
                <a:cubicBezTo>
                  <a:pt x="218996" y="441965"/>
                  <a:pt x="223199" y="440222"/>
                  <a:pt x="227322" y="438271"/>
                </a:cubicBezTo>
                <a:lnTo>
                  <a:pt x="247820" y="450582"/>
                </a:lnTo>
                <a:cubicBezTo>
                  <a:pt x="252489" y="453369"/>
                  <a:pt x="258504" y="452638"/>
                  <a:pt x="262348" y="448794"/>
                </a:cubicBezTo>
                <a:lnTo>
                  <a:pt x="306085" y="405057"/>
                </a:lnTo>
                <a:cubicBezTo>
                  <a:pt x="309940" y="401202"/>
                  <a:pt x="310684" y="395209"/>
                  <a:pt x="307873" y="390529"/>
                </a:cubicBezTo>
                <a:lnTo>
                  <a:pt x="295562" y="370031"/>
                </a:lnTo>
                <a:cubicBezTo>
                  <a:pt x="297513" y="365908"/>
                  <a:pt x="299256" y="361704"/>
                  <a:pt x="300789" y="357454"/>
                </a:cubicBezTo>
                <a:lnTo>
                  <a:pt x="323981" y="351648"/>
                </a:lnTo>
                <a:cubicBezTo>
                  <a:pt x="329266" y="350323"/>
                  <a:pt x="332982" y="345574"/>
                  <a:pt x="332982" y="340115"/>
                </a:cubicBezTo>
                <a:lnTo>
                  <a:pt x="332982" y="278285"/>
                </a:lnTo>
                <a:cubicBezTo>
                  <a:pt x="332982" y="272826"/>
                  <a:pt x="329266" y="268077"/>
                  <a:pt x="323981" y="266752"/>
                </a:cubicBezTo>
                <a:lnTo>
                  <a:pt x="300789" y="260946"/>
                </a:lnTo>
                <a:cubicBezTo>
                  <a:pt x="299256" y="256694"/>
                  <a:pt x="297513" y="252491"/>
                  <a:pt x="295562" y="248368"/>
                </a:cubicBezTo>
                <a:lnTo>
                  <a:pt x="307873" y="227871"/>
                </a:lnTo>
                <a:cubicBezTo>
                  <a:pt x="308451" y="226909"/>
                  <a:pt x="308252" y="225799"/>
                  <a:pt x="308533" y="224757"/>
                </a:cubicBezTo>
                <a:cubicBezTo>
                  <a:pt x="308629" y="224859"/>
                  <a:pt x="308609" y="225018"/>
                  <a:pt x="308709" y="225118"/>
                </a:cubicBezTo>
                <a:lnTo>
                  <a:pt x="345711" y="262120"/>
                </a:lnTo>
                <a:cubicBezTo>
                  <a:pt x="349566" y="265987"/>
                  <a:pt x="355547" y="266684"/>
                  <a:pt x="360239" y="263908"/>
                </a:cubicBezTo>
                <a:lnTo>
                  <a:pt x="381027" y="251434"/>
                </a:lnTo>
                <a:cubicBezTo>
                  <a:pt x="382189" y="251934"/>
                  <a:pt x="383350" y="252410"/>
                  <a:pt x="384535" y="252863"/>
                </a:cubicBezTo>
                <a:lnTo>
                  <a:pt x="390423" y="276404"/>
                </a:lnTo>
                <a:cubicBezTo>
                  <a:pt x="391747" y="281700"/>
                  <a:pt x="396497" y="285416"/>
                  <a:pt x="401955" y="285416"/>
                </a:cubicBezTo>
                <a:lnTo>
                  <a:pt x="454287" y="285416"/>
                </a:lnTo>
                <a:cubicBezTo>
                  <a:pt x="459745" y="285416"/>
                  <a:pt x="464495" y="281700"/>
                  <a:pt x="465819" y="276404"/>
                </a:cubicBezTo>
                <a:lnTo>
                  <a:pt x="471707" y="252863"/>
                </a:lnTo>
                <a:cubicBezTo>
                  <a:pt x="472892" y="252410"/>
                  <a:pt x="474053" y="251934"/>
                  <a:pt x="475215" y="251434"/>
                </a:cubicBezTo>
                <a:lnTo>
                  <a:pt x="496003" y="263908"/>
                </a:lnTo>
                <a:cubicBezTo>
                  <a:pt x="500695" y="266695"/>
                  <a:pt x="506687" y="265964"/>
                  <a:pt x="510531" y="262120"/>
                </a:cubicBezTo>
                <a:lnTo>
                  <a:pt x="547533" y="225118"/>
                </a:lnTo>
                <a:cubicBezTo>
                  <a:pt x="551388" y="221263"/>
                  <a:pt x="552132" y="215270"/>
                  <a:pt x="549321" y="210590"/>
                </a:cubicBezTo>
                <a:lnTo>
                  <a:pt x="536848" y="189801"/>
                </a:lnTo>
                <a:cubicBezTo>
                  <a:pt x="537347" y="188640"/>
                  <a:pt x="537823" y="187479"/>
                  <a:pt x="538276" y="186294"/>
                </a:cubicBezTo>
                <a:lnTo>
                  <a:pt x="561817" y="180406"/>
                </a:lnTo>
                <a:cubicBezTo>
                  <a:pt x="567113" y="179082"/>
                  <a:pt x="570829" y="174332"/>
                  <a:pt x="570829" y="168873"/>
                </a:cubicBezTo>
                <a:lnTo>
                  <a:pt x="570829" y="116542"/>
                </a:lnTo>
                <a:cubicBezTo>
                  <a:pt x="570831" y="111083"/>
                  <a:pt x="567115" y="106334"/>
                  <a:pt x="561819" y="105009"/>
                </a:cubicBezTo>
                <a:close/>
                <a:moveTo>
                  <a:pt x="166492" y="380554"/>
                </a:moveTo>
                <a:cubicBezTo>
                  <a:pt x="127145" y="380554"/>
                  <a:pt x="95138" y="348547"/>
                  <a:pt x="95138" y="309200"/>
                </a:cubicBezTo>
                <a:cubicBezTo>
                  <a:pt x="95138" y="269853"/>
                  <a:pt x="127145" y="237846"/>
                  <a:pt x="166492" y="237846"/>
                </a:cubicBezTo>
                <a:cubicBezTo>
                  <a:pt x="205839" y="237846"/>
                  <a:pt x="237846" y="269853"/>
                  <a:pt x="237846" y="309200"/>
                </a:cubicBezTo>
                <a:cubicBezTo>
                  <a:pt x="237846" y="348547"/>
                  <a:pt x="205839" y="380554"/>
                  <a:pt x="166492" y="380554"/>
                </a:cubicBezTo>
                <a:close/>
                <a:moveTo>
                  <a:pt x="428123" y="190276"/>
                </a:moveTo>
                <a:cubicBezTo>
                  <a:pt x="401888" y="190276"/>
                  <a:pt x="380554" y="168943"/>
                  <a:pt x="380554" y="142707"/>
                </a:cubicBezTo>
                <a:cubicBezTo>
                  <a:pt x="380554" y="116471"/>
                  <a:pt x="401888" y="95138"/>
                  <a:pt x="428123" y="95138"/>
                </a:cubicBezTo>
                <a:cubicBezTo>
                  <a:pt x="454358" y="95138"/>
                  <a:pt x="475693" y="116472"/>
                  <a:pt x="475693" y="142708"/>
                </a:cubicBezTo>
                <a:cubicBezTo>
                  <a:pt x="475693" y="168944"/>
                  <a:pt x="454358" y="190276"/>
                  <a:pt x="428123" y="190276"/>
                </a:cubicBezTo>
                <a:close/>
              </a:path>
            </a:pathLst>
          </a:custGeom>
          <a:solidFill>
            <a:schemeClr val="bg1"/>
          </a:solidFill>
          <a:ln w="1098" cap="flat">
            <a:noFill/>
            <a:prstDash val="solid"/>
            <a:miter/>
          </a:ln>
        </p:spPr>
        <p:txBody>
          <a:bodyPr rtlCol="0" anchor="ctr"/>
          <a:lstStyle/>
          <a:p>
            <a:endParaRPr lang="es-MX" sz="900"/>
          </a:p>
        </p:txBody>
      </p:sp>
      <p:sp>
        <p:nvSpPr>
          <p:cNvPr id="28" name="CuadroTexto 351">
            <a:extLst>
              <a:ext uri="{FF2B5EF4-FFF2-40B4-BE49-F238E27FC236}">
                <a16:creationId xmlns:a16="http://schemas.microsoft.com/office/drawing/2014/main" id="{5FF9A8CD-EB48-044A-B5BA-E4E328F9EBD3}"/>
              </a:ext>
            </a:extLst>
          </p:cNvPr>
          <p:cNvSpPr txBox="1"/>
          <p:nvPr/>
        </p:nvSpPr>
        <p:spPr>
          <a:xfrm>
            <a:off x="9141215" y="4104898"/>
            <a:ext cx="2105949" cy="707886"/>
          </a:xfrm>
          <a:prstGeom prst="rect">
            <a:avLst/>
          </a:prstGeom>
          <a:noFill/>
        </p:spPr>
        <p:txBody>
          <a:bodyPr wrap="square" rtlCol="0">
            <a:spAutoFit/>
          </a:bodyPr>
          <a:lstStyle/>
          <a:p>
            <a:pPr algn="ctr"/>
            <a:r>
              <a:rPr lang="en-US" sz="2000" b="1" dirty="0">
                <a:solidFill>
                  <a:schemeClr val="bg1"/>
                </a:solidFill>
                <a:latin typeface="Lato" panose="020F0502020204030203" pitchFamily="34" charset="77"/>
                <a:ea typeface="Lato Light" panose="020F0502020204030203" pitchFamily="34" charset="0"/>
                <a:cs typeface="Poppins SemiBold" pitchFamily="2" charset="77"/>
              </a:rPr>
              <a:t>Don’t skip breaks</a:t>
            </a:r>
          </a:p>
        </p:txBody>
      </p:sp>
      <p:sp>
        <p:nvSpPr>
          <p:cNvPr id="29" name="CuadroTexto 351">
            <a:extLst>
              <a:ext uri="{FF2B5EF4-FFF2-40B4-BE49-F238E27FC236}">
                <a16:creationId xmlns:a16="http://schemas.microsoft.com/office/drawing/2014/main" id="{7CCBA62E-EF16-9840-976D-B6EC8774B6D0}"/>
              </a:ext>
            </a:extLst>
          </p:cNvPr>
          <p:cNvSpPr txBox="1"/>
          <p:nvPr/>
        </p:nvSpPr>
        <p:spPr>
          <a:xfrm>
            <a:off x="6455062" y="4089352"/>
            <a:ext cx="2105949" cy="646331"/>
          </a:xfrm>
          <a:prstGeom prst="rect">
            <a:avLst/>
          </a:prstGeom>
          <a:noFill/>
        </p:spPr>
        <p:txBody>
          <a:bodyPr wrap="square" rtlCol="0">
            <a:spAutoFit/>
          </a:bodyPr>
          <a:lstStyle/>
          <a:p>
            <a:pPr algn="ctr"/>
            <a:r>
              <a:rPr lang="en-US" b="1" dirty="0">
                <a:solidFill>
                  <a:schemeClr val="bg1"/>
                </a:solidFill>
                <a:latin typeface="Lato" panose="020F0502020204030203" pitchFamily="34" charset="77"/>
                <a:ea typeface="Lato Light" panose="020F0502020204030203" pitchFamily="34" charset="0"/>
                <a:cs typeface="Poppins SemiBold" pitchFamily="2" charset="77"/>
              </a:rPr>
              <a:t>Use your calendar wisely</a:t>
            </a:r>
          </a:p>
        </p:txBody>
      </p:sp>
      <p:sp>
        <p:nvSpPr>
          <p:cNvPr id="30" name="CuadroTexto 351">
            <a:extLst>
              <a:ext uri="{FF2B5EF4-FFF2-40B4-BE49-F238E27FC236}">
                <a16:creationId xmlns:a16="http://schemas.microsoft.com/office/drawing/2014/main" id="{510FA973-1D33-D248-BFA4-2971E0FB4224}"/>
              </a:ext>
            </a:extLst>
          </p:cNvPr>
          <p:cNvSpPr txBox="1"/>
          <p:nvPr/>
        </p:nvSpPr>
        <p:spPr>
          <a:xfrm>
            <a:off x="971609" y="4984371"/>
            <a:ext cx="2020517" cy="1077218"/>
          </a:xfrm>
          <a:prstGeom prst="rect">
            <a:avLst/>
          </a:prstGeom>
          <a:noFill/>
        </p:spPr>
        <p:txBody>
          <a:bodyPr wrap="square" rtlCol="0">
            <a:spAutoFit/>
          </a:bodyPr>
          <a:lstStyle/>
          <a:p>
            <a:r>
              <a:rPr lang="en-US" sz="1600" dirty="0">
                <a:solidFill>
                  <a:schemeClr val="bg1"/>
                </a:solidFill>
              </a:rPr>
              <a:t>Automate processes and set up FAQs to reduce one-one communication.</a:t>
            </a:r>
          </a:p>
        </p:txBody>
      </p:sp>
      <p:sp>
        <p:nvSpPr>
          <p:cNvPr id="31" name="CuadroTexto 351">
            <a:extLst>
              <a:ext uri="{FF2B5EF4-FFF2-40B4-BE49-F238E27FC236}">
                <a16:creationId xmlns:a16="http://schemas.microsoft.com/office/drawing/2014/main" id="{23A3E95F-AA8B-8A46-B66D-E3710170634B}"/>
              </a:ext>
            </a:extLst>
          </p:cNvPr>
          <p:cNvSpPr txBox="1"/>
          <p:nvPr/>
        </p:nvSpPr>
        <p:spPr>
          <a:xfrm>
            <a:off x="3714289" y="4984570"/>
            <a:ext cx="2020517" cy="1077218"/>
          </a:xfrm>
          <a:prstGeom prst="rect">
            <a:avLst/>
          </a:prstGeom>
          <a:noFill/>
        </p:spPr>
        <p:txBody>
          <a:bodyPr wrap="square" rtlCol="0">
            <a:spAutoFit/>
          </a:bodyPr>
          <a:lstStyle/>
          <a:p>
            <a:r>
              <a:rPr lang="en-US" sz="1600" dirty="0">
                <a:solidFill>
                  <a:schemeClr val="bg1"/>
                </a:solidFill>
              </a:rPr>
              <a:t>Set up times where you will answer emails. Post turnaround time.</a:t>
            </a:r>
          </a:p>
        </p:txBody>
      </p:sp>
      <p:sp>
        <p:nvSpPr>
          <p:cNvPr id="32" name="CuadroTexto 351">
            <a:extLst>
              <a:ext uri="{FF2B5EF4-FFF2-40B4-BE49-F238E27FC236}">
                <a16:creationId xmlns:a16="http://schemas.microsoft.com/office/drawing/2014/main" id="{2B8EDBE5-236F-9F4B-999C-ACB93F2D9888}"/>
              </a:ext>
            </a:extLst>
          </p:cNvPr>
          <p:cNvSpPr txBox="1"/>
          <p:nvPr/>
        </p:nvSpPr>
        <p:spPr>
          <a:xfrm>
            <a:off x="6497778" y="4984371"/>
            <a:ext cx="2020517" cy="1077218"/>
          </a:xfrm>
          <a:prstGeom prst="rect">
            <a:avLst/>
          </a:prstGeom>
          <a:noFill/>
        </p:spPr>
        <p:txBody>
          <a:bodyPr wrap="square" rtlCol="0">
            <a:spAutoFit/>
          </a:bodyPr>
          <a:lstStyle/>
          <a:p>
            <a:r>
              <a:rPr lang="en-US" sz="1600" dirty="0">
                <a:solidFill>
                  <a:schemeClr val="bg1"/>
                </a:solidFill>
              </a:rPr>
              <a:t>Block off time on your calendar for tasks. Block off a “catch up” time.</a:t>
            </a:r>
          </a:p>
        </p:txBody>
      </p:sp>
      <p:pic>
        <p:nvPicPr>
          <p:cNvPr id="5" name="Graphic 4" descr="Monthly calendar with solid fill">
            <a:extLst>
              <a:ext uri="{FF2B5EF4-FFF2-40B4-BE49-F238E27FC236}">
                <a16:creationId xmlns:a16="http://schemas.microsoft.com/office/drawing/2014/main" id="{5F563B6A-2CC8-A245-B5DA-46F1809317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12693" y="3106260"/>
            <a:ext cx="790686" cy="790686"/>
          </a:xfrm>
          <a:prstGeom prst="rect">
            <a:avLst/>
          </a:prstGeom>
        </p:spPr>
      </p:pic>
      <p:sp>
        <p:nvSpPr>
          <p:cNvPr id="33" name="CuadroTexto 351">
            <a:extLst>
              <a:ext uri="{FF2B5EF4-FFF2-40B4-BE49-F238E27FC236}">
                <a16:creationId xmlns:a16="http://schemas.microsoft.com/office/drawing/2014/main" id="{73CCABD4-84F7-8342-81BA-933AA5BDC2FA}"/>
              </a:ext>
            </a:extLst>
          </p:cNvPr>
          <p:cNvSpPr txBox="1"/>
          <p:nvPr/>
        </p:nvSpPr>
        <p:spPr>
          <a:xfrm>
            <a:off x="9201043" y="4984371"/>
            <a:ext cx="2020517" cy="1077218"/>
          </a:xfrm>
          <a:prstGeom prst="rect">
            <a:avLst/>
          </a:prstGeom>
          <a:noFill/>
        </p:spPr>
        <p:txBody>
          <a:bodyPr wrap="square" rtlCol="0">
            <a:spAutoFit/>
          </a:bodyPr>
          <a:lstStyle/>
          <a:p>
            <a:r>
              <a:rPr lang="en-US" sz="1600" dirty="0">
                <a:solidFill>
                  <a:schemeClr val="bg1"/>
                </a:solidFill>
              </a:rPr>
              <a:t>Your brain needs food and pauses in order to not overload cognitively.</a:t>
            </a:r>
          </a:p>
        </p:txBody>
      </p:sp>
      <p:sp>
        <p:nvSpPr>
          <p:cNvPr id="3" name="TextBox 2">
            <a:extLst>
              <a:ext uri="{FF2B5EF4-FFF2-40B4-BE49-F238E27FC236}">
                <a16:creationId xmlns:a16="http://schemas.microsoft.com/office/drawing/2014/main" id="{9ADB3D9E-BC6B-2C47-8294-95AE37547F4F}"/>
              </a:ext>
            </a:extLst>
          </p:cNvPr>
          <p:cNvSpPr txBox="1"/>
          <p:nvPr/>
        </p:nvSpPr>
        <p:spPr>
          <a:xfrm>
            <a:off x="971609" y="6650182"/>
            <a:ext cx="10275555" cy="215444"/>
          </a:xfrm>
          <a:prstGeom prst="rect">
            <a:avLst/>
          </a:prstGeom>
          <a:noFill/>
        </p:spPr>
        <p:txBody>
          <a:bodyPr wrap="square" rtlCol="0">
            <a:spAutoFit/>
          </a:bodyPr>
          <a:lstStyle/>
          <a:p>
            <a:r>
              <a:rPr lang="en-US" sz="800" i="1" dirty="0"/>
              <a:t>Why You Should Be a Selfish</a:t>
            </a:r>
            <a:r>
              <a:rPr lang="en-US" sz="800" dirty="0"/>
              <a:t> </a:t>
            </a:r>
            <a:r>
              <a:rPr lang="en-US" sz="800" i="1" dirty="0"/>
              <a:t>Instructor</a:t>
            </a:r>
            <a:r>
              <a:rPr lang="en-US" sz="800" dirty="0"/>
              <a:t> </a:t>
            </a:r>
            <a:r>
              <a:rPr lang="en-US" sz="800" i="1" dirty="0"/>
              <a:t>By </a:t>
            </a:r>
            <a:r>
              <a:rPr lang="en-US" sz="800" i="1" dirty="0" err="1"/>
              <a:t>Shazia</a:t>
            </a:r>
            <a:r>
              <a:rPr lang="en-US" sz="800" i="1" dirty="0"/>
              <a:t> A. Ahmed, PhD, and Juliet V. Spencer, PhD. The Path to Wellbeing: Overcoming Burnout and Reigniting Your Teaching</a:t>
            </a:r>
            <a:endParaRPr lang="en-US" sz="800" dirty="0"/>
          </a:p>
        </p:txBody>
      </p:sp>
    </p:spTree>
    <p:extLst>
      <p:ext uri="{BB962C8B-B14F-4D97-AF65-F5344CB8AC3E}">
        <p14:creationId xmlns:p14="http://schemas.microsoft.com/office/powerpoint/2010/main" val="42123088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28E13F-77F4-56CB-B13C-BB2F9FAD80E7}"/>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D211A2E-A5C6-740C-1532-5BC6C9FD61F1}"/>
              </a:ext>
            </a:extLst>
          </p:cNvPr>
          <p:cNvSpPr/>
          <p:nvPr/>
        </p:nvSpPr>
        <p:spPr>
          <a:xfrm>
            <a:off x="1587" y="0"/>
            <a:ext cx="527549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grpSp>
        <p:nvGrpSpPr>
          <p:cNvPr id="3" name="Group 2">
            <a:extLst>
              <a:ext uri="{FF2B5EF4-FFF2-40B4-BE49-F238E27FC236}">
                <a16:creationId xmlns:a16="http://schemas.microsoft.com/office/drawing/2014/main" id="{86374BF2-AAB4-2585-1C20-95993D0612BC}"/>
              </a:ext>
            </a:extLst>
          </p:cNvPr>
          <p:cNvGrpSpPr/>
          <p:nvPr/>
        </p:nvGrpSpPr>
        <p:grpSpPr>
          <a:xfrm>
            <a:off x="538314" y="1012463"/>
            <a:ext cx="4202040" cy="4090228"/>
            <a:chOff x="1942764" y="2194625"/>
            <a:chExt cx="8404080" cy="6378979"/>
          </a:xfrm>
        </p:grpSpPr>
        <p:sp>
          <p:nvSpPr>
            <p:cNvPr id="24" name="CuadroTexto 351">
              <a:extLst>
                <a:ext uri="{FF2B5EF4-FFF2-40B4-BE49-F238E27FC236}">
                  <a16:creationId xmlns:a16="http://schemas.microsoft.com/office/drawing/2014/main" id="{CAFA0C19-F43E-01F9-D8D6-9D7D62FE4CCA}"/>
                </a:ext>
              </a:extLst>
            </p:cNvPr>
            <p:cNvSpPr txBox="1"/>
            <p:nvPr/>
          </p:nvSpPr>
          <p:spPr>
            <a:xfrm>
              <a:off x="1942764" y="3145226"/>
              <a:ext cx="8404080" cy="1199994"/>
            </a:xfrm>
            <a:prstGeom prst="rect">
              <a:avLst/>
            </a:prstGeom>
            <a:noFill/>
          </p:spPr>
          <p:txBody>
            <a:bodyPr wrap="square" rtlCol="0">
              <a:spAutoFit/>
            </a:bodyPr>
            <a:lstStyle/>
            <a:p>
              <a:endParaRPr lang="en-US" sz="4400" b="1" dirty="0">
                <a:solidFill>
                  <a:schemeClr val="bg1"/>
                </a:solidFill>
                <a:latin typeface="Poppins SemiBold" pitchFamily="2" charset="77"/>
                <a:ea typeface="Lato Light" panose="020F0502020204030203" pitchFamily="34" charset="0"/>
                <a:cs typeface="Poppins SemiBold" pitchFamily="2" charset="77"/>
              </a:endParaRPr>
            </a:p>
          </p:txBody>
        </p:sp>
        <p:sp>
          <p:nvSpPr>
            <p:cNvPr id="7" name="CuadroTexto 350">
              <a:extLst>
                <a:ext uri="{FF2B5EF4-FFF2-40B4-BE49-F238E27FC236}">
                  <a16:creationId xmlns:a16="http://schemas.microsoft.com/office/drawing/2014/main" id="{CA048580-2F3D-E4D7-8D93-02B8C72354F5}"/>
                </a:ext>
              </a:extLst>
            </p:cNvPr>
            <p:cNvSpPr txBox="1"/>
            <p:nvPr/>
          </p:nvSpPr>
          <p:spPr>
            <a:xfrm>
              <a:off x="1942764" y="2194625"/>
              <a:ext cx="8404080" cy="1199994"/>
            </a:xfrm>
            <a:prstGeom prst="rect">
              <a:avLst/>
            </a:prstGeom>
            <a:noFill/>
          </p:spPr>
          <p:txBody>
            <a:bodyPr wrap="square" rtlCol="0">
              <a:spAutoFit/>
            </a:bodyPr>
            <a:lstStyle/>
            <a:p>
              <a:r>
                <a:rPr lang="en-US" sz="4400" b="1" spc="600" dirty="0">
                  <a:solidFill>
                    <a:schemeClr val="bg1"/>
                  </a:solidFill>
                  <a:latin typeface="Poppins" pitchFamily="2" charset="77"/>
                  <a:ea typeface="Lato Heavy" charset="0"/>
                  <a:cs typeface="Poppins" pitchFamily="2" charset="77"/>
                </a:rPr>
                <a:t>Chat Time!</a:t>
              </a:r>
            </a:p>
          </p:txBody>
        </p:sp>
        <p:sp>
          <p:nvSpPr>
            <p:cNvPr id="9" name="CuadroTexto 351">
              <a:extLst>
                <a:ext uri="{FF2B5EF4-FFF2-40B4-BE49-F238E27FC236}">
                  <a16:creationId xmlns:a16="http://schemas.microsoft.com/office/drawing/2014/main" id="{DA786159-F7E8-5ABB-3230-7096694FFD29}"/>
                </a:ext>
              </a:extLst>
            </p:cNvPr>
            <p:cNvSpPr txBox="1"/>
            <p:nvPr/>
          </p:nvSpPr>
          <p:spPr>
            <a:xfrm>
              <a:off x="1942764" y="4973621"/>
              <a:ext cx="8159972" cy="3599983"/>
            </a:xfrm>
            <a:prstGeom prst="rect">
              <a:avLst/>
            </a:prstGeom>
            <a:noFill/>
          </p:spPr>
          <p:txBody>
            <a:bodyPr wrap="square" rtlCol="0">
              <a:spAutoFit/>
            </a:bodyPr>
            <a:lstStyle/>
            <a:p>
              <a:r>
                <a:rPr lang="en-US" sz="3600" dirty="0">
                  <a:solidFill>
                    <a:schemeClr val="bg1"/>
                  </a:solidFill>
                </a:rPr>
                <a:t>Consider practices that you are willing to try to reduce burnout</a:t>
              </a:r>
              <a:r>
                <a:rPr lang="en-US" sz="900" dirty="0">
                  <a:solidFill>
                    <a:schemeClr val="bg1"/>
                  </a:solidFill>
                </a:rPr>
                <a:t>.</a:t>
              </a:r>
              <a:endParaRPr lang="en-US" sz="900" dirty="0">
                <a:solidFill>
                  <a:schemeClr val="bg1"/>
                </a:solidFill>
                <a:latin typeface="Lato Light" panose="020F0502020204030203" pitchFamily="34" charset="0"/>
                <a:ea typeface="Lato Light" panose="020F0502020204030203" pitchFamily="34" charset="0"/>
                <a:cs typeface="Lato Light" panose="020F0502020204030203" pitchFamily="34" charset="0"/>
              </a:endParaRPr>
            </a:p>
          </p:txBody>
        </p:sp>
      </p:grpSp>
      <p:sp>
        <p:nvSpPr>
          <p:cNvPr id="28" name="CuadroTexto 351">
            <a:extLst>
              <a:ext uri="{FF2B5EF4-FFF2-40B4-BE49-F238E27FC236}">
                <a16:creationId xmlns:a16="http://schemas.microsoft.com/office/drawing/2014/main" id="{C710B85B-9774-05B5-7738-393B5BF426FA}"/>
              </a:ext>
            </a:extLst>
          </p:cNvPr>
          <p:cNvSpPr txBox="1"/>
          <p:nvPr/>
        </p:nvSpPr>
        <p:spPr>
          <a:xfrm>
            <a:off x="5602147" y="877909"/>
            <a:ext cx="6271458" cy="4447371"/>
          </a:xfrm>
          <a:prstGeom prst="rect">
            <a:avLst/>
          </a:prstGeom>
          <a:noFill/>
        </p:spPr>
        <p:txBody>
          <a:bodyPr wrap="square" rtlCol="0">
            <a:spAutoFit/>
          </a:bodyPr>
          <a:lstStyle/>
          <a:p>
            <a:pPr marL="457200" indent="-457200">
              <a:spcBef>
                <a:spcPts val="600"/>
              </a:spcBef>
              <a:spcAft>
                <a:spcPts val="600"/>
              </a:spcAft>
              <a:buFont typeface="+mj-lt"/>
              <a:buAutoNum type="arabicPeriod"/>
            </a:pPr>
            <a:r>
              <a:rPr lang="en-US" sz="2800" dirty="0"/>
              <a:t>Can you block off time in your calendar to manage your task list?</a:t>
            </a:r>
          </a:p>
          <a:p>
            <a:pPr marL="457200" indent="-457200">
              <a:spcBef>
                <a:spcPts val="600"/>
              </a:spcBef>
              <a:spcAft>
                <a:spcPts val="600"/>
              </a:spcAft>
              <a:buFont typeface="+mj-lt"/>
              <a:buAutoNum type="arabicPeriod"/>
            </a:pPr>
            <a:r>
              <a:rPr lang="en-US" sz="2800" dirty="0"/>
              <a:t>Have you communicated to your manager about your workload? </a:t>
            </a:r>
          </a:p>
          <a:p>
            <a:pPr marL="457200" indent="-457200">
              <a:spcBef>
                <a:spcPts val="600"/>
              </a:spcBef>
              <a:spcAft>
                <a:spcPts val="600"/>
              </a:spcAft>
              <a:buFont typeface="+mj-lt"/>
              <a:buAutoNum type="arabicPeriod"/>
            </a:pPr>
            <a:r>
              <a:rPr lang="en-US" sz="2800" dirty="0"/>
              <a:t>Can you organize breaks or lunch with colleagues a few times per week?</a:t>
            </a:r>
          </a:p>
          <a:p>
            <a:pPr marL="457200" indent="-457200">
              <a:spcBef>
                <a:spcPts val="600"/>
              </a:spcBef>
              <a:spcAft>
                <a:spcPts val="600"/>
              </a:spcAft>
              <a:buFont typeface="+mj-lt"/>
              <a:buAutoNum type="arabicPeriod"/>
            </a:pPr>
            <a:r>
              <a:rPr lang="en-US" sz="2800" dirty="0"/>
              <a:t>How will you monitor your self-care?</a:t>
            </a:r>
          </a:p>
          <a:p>
            <a:pPr marL="457200" indent="-457200">
              <a:spcBef>
                <a:spcPts val="600"/>
              </a:spcBef>
              <a:spcAft>
                <a:spcPts val="600"/>
              </a:spcAft>
              <a:buFont typeface="+mj-lt"/>
              <a:buAutoNum type="arabicPeriod"/>
            </a:pPr>
            <a:r>
              <a:rPr lang="en-US" sz="2800" dirty="0"/>
              <a:t>Are you willing to unplug?</a:t>
            </a:r>
          </a:p>
          <a:p>
            <a:pPr marL="285750" indent="-285750">
              <a:spcBef>
                <a:spcPts val="600"/>
              </a:spcBef>
              <a:spcAft>
                <a:spcPts val="600"/>
              </a:spcAft>
              <a:buFont typeface="+mj-lt"/>
              <a:buAutoNum type="arabicPeriod"/>
            </a:pPr>
            <a:endParaRPr lang="en-US" sz="900" dirty="0"/>
          </a:p>
        </p:txBody>
      </p:sp>
    </p:spTree>
    <p:extLst>
      <p:ext uri="{BB962C8B-B14F-4D97-AF65-F5344CB8AC3E}">
        <p14:creationId xmlns:p14="http://schemas.microsoft.com/office/powerpoint/2010/main" val="716106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357B4-1A00-41C7-E49C-055A1EE167D3}"/>
              </a:ext>
            </a:extLst>
          </p:cNvPr>
          <p:cNvSpPr>
            <a:spLocks noGrp="1"/>
          </p:cNvSpPr>
          <p:nvPr>
            <p:ph type="title"/>
          </p:nvPr>
        </p:nvSpPr>
        <p:spPr>
          <a:xfrm>
            <a:off x="913795" y="608438"/>
            <a:ext cx="10353762" cy="861548"/>
          </a:xfrm>
        </p:spPr>
        <p:txBody>
          <a:bodyPr>
            <a:normAutofit/>
          </a:bodyPr>
          <a:lstStyle/>
          <a:p>
            <a:pPr algn="ctr"/>
            <a:r>
              <a:rPr lang="en-US" sz="3600" b="1" dirty="0">
                <a:effectLst/>
                <a:latin typeface="Calibri" panose="020F0502020204030204" pitchFamily="34" charset="0"/>
                <a:ea typeface="Calibri" panose="020F0502020204030204" pitchFamily="34" charset="0"/>
                <a:cs typeface="Times New Roman" panose="02020603050405020304" pitchFamily="18" charset="0"/>
              </a:rPr>
              <a:t>Maintaining Passion Without Burnout</a:t>
            </a:r>
            <a:endParaRPr lang="en-US" sz="3600" b="1" dirty="0"/>
          </a:p>
        </p:txBody>
      </p:sp>
      <p:pic>
        <p:nvPicPr>
          <p:cNvPr id="5" name="Picture Placeholder 4"/>
          <p:cNvPicPr>
            <a:picLocks noChangeAspect="1"/>
          </p:cNvPicPr>
          <p:nvPr/>
        </p:nvPicPr>
        <p:blipFill>
          <a:blip r:embed="rId3" cstate="print">
            <a:extLst>
              <a:ext uri="{28A0092B-C50C-407E-A947-70E740481C1C}">
                <a14:useLocalDpi xmlns:a14="http://schemas.microsoft.com/office/drawing/2010/main" val="0"/>
              </a:ext>
            </a:extLst>
          </a:blip>
          <a:srcRect l="9650" r="9650"/>
          <a:stretch>
            <a:fillRect/>
          </a:stretch>
        </p:blipFill>
        <p:spPr>
          <a:xfrm>
            <a:off x="1231739" y="1965960"/>
            <a:ext cx="3566160" cy="2926080"/>
          </a:xfrm>
          <a:prstGeom prst="rect">
            <a:avLst/>
          </a:prstGeom>
        </p:spPr>
      </p:pic>
      <p:sp>
        <p:nvSpPr>
          <p:cNvPr id="4" name="Text Placeholder 2"/>
          <p:cNvSpPr>
            <a:spLocks noGrp="1"/>
          </p:cNvSpPr>
          <p:nvPr>
            <p:ph type="body" sz="half" idx="2"/>
          </p:nvPr>
        </p:nvSpPr>
        <p:spPr>
          <a:xfrm>
            <a:off x="5370135" y="2791066"/>
            <a:ext cx="5897422" cy="1501775"/>
          </a:xfrm>
        </p:spPr>
        <p:txBody>
          <a:bodyPr>
            <a:noAutofit/>
          </a:bodyPr>
          <a:lstStyle/>
          <a:p>
            <a:pPr algn="l"/>
            <a:r>
              <a:rPr lang="en-US" sz="4000" dirty="0">
                <a:cs typeface="Arial" panose="020B0604020202020204" pitchFamily="34" charset="0"/>
              </a:rPr>
              <a:t>“To be burned out means you were once on fire.” Jesse Wilson, RN, MSN</a:t>
            </a:r>
          </a:p>
          <a:p>
            <a:pPr marL="285750" indent="-285750" algn="l">
              <a:buFont typeface="Arial" panose="020B0604020202020204" pitchFamily="34" charset="0"/>
              <a:buChar char="•"/>
            </a:pPr>
            <a:endParaRPr lang="en-US" sz="1800" dirty="0"/>
          </a:p>
        </p:txBody>
      </p:sp>
    </p:spTree>
    <p:extLst>
      <p:ext uri="{BB962C8B-B14F-4D97-AF65-F5344CB8AC3E}">
        <p14:creationId xmlns:p14="http://schemas.microsoft.com/office/powerpoint/2010/main" val="26081244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0654D85-F4A0-6944-BF34-7BC200257DA9}"/>
              </a:ext>
            </a:extLst>
          </p:cNvPr>
          <p:cNvSpPr/>
          <p:nvPr/>
        </p:nvSpPr>
        <p:spPr>
          <a:xfrm>
            <a:off x="1587" y="0"/>
            <a:ext cx="527549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grpSp>
        <p:nvGrpSpPr>
          <p:cNvPr id="3" name="Group 2">
            <a:extLst>
              <a:ext uri="{FF2B5EF4-FFF2-40B4-BE49-F238E27FC236}">
                <a16:creationId xmlns:a16="http://schemas.microsoft.com/office/drawing/2014/main" id="{B5952CB5-913E-5F40-AE8A-12133F45DB88}"/>
              </a:ext>
            </a:extLst>
          </p:cNvPr>
          <p:cNvGrpSpPr/>
          <p:nvPr/>
        </p:nvGrpSpPr>
        <p:grpSpPr>
          <a:xfrm>
            <a:off x="538314" y="1012463"/>
            <a:ext cx="4202040" cy="3454105"/>
            <a:chOff x="1942764" y="2194625"/>
            <a:chExt cx="8404080" cy="5386904"/>
          </a:xfrm>
        </p:grpSpPr>
        <p:sp>
          <p:nvSpPr>
            <p:cNvPr id="24" name="CuadroTexto 351">
              <a:extLst>
                <a:ext uri="{FF2B5EF4-FFF2-40B4-BE49-F238E27FC236}">
                  <a16:creationId xmlns:a16="http://schemas.microsoft.com/office/drawing/2014/main" id="{93305559-BB26-D149-AC8E-3D8410A8DE8D}"/>
                </a:ext>
              </a:extLst>
            </p:cNvPr>
            <p:cNvSpPr txBox="1"/>
            <p:nvPr/>
          </p:nvSpPr>
          <p:spPr>
            <a:xfrm>
              <a:off x="1942764" y="3145226"/>
              <a:ext cx="8404080" cy="1199994"/>
            </a:xfrm>
            <a:prstGeom prst="rect">
              <a:avLst/>
            </a:prstGeom>
            <a:noFill/>
          </p:spPr>
          <p:txBody>
            <a:bodyPr wrap="square" rtlCol="0">
              <a:spAutoFit/>
            </a:bodyPr>
            <a:lstStyle/>
            <a:p>
              <a:endParaRPr lang="en-US" sz="4400" b="1" dirty="0">
                <a:solidFill>
                  <a:schemeClr val="bg1"/>
                </a:solidFill>
                <a:latin typeface="Poppins SemiBold" pitchFamily="2" charset="77"/>
                <a:ea typeface="Lato Light" panose="020F0502020204030203" pitchFamily="34" charset="0"/>
                <a:cs typeface="Poppins SemiBold" pitchFamily="2" charset="77"/>
              </a:endParaRPr>
            </a:p>
          </p:txBody>
        </p:sp>
        <p:sp>
          <p:nvSpPr>
            <p:cNvPr id="7" name="CuadroTexto 350">
              <a:extLst>
                <a:ext uri="{FF2B5EF4-FFF2-40B4-BE49-F238E27FC236}">
                  <a16:creationId xmlns:a16="http://schemas.microsoft.com/office/drawing/2014/main" id="{C79F9862-B23E-D54E-8FA2-9A287FA8BDB8}"/>
                </a:ext>
              </a:extLst>
            </p:cNvPr>
            <p:cNvSpPr txBox="1"/>
            <p:nvPr/>
          </p:nvSpPr>
          <p:spPr>
            <a:xfrm>
              <a:off x="1942764" y="2194625"/>
              <a:ext cx="8404080" cy="1199994"/>
            </a:xfrm>
            <a:prstGeom prst="rect">
              <a:avLst/>
            </a:prstGeom>
            <a:noFill/>
          </p:spPr>
          <p:txBody>
            <a:bodyPr wrap="square" rtlCol="0">
              <a:spAutoFit/>
            </a:bodyPr>
            <a:lstStyle/>
            <a:p>
              <a:r>
                <a:rPr lang="en-US" sz="4400" b="1" spc="600" dirty="0">
                  <a:solidFill>
                    <a:schemeClr val="bg1"/>
                  </a:solidFill>
                  <a:latin typeface="Poppins" pitchFamily="2" charset="77"/>
                  <a:ea typeface="Lato Heavy" charset="0"/>
                  <a:cs typeface="Poppins" pitchFamily="2" charset="77"/>
                </a:rPr>
                <a:t>Chat Time!</a:t>
              </a:r>
            </a:p>
          </p:txBody>
        </p:sp>
        <p:sp>
          <p:nvSpPr>
            <p:cNvPr id="9" name="CuadroTexto 351">
              <a:extLst>
                <a:ext uri="{FF2B5EF4-FFF2-40B4-BE49-F238E27FC236}">
                  <a16:creationId xmlns:a16="http://schemas.microsoft.com/office/drawing/2014/main" id="{4234E5A1-B430-9547-B6B8-19F1FC1DD3A6}"/>
                </a:ext>
              </a:extLst>
            </p:cNvPr>
            <p:cNvSpPr txBox="1"/>
            <p:nvPr/>
          </p:nvSpPr>
          <p:spPr>
            <a:xfrm>
              <a:off x="2064818" y="3981546"/>
              <a:ext cx="8159972" cy="3599983"/>
            </a:xfrm>
            <a:prstGeom prst="rect">
              <a:avLst/>
            </a:prstGeom>
            <a:noFill/>
          </p:spPr>
          <p:txBody>
            <a:bodyPr wrap="square" rtlCol="0">
              <a:spAutoFit/>
            </a:bodyPr>
            <a:lstStyle/>
            <a:p>
              <a:r>
                <a:rPr lang="en-US" sz="3600" dirty="0">
                  <a:solidFill>
                    <a:schemeClr val="bg1"/>
                  </a:solidFill>
                </a:rPr>
                <a:t>Consider practices that you are willing to try to reduce burnout</a:t>
              </a:r>
              <a:r>
                <a:rPr lang="en-US" sz="900" dirty="0">
                  <a:solidFill>
                    <a:schemeClr val="bg1"/>
                  </a:solidFill>
                </a:rPr>
                <a:t>.</a:t>
              </a:r>
              <a:endParaRPr lang="en-US" sz="900" dirty="0">
                <a:solidFill>
                  <a:schemeClr val="bg1"/>
                </a:solidFill>
                <a:latin typeface="Lato Light" panose="020F0502020204030203" pitchFamily="34" charset="0"/>
                <a:ea typeface="Lato Light" panose="020F0502020204030203" pitchFamily="34" charset="0"/>
                <a:cs typeface="Lato Light" panose="020F0502020204030203" pitchFamily="34" charset="0"/>
              </a:endParaRPr>
            </a:p>
          </p:txBody>
        </p:sp>
      </p:grpSp>
      <p:sp>
        <p:nvSpPr>
          <p:cNvPr id="28" name="CuadroTexto 351">
            <a:extLst>
              <a:ext uri="{FF2B5EF4-FFF2-40B4-BE49-F238E27FC236}">
                <a16:creationId xmlns:a16="http://schemas.microsoft.com/office/drawing/2014/main" id="{586ABADE-9486-0445-AC7E-692081981212}"/>
              </a:ext>
            </a:extLst>
          </p:cNvPr>
          <p:cNvSpPr txBox="1"/>
          <p:nvPr/>
        </p:nvSpPr>
        <p:spPr>
          <a:xfrm>
            <a:off x="5595588" y="1012463"/>
            <a:ext cx="6271458" cy="4293483"/>
          </a:xfrm>
          <a:prstGeom prst="rect">
            <a:avLst/>
          </a:prstGeom>
          <a:noFill/>
        </p:spPr>
        <p:txBody>
          <a:bodyPr wrap="square" rtlCol="0">
            <a:spAutoFit/>
          </a:bodyPr>
          <a:lstStyle/>
          <a:p>
            <a:pPr marL="457200" indent="-457200">
              <a:spcBef>
                <a:spcPts val="600"/>
              </a:spcBef>
              <a:spcAft>
                <a:spcPts val="600"/>
              </a:spcAft>
              <a:buFont typeface="Wingdings" panose="05000000000000000000" pitchFamily="2" charset="2"/>
              <a:buChar char="ü"/>
            </a:pPr>
            <a:r>
              <a:rPr lang="en-US" sz="2800" dirty="0"/>
              <a:t>What strategies made sense to you?</a:t>
            </a:r>
          </a:p>
          <a:p>
            <a:pPr marL="457200" indent="-457200">
              <a:spcBef>
                <a:spcPts val="600"/>
              </a:spcBef>
              <a:spcAft>
                <a:spcPts val="600"/>
              </a:spcAft>
              <a:buFont typeface="Wingdings" panose="05000000000000000000" pitchFamily="2" charset="2"/>
              <a:buChar char="ü"/>
            </a:pPr>
            <a:r>
              <a:rPr lang="en-US" sz="2800" dirty="0"/>
              <a:t>Which will you be able to implement quickly?</a:t>
            </a:r>
          </a:p>
          <a:p>
            <a:pPr marL="457200" indent="-457200">
              <a:spcBef>
                <a:spcPts val="600"/>
              </a:spcBef>
              <a:spcAft>
                <a:spcPts val="600"/>
              </a:spcAft>
              <a:buFont typeface="Wingdings" panose="05000000000000000000" pitchFamily="2" charset="2"/>
              <a:buChar char="ü"/>
            </a:pPr>
            <a:r>
              <a:rPr lang="en-US" sz="2800" dirty="0"/>
              <a:t>Are their colleagues close to you to form a support system?</a:t>
            </a:r>
          </a:p>
          <a:p>
            <a:pPr marL="457200" indent="-457200">
              <a:spcBef>
                <a:spcPts val="600"/>
              </a:spcBef>
              <a:spcAft>
                <a:spcPts val="600"/>
              </a:spcAft>
              <a:buFont typeface="Wingdings" panose="05000000000000000000" pitchFamily="2" charset="2"/>
              <a:buChar char="ü"/>
            </a:pPr>
            <a:r>
              <a:rPr lang="en-US" sz="2800" dirty="0"/>
              <a:t>Have you tried to automate processes, create a FAQ or placed common resources in an accessible area?</a:t>
            </a:r>
          </a:p>
          <a:p>
            <a:pPr marL="285750" indent="-285750">
              <a:spcBef>
                <a:spcPts val="600"/>
              </a:spcBef>
              <a:spcAft>
                <a:spcPts val="600"/>
              </a:spcAft>
              <a:buFont typeface="+mj-lt"/>
              <a:buAutoNum type="arabicPeriod"/>
            </a:pPr>
            <a:endParaRPr lang="en-US" sz="900" dirty="0"/>
          </a:p>
        </p:txBody>
      </p:sp>
    </p:spTree>
    <p:extLst>
      <p:ext uri="{BB962C8B-B14F-4D97-AF65-F5344CB8AC3E}">
        <p14:creationId xmlns:p14="http://schemas.microsoft.com/office/powerpoint/2010/main" val="17338668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C72E3B-86B8-DE8B-7183-131B73D8991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39E1000-56DB-8E75-F9DD-15DE7B3ECADB}"/>
              </a:ext>
            </a:extLst>
          </p:cNvPr>
          <p:cNvSpPr txBox="1"/>
          <p:nvPr/>
        </p:nvSpPr>
        <p:spPr>
          <a:xfrm>
            <a:off x="408134" y="395961"/>
            <a:ext cx="11004503" cy="4434163"/>
          </a:xfrm>
          <a:prstGeom prst="rect">
            <a:avLst/>
          </a:prstGeom>
          <a:noFill/>
        </p:spPr>
        <p:txBody>
          <a:bodyPr wrap="square">
            <a:spAutoFit/>
          </a:bodyPr>
          <a:lstStyle/>
          <a:p>
            <a:pPr marL="0" marR="0">
              <a:lnSpc>
                <a:spcPct val="115000"/>
              </a:lnSpc>
              <a:spcAft>
                <a:spcPts val="800"/>
              </a:spcAft>
              <a:buNone/>
            </a:pPr>
            <a:r>
              <a:rPr lang="en-US" sz="5400" b="1" kern="100" dirty="0">
                <a:effectLst/>
                <a:latin typeface="Calibri" panose="020F0502020204030204" pitchFamily="34" charset="0"/>
                <a:ea typeface="Calibri" panose="020F0502020204030204" pitchFamily="34" charset="0"/>
                <a:cs typeface="Times New Roman" panose="02020603050405020304" pitchFamily="18" charset="0"/>
              </a:rPr>
              <a:t>Building a Strong Support Network</a:t>
            </a:r>
          </a:p>
          <a:p>
            <a:pPr marL="0" marR="0">
              <a:lnSpc>
                <a:spcPct val="115000"/>
              </a:lnSpc>
              <a:spcAft>
                <a:spcPts val="800"/>
              </a:spcAft>
              <a:buNone/>
            </a:pPr>
            <a:endParaRPr lang="en-US" sz="24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Aft>
                <a:spcPts val="800"/>
              </a:spcAft>
              <a:buSzPts val="1000"/>
              <a:buFont typeface="Courier New" panose="02070309020205020404" pitchFamily="49" charset="0"/>
              <a:buChar char="o"/>
              <a:tabLst>
                <a:tab pos="914400" algn="l"/>
              </a:tabLs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Connect with other Medical Service Professionals (MSPs) for shared knowledge.</a:t>
            </a:r>
          </a:p>
          <a:p>
            <a:pPr marL="742950" marR="0" lvl="1" indent="-285750">
              <a:lnSpc>
                <a:spcPct val="115000"/>
              </a:lnSpc>
              <a:spcAft>
                <a:spcPts val="800"/>
              </a:spcAft>
              <a:buSzPts val="1000"/>
              <a:buFont typeface="Courier New" panose="02070309020205020404" pitchFamily="49" charset="0"/>
              <a:buChar char="o"/>
              <a:tabLst>
                <a:tab pos="914400" algn="l"/>
              </a:tabLs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Join online forums, groups, or associations dedicated to MSPs.</a:t>
            </a:r>
          </a:p>
          <a:p>
            <a:pPr marL="742950" marR="0" lvl="1" indent="-285750">
              <a:lnSpc>
                <a:spcPct val="115000"/>
              </a:lnSpc>
              <a:spcAft>
                <a:spcPts val="800"/>
              </a:spcAft>
              <a:buSzPts val="1000"/>
              <a:buFont typeface="Courier New" panose="02070309020205020404" pitchFamily="49" charset="0"/>
              <a:buChar char="o"/>
              <a:tabLst>
                <a:tab pos="914400" algn="l"/>
              </a:tabLs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Share challenges, brainstorm solutions, and stay motivated together.</a:t>
            </a:r>
          </a:p>
          <a:p>
            <a:pPr marL="742950" marR="0" lvl="1" indent="-285750">
              <a:lnSpc>
                <a:spcPct val="115000"/>
              </a:lnSpc>
              <a:spcAft>
                <a:spcPts val="800"/>
              </a:spcAft>
              <a:buSzPts val="1000"/>
              <a:buFont typeface="Courier New" panose="02070309020205020404" pitchFamily="49" charset="0"/>
              <a:buChar char="o"/>
              <a:tabLst>
                <a:tab pos="914400" algn="l"/>
              </a:tabLs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Find mentors who can guide you through tough times.</a:t>
            </a:r>
          </a:p>
        </p:txBody>
      </p:sp>
    </p:spTree>
    <p:extLst>
      <p:ext uri="{BB962C8B-B14F-4D97-AF65-F5344CB8AC3E}">
        <p14:creationId xmlns:p14="http://schemas.microsoft.com/office/powerpoint/2010/main" val="1329922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265248-F710-C0AF-BE90-A06D9B731ED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9AAC0D6-5004-53FA-C101-B34F7853F6DF}"/>
              </a:ext>
            </a:extLst>
          </p:cNvPr>
          <p:cNvSpPr txBox="1"/>
          <p:nvPr/>
        </p:nvSpPr>
        <p:spPr>
          <a:xfrm>
            <a:off x="403608" y="202140"/>
            <a:ext cx="11384783" cy="4172937"/>
          </a:xfrm>
          <a:prstGeom prst="rect">
            <a:avLst/>
          </a:prstGeom>
          <a:noFill/>
        </p:spPr>
        <p:txBody>
          <a:bodyPr wrap="square">
            <a:spAutoFit/>
          </a:bodyPr>
          <a:lstStyle/>
          <a:p>
            <a:pPr marR="0" lvl="0">
              <a:lnSpc>
                <a:spcPct val="115000"/>
              </a:lnSpc>
              <a:spcAft>
                <a:spcPts val="800"/>
              </a:spcAft>
              <a:buSzPts val="1000"/>
              <a:tabLst>
                <a:tab pos="457200" algn="l"/>
              </a:tabLst>
            </a:pPr>
            <a:r>
              <a:rPr lang="en-US" sz="5400" kern="100" dirty="0">
                <a:effectLst/>
                <a:latin typeface="Calibri" panose="020F0502020204030204" pitchFamily="34" charset="0"/>
                <a:ea typeface="Calibri" panose="020F0502020204030204" pitchFamily="34" charset="0"/>
                <a:cs typeface="Times New Roman" panose="02020603050405020304" pitchFamily="18" charset="0"/>
              </a:rPr>
              <a:t>Maintaining Your Passion for Your Work</a:t>
            </a:r>
          </a:p>
          <a:p>
            <a:pPr marL="914400" marR="0" lvl="1" indent="-457200">
              <a:lnSpc>
                <a:spcPct val="115000"/>
              </a:lnSpc>
              <a:spcAft>
                <a:spcPts val="800"/>
              </a:spcAft>
              <a:buSzPts val="1000"/>
              <a:buFont typeface="Wingdings" panose="05000000000000000000" pitchFamily="2" charset="2"/>
              <a:buChar char="v"/>
              <a:tabLst>
                <a:tab pos="914400" algn="l"/>
              </a:tabLst>
            </a:pPr>
            <a:r>
              <a:rPr lang="en-US" sz="2800" b="1" kern="100" dirty="0">
                <a:effectLst/>
                <a:latin typeface="Calibri" panose="020F0502020204030204" pitchFamily="34" charset="0"/>
                <a:ea typeface="Calibri" panose="020F0502020204030204" pitchFamily="34" charset="0"/>
                <a:cs typeface="Times New Roman" panose="02020603050405020304" pitchFamily="18" charset="0"/>
              </a:rPr>
              <a:t>Find Meaning:</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Reconnect with the purpose behind your work</a:t>
            </a:r>
            <a:endParaRPr lang="en-US" sz="2800" kern="100" dirty="0">
              <a:latin typeface="Calibri" panose="020F0502020204030204" pitchFamily="34" charset="0"/>
              <a:ea typeface="Calibri" panose="020F0502020204030204" pitchFamily="34" charset="0"/>
              <a:cs typeface="Times New Roman" panose="02020603050405020304" pitchFamily="18" charset="0"/>
            </a:endParaRPr>
          </a:p>
          <a:p>
            <a:pPr marL="914400" marR="0" lvl="1" indent="-457200">
              <a:lnSpc>
                <a:spcPct val="115000"/>
              </a:lnSpc>
              <a:spcAft>
                <a:spcPts val="800"/>
              </a:spcAft>
              <a:buSzPts val="1000"/>
              <a:buFont typeface="Wingdings" panose="05000000000000000000" pitchFamily="2" charset="2"/>
              <a:buChar char="v"/>
              <a:tabLst>
                <a:tab pos="914400" algn="l"/>
              </a:tabLst>
            </a:pPr>
            <a:r>
              <a:rPr lang="en-US" sz="2800" b="1" kern="100" dirty="0">
                <a:effectLst/>
                <a:latin typeface="Calibri" panose="020F0502020204030204" pitchFamily="34" charset="0"/>
                <a:ea typeface="Calibri" panose="020F0502020204030204" pitchFamily="34" charset="0"/>
                <a:cs typeface="Times New Roman" panose="02020603050405020304" pitchFamily="18" charset="0"/>
              </a:rPr>
              <a:t>Pace Yourself:</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Focus on sustainable growth rather than overexertion</a:t>
            </a:r>
          </a:p>
          <a:p>
            <a:pPr marL="914400" marR="0" lvl="1" indent="-457200">
              <a:spcAft>
                <a:spcPts val="800"/>
              </a:spcAft>
              <a:buSzPts val="1000"/>
              <a:buFont typeface="Wingdings" panose="05000000000000000000" pitchFamily="2" charset="2"/>
              <a:buChar char="v"/>
              <a:tabLst>
                <a:tab pos="914400" algn="l"/>
              </a:tabLst>
            </a:pPr>
            <a:r>
              <a:rPr lang="en-US" sz="2800" b="1" kern="100" dirty="0">
                <a:effectLst/>
                <a:latin typeface="Calibri" panose="020F0502020204030204" pitchFamily="34" charset="0"/>
                <a:ea typeface="Calibri" panose="020F0502020204030204" pitchFamily="34" charset="0"/>
                <a:cs typeface="Times New Roman" panose="02020603050405020304" pitchFamily="18" charset="0"/>
              </a:rPr>
              <a:t>Balance Passion with Self-Care:</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Strive for a balance between professional success and personal well-being.</a:t>
            </a:r>
          </a:p>
          <a:p>
            <a:pPr marL="914400" marR="0" lvl="1" indent="-457200">
              <a:spcAft>
                <a:spcPts val="800"/>
              </a:spcAft>
              <a:buSzPts val="1000"/>
              <a:buFont typeface="Wingdings" panose="05000000000000000000" pitchFamily="2" charset="2"/>
              <a:buChar char="v"/>
              <a:tabLst>
                <a:tab pos="914400" algn="l"/>
              </a:tabLst>
            </a:pPr>
            <a:r>
              <a:rPr lang="en-US" sz="2800" b="1" dirty="0">
                <a:effectLst/>
                <a:latin typeface="Calibri" panose="020F0502020204030204" pitchFamily="34" charset="0"/>
                <a:ea typeface="Calibri" panose="020F0502020204030204" pitchFamily="34" charset="0"/>
                <a:cs typeface="Times New Roman" panose="02020603050405020304" pitchFamily="18" charset="0"/>
              </a:rPr>
              <a:t>Cultivate Relationships:</a:t>
            </a:r>
            <a:r>
              <a:rPr lang="en-US" sz="2800" dirty="0">
                <a:effectLst/>
                <a:latin typeface="Calibri" panose="020F0502020204030204" pitchFamily="34" charset="0"/>
                <a:ea typeface="Calibri" panose="020F0502020204030204" pitchFamily="34" charset="0"/>
                <a:cs typeface="Times New Roman" panose="02020603050405020304" pitchFamily="18" charset="0"/>
              </a:rPr>
              <a:t> Nurture relationships outside of work to keep a healthy social life</a:t>
            </a:r>
            <a:endParaRPr lang="en-US" sz="2800" dirty="0"/>
          </a:p>
        </p:txBody>
      </p:sp>
      <p:pic>
        <p:nvPicPr>
          <p:cNvPr id="5" name="Picture 4">
            <a:extLst>
              <a:ext uri="{FF2B5EF4-FFF2-40B4-BE49-F238E27FC236}">
                <a16:creationId xmlns:a16="http://schemas.microsoft.com/office/drawing/2014/main" id="{88EA2C0E-69FA-B6F7-F6FC-87DD79DDCAE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526215" y="4245586"/>
            <a:ext cx="3483218" cy="2612414"/>
          </a:xfrm>
          <a:prstGeom prst="rect">
            <a:avLst/>
          </a:prstGeom>
        </p:spPr>
      </p:pic>
    </p:spTree>
    <p:extLst>
      <p:ext uri="{BB962C8B-B14F-4D97-AF65-F5344CB8AC3E}">
        <p14:creationId xmlns:p14="http://schemas.microsoft.com/office/powerpoint/2010/main" val="2868378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ADE109-248F-A949-12FD-D0B6E44EC17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9B50DC3-1134-B9E0-C872-3BF68DBD6868}"/>
              </a:ext>
            </a:extLst>
          </p:cNvPr>
          <p:cNvSpPr txBox="1"/>
          <p:nvPr/>
        </p:nvSpPr>
        <p:spPr>
          <a:xfrm>
            <a:off x="452176" y="320716"/>
            <a:ext cx="11334540" cy="1954381"/>
          </a:xfrm>
          <a:prstGeom prst="rect">
            <a:avLst/>
          </a:prstGeom>
          <a:noFill/>
        </p:spPr>
        <p:txBody>
          <a:bodyPr wrap="square">
            <a:spAutoFit/>
          </a:bodyPr>
          <a:lstStyle/>
          <a:p>
            <a:pPr algn="l">
              <a:spcAft>
                <a:spcPts val="1500"/>
              </a:spcAft>
              <a:buNone/>
            </a:pPr>
            <a:r>
              <a:rPr lang="en-US" sz="2400" b="0" i="1" dirty="0">
                <a:solidFill>
                  <a:srgbClr val="232323"/>
                </a:solidFill>
                <a:effectLst/>
                <a:latin typeface="Calibri" panose="020F0502020204030204" pitchFamily="34" charset="0"/>
                <a:ea typeface="Calibri" panose="020F0502020204030204" pitchFamily="34" charset="0"/>
                <a:cs typeface="Calibri" panose="020F0502020204030204" pitchFamily="34" charset="0"/>
              </a:rPr>
              <a:t>“Do what you love, and you’ll never work another day in your life.”</a:t>
            </a:r>
            <a:endParaRPr lang="en-US" sz="2400" b="0" i="0" dirty="0">
              <a:solidFill>
                <a:srgbClr val="232323"/>
              </a:solidFill>
              <a:effectLst/>
              <a:latin typeface="Calibri" panose="020F0502020204030204" pitchFamily="34" charset="0"/>
              <a:ea typeface="Calibri" panose="020F0502020204030204" pitchFamily="34" charset="0"/>
              <a:cs typeface="Calibri" panose="020F0502020204030204" pitchFamily="34" charset="0"/>
            </a:endParaRPr>
          </a:p>
          <a:p>
            <a:pPr algn="l">
              <a:spcAft>
                <a:spcPts val="1500"/>
              </a:spcAft>
            </a:pPr>
            <a:r>
              <a:rPr lang="en-US" sz="2400" b="0" i="0" dirty="0">
                <a:solidFill>
                  <a:srgbClr val="232323"/>
                </a:solidFill>
                <a:effectLst/>
                <a:latin typeface="Calibri" panose="020F0502020204030204" pitchFamily="34" charset="0"/>
                <a:ea typeface="Calibri" panose="020F0502020204030204" pitchFamily="34" charset="0"/>
                <a:cs typeface="Calibri" panose="020F0502020204030204" pitchFamily="34" charset="0"/>
              </a:rPr>
              <a:t>You’ve likely heard of this saying, but how much of this is true? </a:t>
            </a:r>
          </a:p>
          <a:p>
            <a:pPr algn="l">
              <a:spcAft>
                <a:spcPts val="1500"/>
              </a:spcAft>
            </a:pPr>
            <a:r>
              <a:rPr lang="en-US" sz="2400" b="0" i="0" dirty="0">
                <a:solidFill>
                  <a:srgbClr val="232323"/>
                </a:solidFill>
                <a:effectLst/>
                <a:latin typeface="Calibri" panose="020F0502020204030204" pitchFamily="34" charset="0"/>
                <a:ea typeface="Calibri" panose="020F0502020204030204" pitchFamily="34" charset="0"/>
                <a:cs typeface="Calibri" panose="020F0502020204030204" pitchFamily="34" charset="0"/>
              </a:rPr>
              <a:t>Should we all quit our jobs in search of one that makes us thoroughly delighted, proud, and brings us pure joy?</a:t>
            </a:r>
          </a:p>
        </p:txBody>
      </p:sp>
      <p:pic>
        <p:nvPicPr>
          <p:cNvPr id="5" name="Picture 4">
            <a:extLst>
              <a:ext uri="{FF2B5EF4-FFF2-40B4-BE49-F238E27FC236}">
                <a16:creationId xmlns:a16="http://schemas.microsoft.com/office/drawing/2014/main" id="{46F32042-FD66-A648-F0B4-633611E6E0F2}"/>
              </a:ext>
            </a:extLst>
          </p:cNvPr>
          <p:cNvPicPr>
            <a:picLocks noChangeAspect="1"/>
          </p:cNvPicPr>
          <p:nvPr/>
        </p:nvPicPr>
        <p:blipFill>
          <a:blip r:embed="rId2"/>
          <a:stretch>
            <a:fillRect/>
          </a:stretch>
        </p:blipFill>
        <p:spPr>
          <a:xfrm>
            <a:off x="2804159" y="2759298"/>
            <a:ext cx="6011847" cy="3349861"/>
          </a:xfrm>
          <a:prstGeom prst="rect">
            <a:avLst/>
          </a:prstGeom>
        </p:spPr>
      </p:pic>
    </p:spTree>
    <p:extLst>
      <p:ext uri="{BB962C8B-B14F-4D97-AF65-F5344CB8AC3E}">
        <p14:creationId xmlns:p14="http://schemas.microsoft.com/office/powerpoint/2010/main" val="16998124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AB27B0-CFB0-6127-075A-F2E442F0D0F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25CA080-831C-0870-B934-3BC3A042C3EF}"/>
              </a:ext>
            </a:extLst>
          </p:cNvPr>
          <p:cNvSpPr txBox="1"/>
          <p:nvPr/>
        </p:nvSpPr>
        <p:spPr>
          <a:xfrm>
            <a:off x="261257" y="371819"/>
            <a:ext cx="6641961" cy="5150128"/>
          </a:xfrm>
          <a:prstGeom prst="rect">
            <a:avLst/>
          </a:prstGeom>
          <a:noFill/>
        </p:spPr>
        <p:txBody>
          <a:bodyPr wrap="square">
            <a:spAutoFit/>
          </a:bodyPr>
          <a:lstStyle/>
          <a:p>
            <a:pPr algn="l">
              <a:spcBef>
                <a:spcPts val="375"/>
              </a:spcBef>
              <a:spcAft>
                <a:spcPts val="750"/>
              </a:spcAft>
              <a:buNone/>
            </a:pPr>
            <a:r>
              <a:rPr lang="en-US" sz="4000" b="1" i="0" dirty="0">
                <a:solidFill>
                  <a:srgbClr val="232323"/>
                </a:solidFill>
                <a:effectLst/>
                <a:latin typeface="Calibri" panose="020F0502020204030204" pitchFamily="34" charset="0"/>
                <a:ea typeface="Calibri" panose="020F0502020204030204" pitchFamily="34" charset="0"/>
                <a:cs typeface="Calibri" panose="020F0502020204030204" pitchFamily="34" charset="0"/>
              </a:rPr>
              <a:t>It’s statistically rare to love your job</a:t>
            </a:r>
          </a:p>
          <a:p>
            <a:pPr algn="l">
              <a:spcAft>
                <a:spcPts val="1500"/>
              </a:spcAft>
              <a:buNone/>
            </a:pPr>
            <a:r>
              <a:rPr lang="en-US" sz="2400" b="1" i="0" dirty="0">
                <a:solidFill>
                  <a:srgbClr val="232323"/>
                </a:solidFill>
                <a:effectLst/>
                <a:latin typeface="Calibri" panose="020F0502020204030204" pitchFamily="34" charset="0"/>
                <a:ea typeface="Calibri" panose="020F0502020204030204" pitchFamily="34" charset="0"/>
                <a:cs typeface="Calibri" panose="020F0502020204030204" pitchFamily="34" charset="0"/>
              </a:rPr>
              <a:t>First things first: </a:t>
            </a:r>
            <a:r>
              <a:rPr lang="en-US" sz="2400" b="0" i="0" dirty="0">
                <a:solidFill>
                  <a:srgbClr val="232323"/>
                </a:solidFill>
                <a:effectLst/>
                <a:latin typeface="Calibri" panose="020F0502020204030204" pitchFamily="34" charset="0"/>
                <a:ea typeface="Calibri" panose="020F0502020204030204" pitchFamily="34" charset="0"/>
                <a:cs typeface="Calibri" panose="020F0502020204030204" pitchFamily="34" charset="0"/>
              </a:rPr>
              <a:t>you’re lucky if you love your job. </a:t>
            </a:r>
          </a:p>
          <a:p>
            <a:pPr marL="285750" indent="-285750" algn="l">
              <a:spcAft>
                <a:spcPts val="1500"/>
              </a:spcAft>
              <a:buFont typeface="Arial" panose="020B0604020202020204" pitchFamily="34" charset="0"/>
              <a:buChar char="•"/>
            </a:pPr>
            <a:r>
              <a:rPr lang="en-US" sz="2400" b="0" i="0" dirty="0">
                <a:solidFill>
                  <a:srgbClr val="232323"/>
                </a:solidFill>
                <a:effectLst/>
                <a:latin typeface="Calibri" panose="020F0502020204030204" pitchFamily="34" charset="0"/>
                <a:ea typeface="Calibri" panose="020F0502020204030204" pitchFamily="34" charset="0"/>
                <a:cs typeface="Calibri" panose="020F0502020204030204" pitchFamily="34" charset="0"/>
              </a:rPr>
              <a:t>In my experience, most people don’t. </a:t>
            </a:r>
          </a:p>
          <a:p>
            <a:pPr marL="742950" lvl="1" indent="-285750">
              <a:spcAft>
                <a:spcPts val="1500"/>
              </a:spcAft>
              <a:buFont typeface="Arial" panose="020B0604020202020204" pitchFamily="34" charset="0"/>
              <a:buChar char="•"/>
            </a:pPr>
            <a:r>
              <a:rPr lang="en-US" sz="2400" b="0" i="0" dirty="0">
                <a:solidFill>
                  <a:srgbClr val="232323"/>
                </a:solidFill>
                <a:effectLst/>
                <a:latin typeface="Calibri" panose="020F0502020204030204" pitchFamily="34" charset="0"/>
                <a:ea typeface="Calibri" panose="020F0502020204030204" pitchFamily="34" charset="0"/>
                <a:cs typeface="Calibri" panose="020F0502020204030204" pitchFamily="34" charset="0"/>
              </a:rPr>
              <a:t>Familiar with the “TGIF” sigh of relief? </a:t>
            </a:r>
          </a:p>
          <a:p>
            <a:pPr marL="1200150" lvl="2" indent="-285750">
              <a:spcAft>
                <a:spcPts val="1500"/>
              </a:spcAft>
              <a:buFont typeface="Arial" panose="020B0604020202020204" pitchFamily="34" charset="0"/>
              <a:buChar char="•"/>
            </a:pPr>
            <a:r>
              <a:rPr lang="en-US" sz="2400" b="0" i="0" dirty="0">
                <a:solidFill>
                  <a:srgbClr val="232323"/>
                </a:solidFill>
                <a:effectLst/>
                <a:latin typeface="Calibri" panose="020F0502020204030204" pitchFamily="34" charset="0"/>
                <a:ea typeface="Calibri" panose="020F0502020204030204" pitchFamily="34" charset="0"/>
                <a:cs typeface="Calibri" panose="020F0502020204030204" pitchFamily="34" charset="0"/>
              </a:rPr>
              <a:t>On Sundays, many experience the “Sunday Scaries” around 4:30 pm</a:t>
            </a:r>
          </a:p>
          <a:p>
            <a:pPr marL="1200150" lvl="2" indent="-285750">
              <a:spcAft>
                <a:spcPts val="1500"/>
              </a:spcAft>
              <a:buFont typeface="Arial" panose="020B0604020202020204" pitchFamily="34" charset="0"/>
              <a:buChar char="•"/>
            </a:pPr>
            <a:r>
              <a:rPr lang="en-US" sz="2400" dirty="0">
                <a:solidFill>
                  <a:srgbClr val="232323"/>
                </a:solidFill>
                <a:latin typeface="Calibri" panose="020F0502020204030204" pitchFamily="34" charset="0"/>
                <a:ea typeface="Calibri" panose="020F0502020204030204" pitchFamily="34" charset="0"/>
                <a:cs typeface="Calibri" panose="020F0502020204030204" pitchFamily="34" charset="0"/>
              </a:rPr>
              <a:t>O</a:t>
            </a:r>
            <a:r>
              <a:rPr lang="en-US" sz="2400" b="0" i="0" dirty="0">
                <a:solidFill>
                  <a:srgbClr val="232323"/>
                </a:solidFill>
                <a:effectLst/>
                <a:latin typeface="Calibri" panose="020F0502020204030204" pitchFamily="34" charset="0"/>
                <a:ea typeface="Calibri" panose="020F0502020204030204" pitchFamily="34" charset="0"/>
                <a:cs typeface="Calibri" panose="020F0502020204030204" pitchFamily="34" charset="0"/>
              </a:rPr>
              <a:t>r they’re already craving the weekend the moment they start their workday on Monday morning. </a:t>
            </a:r>
          </a:p>
        </p:txBody>
      </p:sp>
      <p:pic>
        <p:nvPicPr>
          <p:cNvPr id="5" name="Picture 4">
            <a:extLst>
              <a:ext uri="{FF2B5EF4-FFF2-40B4-BE49-F238E27FC236}">
                <a16:creationId xmlns:a16="http://schemas.microsoft.com/office/drawing/2014/main" id="{207C3B0E-AC87-856D-20F7-50ED3138B33D}"/>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342205" y="1657698"/>
            <a:ext cx="4206700" cy="3155025"/>
          </a:xfrm>
          <a:prstGeom prst="rect">
            <a:avLst/>
          </a:prstGeom>
        </p:spPr>
      </p:pic>
      <p:sp>
        <p:nvSpPr>
          <p:cNvPr id="6" name="TextBox 5">
            <a:extLst>
              <a:ext uri="{FF2B5EF4-FFF2-40B4-BE49-F238E27FC236}">
                <a16:creationId xmlns:a16="http://schemas.microsoft.com/office/drawing/2014/main" id="{43C5CA21-A858-898E-C68D-D86D83A60B8C}"/>
              </a:ext>
            </a:extLst>
          </p:cNvPr>
          <p:cNvSpPr txBox="1"/>
          <p:nvPr/>
        </p:nvSpPr>
        <p:spPr>
          <a:xfrm>
            <a:off x="7342205" y="4581891"/>
            <a:ext cx="4762500" cy="230832"/>
          </a:xfrm>
          <a:prstGeom prst="rect">
            <a:avLst/>
          </a:prstGeom>
          <a:noFill/>
        </p:spPr>
        <p:txBody>
          <a:bodyPr wrap="square" rtlCol="0">
            <a:spAutoFit/>
          </a:bodyPr>
          <a:lstStyle/>
          <a:p>
            <a:r>
              <a:rPr lang="en-US" sz="900">
                <a:hlinkClick r:id="rId4" tooltip="https://www.flickr.com/photos/newtown_grafitti/7341500304/in/pool-aroundredfern"/>
              </a:rPr>
              <a:t>This Photo</a:t>
            </a:r>
            <a:r>
              <a:rPr lang="en-US" sz="900"/>
              <a:t> by Unknown Author is licensed under </a:t>
            </a:r>
            <a:r>
              <a:rPr lang="en-US" sz="900">
                <a:hlinkClick r:id="rId5" tooltip="https://creativecommons.org/licenses/by/3.0/"/>
              </a:rPr>
              <a:t>CC BY</a:t>
            </a:r>
            <a:endParaRPr lang="en-US" sz="900"/>
          </a:p>
        </p:txBody>
      </p:sp>
    </p:spTree>
    <p:extLst>
      <p:ext uri="{BB962C8B-B14F-4D97-AF65-F5344CB8AC3E}">
        <p14:creationId xmlns:p14="http://schemas.microsoft.com/office/powerpoint/2010/main" val="767178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0568C-D4D2-3D6C-66A0-C8579CFC73C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960A7C5-A857-7F1A-982F-84D3A9CE17E6}"/>
              </a:ext>
            </a:extLst>
          </p:cNvPr>
          <p:cNvSpPr txBox="1"/>
          <p:nvPr/>
        </p:nvSpPr>
        <p:spPr>
          <a:xfrm>
            <a:off x="281354" y="200997"/>
            <a:ext cx="11334541" cy="5719514"/>
          </a:xfrm>
          <a:prstGeom prst="rect">
            <a:avLst/>
          </a:prstGeom>
          <a:noFill/>
        </p:spPr>
        <p:txBody>
          <a:bodyPr wrap="square">
            <a:spAutoFit/>
          </a:bodyPr>
          <a:lstStyle/>
          <a:p>
            <a:pPr algn="l">
              <a:spcBef>
                <a:spcPts val="375"/>
              </a:spcBef>
              <a:spcAft>
                <a:spcPts val="750"/>
              </a:spcAft>
              <a:buNone/>
            </a:pPr>
            <a:r>
              <a:rPr lang="en-US" sz="4400" b="1" i="0" dirty="0">
                <a:solidFill>
                  <a:srgbClr val="232323"/>
                </a:solidFill>
                <a:effectLst/>
                <a:latin typeface="Calibri" panose="020F0502020204030204" pitchFamily="34" charset="0"/>
                <a:ea typeface="Calibri" panose="020F0502020204030204" pitchFamily="34" charset="0"/>
                <a:cs typeface="Calibri" panose="020F0502020204030204" pitchFamily="34" charset="0"/>
              </a:rPr>
              <a:t>And the statistics back it up! </a:t>
            </a:r>
          </a:p>
          <a:p>
            <a:pPr algn="l">
              <a:spcBef>
                <a:spcPts val="375"/>
              </a:spcBef>
              <a:spcAft>
                <a:spcPts val="750"/>
              </a:spcAft>
              <a:buNone/>
            </a:pPr>
            <a:endParaRPr lang="en-US" sz="800" b="1" i="0" dirty="0">
              <a:solidFill>
                <a:srgbClr val="232323"/>
              </a:solidFill>
              <a:effectLst/>
              <a:latin typeface="Calibri" panose="020F0502020204030204" pitchFamily="34" charset="0"/>
              <a:ea typeface="Calibri" panose="020F0502020204030204" pitchFamily="34" charset="0"/>
              <a:cs typeface="Calibri" panose="020F0502020204030204" pitchFamily="34" charset="0"/>
            </a:endParaRPr>
          </a:p>
          <a:p>
            <a:pPr algn="l">
              <a:spcBef>
                <a:spcPts val="375"/>
              </a:spcBef>
              <a:spcAft>
                <a:spcPts val="750"/>
              </a:spcAft>
              <a:buNone/>
            </a:pPr>
            <a:r>
              <a:rPr lang="en-US" sz="2800" b="0" i="0" dirty="0">
                <a:solidFill>
                  <a:srgbClr val="232323"/>
                </a:solidFill>
                <a:effectLst/>
                <a:latin typeface="Calibri" panose="020F0502020204030204" pitchFamily="34" charset="0"/>
                <a:ea typeface="Calibri" panose="020F0502020204030204" pitchFamily="34" charset="0"/>
                <a:cs typeface="Calibri" panose="020F0502020204030204" pitchFamily="34" charset="0"/>
              </a:rPr>
              <a:t>Gallup’s global poll revealed that out of the world's </a:t>
            </a:r>
            <a:r>
              <a:rPr lang="en-US" sz="2800" b="1" i="0" dirty="0">
                <a:solidFill>
                  <a:srgbClr val="232323"/>
                </a:solidFill>
                <a:effectLst/>
                <a:latin typeface="Calibri" panose="020F0502020204030204" pitchFamily="34" charset="0"/>
                <a:ea typeface="Calibri" panose="020F0502020204030204" pitchFamily="34" charset="0"/>
                <a:cs typeface="Calibri" panose="020F0502020204030204" pitchFamily="34" charset="0"/>
              </a:rPr>
              <a:t>one billion </a:t>
            </a:r>
            <a:r>
              <a:rPr lang="en-US" sz="2800" b="0" i="0" dirty="0">
                <a:solidFill>
                  <a:srgbClr val="232323"/>
                </a:solidFill>
                <a:effectLst/>
                <a:latin typeface="Calibri" panose="020F0502020204030204" pitchFamily="34" charset="0"/>
                <a:ea typeface="Calibri" panose="020F0502020204030204" pitchFamily="34" charset="0"/>
                <a:cs typeface="Calibri" panose="020F0502020204030204" pitchFamily="34" charset="0"/>
              </a:rPr>
              <a:t>full-time workers, </a:t>
            </a:r>
            <a:r>
              <a:rPr lang="en-US" sz="2800" b="0" i="0" u="sng" dirty="0">
                <a:solidFill>
                  <a:srgbClr val="232323"/>
                </a:solidFill>
                <a:effectLst/>
                <a:latin typeface="Calibri" panose="020F0502020204030204" pitchFamily="34" charset="0"/>
                <a:ea typeface="Calibri" panose="020F0502020204030204" pitchFamily="34" charset="0"/>
                <a:cs typeface="Calibri" panose="020F0502020204030204" pitchFamily="34" charset="0"/>
                <a:hlinkClick r:id="rId3"/>
              </a:rPr>
              <a:t>only 15% of people are engaged at work</a:t>
            </a:r>
            <a:r>
              <a:rPr lang="en-US" sz="2800" b="0" i="0" dirty="0">
                <a:solidFill>
                  <a:srgbClr val="232323"/>
                </a:solidFill>
                <a:effectLst/>
                <a:latin typeface="Calibri" panose="020F0502020204030204" pitchFamily="34" charset="0"/>
                <a:ea typeface="Calibri" panose="020F0502020204030204" pitchFamily="34" charset="0"/>
                <a:cs typeface="Calibri" panose="020F0502020204030204" pitchFamily="34" charset="0"/>
              </a:rPr>
              <a:t>. (that’s 150 million for the math freaks)</a:t>
            </a:r>
          </a:p>
          <a:p>
            <a:pPr algn="l">
              <a:spcBef>
                <a:spcPts val="375"/>
              </a:spcBef>
              <a:spcAft>
                <a:spcPts val="750"/>
              </a:spcAft>
              <a:buNone/>
            </a:pPr>
            <a:r>
              <a:rPr lang="en-US" sz="2800" b="0" i="0" dirty="0">
                <a:solidFill>
                  <a:srgbClr val="232323"/>
                </a:solidFill>
                <a:effectLst/>
                <a:latin typeface="Calibri" panose="020F0502020204030204" pitchFamily="34" charset="0"/>
                <a:ea typeface="Calibri" panose="020F0502020204030204" pitchFamily="34" charset="0"/>
                <a:cs typeface="Calibri" panose="020F0502020204030204" pitchFamily="34" charset="0"/>
              </a:rPr>
              <a:t>That means that an overwhelming amount of people (like 850 million!) don’t feel passionate, committed, and even struggle to put in the effort at work. </a:t>
            </a:r>
          </a:p>
          <a:p>
            <a:pPr algn="l">
              <a:spcAft>
                <a:spcPts val="1500"/>
              </a:spcAft>
              <a:buNone/>
            </a:pPr>
            <a:r>
              <a:rPr lang="en-US" sz="2800" b="1" dirty="0">
                <a:solidFill>
                  <a:srgbClr val="232323"/>
                </a:solidFill>
                <a:latin typeface="Calibri" panose="020F0502020204030204" pitchFamily="34" charset="0"/>
                <a:ea typeface="Calibri" panose="020F0502020204030204" pitchFamily="34" charset="0"/>
                <a:cs typeface="Calibri" panose="020F0502020204030204" pitchFamily="34" charset="0"/>
              </a:rPr>
              <a:t>B</a:t>
            </a:r>
            <a:r>
              <a:rPr lang="en-US" sz="2800" b="1" i="0" dirty="0">
                <a:solidFill>
                  <a:srgbClr val="232323"/>
                </a:solidFill>
                <a:effectLst/>
                <a:latin typeface="Calibri" panose="020F0502020204030204" pitchFamily="34" charset="0"/>
                <a:ea typeface="Calibri" panose="020F0502020204030204" pitchFamily="34" charset="0"/>
                <a:cs typeface="Calibri" panose="020F0502020204030204" pitchFamily="34" charset="0"/>
              </a:rPr>
              <a:t>ut is it really all sunshine and rainbows once you get to love your job? </a:t>
            </a:r>
          </a:p>
          <a:p>
            <a:pPr algn="l">
              <a:spcAft>
                <a:spcPts val="1500"/>
              </a:spcAft>
              <a:buNone/>
            </a:pPr>
            <a:r>
              <a:rPr lang="en-US" sz="2800" b="0" i="0" dirty="0">
                <a:solidFill>
                  <a:srgbClr val="232323"/>
                </a:solidFill>
                <a:effectLst/>
                <a:latin typeface="Calibri" panose="020F0502020204030204" pitchFamily="34" charset="0"/>
                <a:ea typeface="Calibri" panose="020F0502020204030204" pitchFamily="34" charset="0"/>
                <a:cs typeface="Calibri" panose="020F0502020204030204" pitchFamily="34" charset="0"/>
              </a:rPr>
              <a:t>Does your life become one gigantic, carefree vacation once you’ve secured that? </a:t>
            </a:r>
          </a:p>
          <a:p>
            <a:pPr algn="l">
              <a:spcAft>
                <a:spcPts val="1500"/>
              </a:spcAft>
              <a:buNone/>
            </a:pPr>
            <a:r>
              <a:rPr lang="en-US" sz="2800" b="0" i="0" dirty="0">
                <a:solidFill>
                  <a:srgbClr val="232323"/>
                </a:solidFill>
                <a:effectLst/>
                <a:latin typeface="Calibri" panose="020F0502020204030204" pitchFamily="34" charset="0"/>
                <a:ea typeface="Calibri" panose="020F0502020204030204" pitchFamily="34" charset="0"/>
                <a:cs typeface="Calibri" panose="020F0502020204030204" pitchFamily="34" charset="0"/>
              </a:rPr>
              <a:t>Or if the perfect utopia of job love is even possible in the first place.  </a:t>
            </a:r>
          </a:p>
        </p:txBody>
      </p:sp>
    </p:spTree>
    <p:extLst>
      <p:ext uri="{BB962C8B-B14F-4D97-AF65-F5344CB8AC3E}">
        <p14:creationId xmlns:p14="http://schemas.microsoft.com/office/powerpoint/2010/main" val="342775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ED2631-171F-40B5-3CCB-D70A2A8EA7F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92666FE-9F4F-CC8F-CD88-9DDFC10940F7}"/>
              </a:ext>
            </a:extLst>
          </p:cNvPr>
          <p:cNvPicPr>
            <a:picLocks noChangeAspect="1"/>
          </p:cNvPicPr>
          <p:nvPr/>
        </p:nvPicPr>
        <p:blipFill>
          <a:blip r:embed="rId2"/>
          <a:stretch>
            <a:fillRect/>
          </a:stretch>
        </p:blipFill>
        <p:spPr>
          <a:xfrm>
            <a:off x="2818377" y="2335630"/>
            <a:ext cx="6233700" cy="3513124"/>
          </a:xfrm>
          <a:prstGeom prst="rect">
            <a:avLst/>
          </a:prstGeom>
        </p:spPr>
      </p:pic>
      <p:sp>
        <p:nvSpPr>
          <p:cNvPr id="5" name="TextBox 4">
            <a:extLst>
              <a:ext uri="{FF2B5EF4-FFF2-40B4-BE49-F238E27FC236}">
                <a16:creationId xmlns:a16="http://schemas.microsoft.com/office/drawing/2014/main" id="{8D658E31-A161-273D-24D6-0E96CC345C01}"/>
              </a:ext>
            </a:extLst>
          </p:cNvPr>
          <p:cNvSpPr txBox="1"/>
          <p:nvPr/>
        </p:nvSpPr>
        <p:spPr>
          <a:xfrm>
            <a:off x="411981" y="491874"/>
            <a:ext cx="11224009" cy="1672253"/>
          </a:xfrm>
          <a:prstGeom prst="rect">
            <a:avLst/>
          </a:prstGeom>
          <a:noFill/>
        </p:spPr>
        <p:txBody>
          <a:bodyPr wrap="square">
            <a:spAutoFit/>
          </a:bodyPr>
          <a:lstStyle/>
          <a:p>
            <a:pPr algn="l">
              <a:spcBef>
                <a:spcPts val="375"/>
              </a:spcBef>
              <a:spcAft>
                <a:spcPts val="750"/>
              </a:spcAft>
              <a:buNone/>
            </a:pPr>
            <a:r>
              <a:rPr lang="en-US" sz="4000" b="1" i="0" dirty="0">
                <a:solidFill>
                  <a:srgbClr val="232323"/>
                </a:solidFill>
                <a:effectLst/>
                <a:latin typeface="open-sans"/>
              </a:rPr>
              <a:t>The positives of loving your job</a:t>
            </a:r>
          </a:p>
          <a:p>
            <a:pPr algn="l">
              <a:spcAft>
                <a:spcPts val="1500"/>
              </a:spcAft>
            </a:pPr>
            <a:r>
              <a:rPr lang="en-US" sz="2800" b="0" i="0" dirty="0">
                <a:solidFill>
                  <a:srgbClr val="232323"/>
                </a:solidFill>
                <a:effectLst/>
                <a:latin typeface="open-sans"/>
              </a:rPr>
              <a:t>Let’s say you’re the rare unicorn who happens to enjoy going to work every day. It’s fantastic, isn’t it? </a:t>
            </a:r>
          </a:p>
        </p:txBody>
      </p:sp>
      <p:pic>
        <p:nvPicPr>
          <p:cNvPr id="7" name="Picture 6">
            <a:extLst>
              <a:ext uri="{FF2B5EF4-FFF2-40B4-BE49-F238E27FC236}">
                <a16:creationId xmlns:a16="http://schemas.microsoft.com/office/drawing/2014/main" id="{490EAAFF-7748-A406-6787-D3B7EFD639F2}"/>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818377" y="2094468"/>
            <a:ext cx="6428571" cy="3754286"/>
          </a:xfrm>
          <a:prstGeom prst="rect">
            <a:avLst/>
          </a:prstGeom>
        </p:spPr>
      </p:pic>
      <p:sp>
        <p:nvSpPr>
          <p:cNvPr id="8" name="TextBox 7">
            <a:extLst>
              <a:ext uri="{FF2B5EF4-FFF2-40B4-BE49-F238E27FC236}">
                <a16:creationId xmlns:a16="http://schemas.microsoft.com/office/drawing/2014/main" id="{8B549972-4F36-F683-DD64-83F718B4CBF5}"/>
              </a:ext>
            </a:extLst>
          </p:cNvPr>
          <p:cNvSpPr txBox="1"/>
          <p:nvPr/>
        </p:nvSpPr>
        <p:spPr>
          <a:xfrm>
            <a:off x="2818377" y="5848754"/>
            <a:ext cx="6428571" cy="230832"/>
          </a:xfrm>
          <a:prstGeom prst="rect">
            <a:avLst/>
          </a:prstGeom>
          <a:noFill/>
        </p:spPr>
        <p:txBody>
          <a:bodyPr wrap="square" rtlCol="0">
            <a:spAutoFit/>
          </a:bodyPr>
          <a:lstStyle/>
          <a:p>
            <a:r>
              <a:rPr lang="en-US" sz="900">
                <a:hlinkClick r:id="rId4" tooltip="https://www.flickr.com/photos/scorpio58/4067099731"/>
              </a:rPr>
              <a:t>This Photo</a:t>
            </a:r>
            <a:r>
              <a:rPr lang="en-US" sz="900"/>
              <a:t> by Unknown Author is licensed under </a:t>
            </a:r>
            <a:r>
              <a:rPr lang="en-US" sz="900">
                <a:hlinkClick r:id="rId5" tooltip="https://creativecommons.org/licenses/by-sa/3.0/"/>
              </a:rPr>
              <a:t>CC BY-SA</a:t>
            </a:r>
            <a:endParaRPr lang="en-US" sz="900"/>
          </a:p>
        </p:txBody>
      </p:sp>
    </p:spTree>
    <p:extLst>
      <p:ext uri="{BB962C8B-B14F-4D97-AF65-F5344CB8AC3E}">
        <p14:creationId xmlns:p14="http://schemas.microsoft.com/office/powerpoint/2010/main" val="2250343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6DB763D-D424-735E-BEBF-966C5AE676F8}"/>
              </a:ext>
            </a:extLst>
          </p:cNvPr>
          <p:cNvSpPr txBox="1"/>
          <p:nvPr/>
        </p:nvSpPr>
        <p:spPr>
          <a:xfrm>
            <a:off x="422030" y="84337"/>
            <a:ext cx="11133573" cy="5904180"/>
          </a:xfrm>
          <a:prstGeom prst="rect">
            <a:avLst/>
          </a:prstGeom>
          <a:noFill/>
        </p:spPr>
        <p:txBody>
          <a:bodyPr wrap="square">
            <a:spAutoFit/>
          </a:bodyPr>
          <a:lstStyle/>
          <a:p>
            <a:pPr algn="l">
              <a:spcBef>
                <a:spcPts val="375"/>
              </a:spcBef>
              <a:spcAft>
                <a:spcPts val="750"/>
              </a:spcAft>
              <a:buNone/>
            </a:pPr>
            <a:r>
              <a:rPr lang="en-US" sz="4000" b="1" i="0" dirty="0">
                <a:solidFill>
                  <a:srgbClr val="232323"/>
                </a:solidFill>
                <a:effectLst/>
              </a:rPr>
              <a:t>You’re more resilient in the face of challenge </a:t>
            </a:r>
          </a:p>
          <a:p>
            <a:pPr algn="l">
              <a:spcAft>
                <a:spcPts val="1500"/>
              </a:spcAft>
              <a:buNone/>
            </a:pPr>
            <a:r>
              <a:rPr lang="en-US" b="0" i="0" dirty="0">
                <a:solidFill>
                  <a:srgbClr val="232323"/>
                </a:solidFill>
                <a:effectLst/>
                <a:latin typeface="open-sans"/>
              </a:rPr>
              <a:t>Overall, job satisfaction is positively correlated with </a:t>
            </a:r>
            <a:r>
              <a:rPr lang="en-US" b="0" i="0" u="sng" dirty="0">
                <a:solidFill>
                  <a:srgbClr val="232323"/>
                </a:solidFill>
                <a:effectLst/>
                <a:latin typeface="open-sans"/>
                <a:hlinkClick r:id="rId2"/>
              </a:rPr>
              <a:t>higher retention</a:t>
            </a:r>
            <a:r>
              <a:rPr lang="en-US" b="0" i="0" dirty="0">
                <a:solidFill>
                  <a:srgbClr val="232323"/>
                </a:solidFill>
                <a:effectLst/>
                <a:latin typeface="open-sans"/>
              </a:rPr>
              <a:t>. Having work you enjoy makes you more resilient when it comes to overcoming situational difficulties on the job. A fussy boss? A longer commute? If your work is engaging, you might be more tolerant towards unappealing factors of the job (and your breaking point is harder to reach).</a:t>
            </a:r>
          </a:p>
          <a:p>
            <a:pPr algn="l">
              <a:spcBef>
                <a:spcPts val="375"/>
              </a:spcBef>
              <a:spcAft>
                <a:spcPts val="750"/>
              </a:spcAft>
              <a:buNone/>
            </a:pPr>
            <a:r>
              <a:rPr lang="en-US" sz="4400" b="1" i="0" dirty="0">
                <a:solidFill>
                  <a:srgbClr val="232323"/>
                </a:solidFill>
                <a:effectLst/>
                <a:latin typeface="open-sans"/>
              </a:rPr>
              <a:t>You do better work</a:t>
            </a:r>
          </a:p>
          <a:p>
            <a:pPr algn="l">
              <a:spcAft>
                <a:spcPts val="1500"/>
              </a:spcAft>
              <a:buNone/>
            </a:pPr>
            <a:r>
              <a:rPr lang="en-US" b="0" i="0" dirty="0">
                <a:solidFill>
                  <a:srgbClr val="232323"/>
                </a:solidFill>
                <a:effectLst/>
                <a:latin typeface="open-sans"/>
              </a:rPr>
              <a:t>Purpose-driven frameworks such as the </a:t>
            </a:r>
            <a:r>
              <a:rPr lang="en-US" b="0" i="0" u="sng" dirty="0">
                <a:solidFill>
                  <a:srgbClr val="232323"/>
                </a:solidFill>
                <a:effectLst/>
                <a:latin typeface="open-sans"/>
                <a:hlinkClick r:id="rId3"/>
              </a:rPr>
              <a:t>Maslow Hierarchy of Needs</a:t>
            </a:r>
            <a:r>
              <a:rPr lang="en-US" b="0" i="0" dirty="0">
                <a:solidFill>
                  <a:srgbClr val="232323"/>
                </a:solidFill>
                <a:effectLst/>
                <a:latin typeface="open-sans"/>
              </a:rPr>
              <a:t> and </a:t>
            </a:r>
            <a:r>
              <a:rPr lang="en-US" b="0" i="0" u="sng" dirty="0">
                <a:solidFill>
                  <a:srgbClr val="232323"/>
                </a:solidFill>
                <a:effectLst/>
                <a:latin typeface="open-sans"/>
                <a:hlinkClick r:id="rId4"/>
              </a:rPr>
              <a:t>Ikigai</a:t>
            </a:r>
            <a:r>
              <a:rPr lang="en-US" b="0" i="0" dirty="0">
                <a:solidFill>
                  <a:srgbClr val="232323"/>
                </a:solidFill>
                <a:effectLst/>
                <a:latin typeface="open-sans"/>
              </a:rPr>
              <a:t> all point towards working on something that drives impact or fulfillment in your life. You’ll also find it easier to achieve </a:t>
            </a:r>
            <a:r>
              <a:rPr lang="en-US" b="0" i="0" u="sng" dirty="0">
                <a:solidFill>
                  <a:srgbClr val="232323"/>
                </a:solidFill>
                <a:effectLst/>
                <a:latin typeface="open-sans"/>
                <a:hlinkClick r:id="rId5"/>
              </a:rPr>
              <a:t>the state of flow</a:t>
            </a:r>
            <a:r>
              <a:rPr lang="en-US" b="0" i="0" dirty="0">
                <a:solidFill>
                  <a:srgbClr val="232323"/>
                </a:solidFill>
                <a:effectLst/>
                <a:latin typeface="open-sans"/>
              </a:rPr>
              <a:t>, meaning you’re entirely focused, inspired and can let ideas flow freely.</a:t>
            </a:r>
          </a:p>
          <a:p>
            <a:pPr algn="l">
              <a:spcBef>
                <a:spcPts val="375"/>
              </a:spcBef>
              <a:spcAft>
                <a:spcPts val="750"/>
              </a:spcAft>
              <a:buNone/>
            </a:pPr>
            <a:r>
              <a:rPr lang="en-US" sz="4400" b="1" i="0" dirty="0">
                <a:solidFill>
                  <a:srgbClr val="232323"/>
                </a:solidFill>
                <a:effectLst/>
                <a:latin typeface="open-sans"/>
              </a:rPr>
              <a:t>You’re happier</a:t>
            </a:r>
          </a:p>
          <a:p>
            <a:pPr algn="l">
              <a:spcAft>
                <a:spcPts val="1500"/>
              </a:spcAft>
            </a:pPr>
            <a:r>
              <a:rPr lang="en-US" b="0" i="0" dirty="0">
                <a:solidFill>
                  <a:srgbClr val="232323"/>
                </a:solidFill>
                <a:effectLst/>
                <a:latin typeface="open-sans"/>
              </a:rPr>
              <a:t>This one is pretty much self-explanatory, right? You find it easier to wake up, conquer that long commute, and show up as your best self. It’s easier to invest time and energy at work, and the tasks feel less draining. The average person spends up to a third of their waking hours at work—that’s a BIG chunk of life. When you spend a significant amount of your life doing something you enjoy, it brings you positivity and fulfillment.</a:t>
            </a:r>
          </a:p>
        </p:txBody>
      </p:sp>
    </p:spTree>
    <p:extLst>
      <p:ext uri="{BB962C8B-B14F-4D97-AF65-F5344CB8AC3E}">
        <p14:creationId xmlns:p14="http://schemas.microsoft.com/office/powerpoint/2010/main" val="29717781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A83379-11ED-65DF-9B42-398F72DCFCC2}"/>
              </a:ext>
            </a:extLst>
          </p:cNvPr>
          <p:cNvSpPr txBox="1"/>
          <p:nvPr/>
        </p:nvSpPr>
        <p:spPr>
          <a:xfrm>
            <a:off x="182545" y="238207"/>
            <a:ext cx="11826910" cy="5357877"/>
          </a:xfrm>
          <a:prstGeom prst="rect">
            <a:avLst/>
          </a:prstGeom>
          <a:noFill/>
        </p:spPr>
        <p:txBody>
          <a:bodyPr wrap="square">
            <a:spAutoFit/>
          </a:bodyPr>
          <a:lstStyle/>
          <a:p>
            <a:pPr algn="l">
              <a:spcBef>
                <a:spcPts val="375"/>
              </a:spcBef>
              <a:spcAft>
                <a:spcPts val="750"/>
              </a:spcAft>
              <a:buNone/>
            </a:pPr>
            <a:r>
              <a:rPr lang="en-US" sz="3600" b="1" i="0" dirty="0">
                <a:solidFill>
                  <a:srgbClr val="232323"/>
                </a:solidFill>
                <a:effectLst/>
                <a:latin typeface="open-sans"/>
              </a:rPr>
              <a:t>The disadvantages of loving what you do</a:t>
            </a:r>
          </a:p>
          <a:p>
            <a:pPr algn="l">
              <a:spcAft>
                <a:spcPts val="1500"/>
              </a:spcAft>
              <a:buNone/>
            </a:pPr>
            <a:r>
              <a:rPr lang="en-US" sz="2400" b="0" i="0" dirty="0">
                <a:solidFill>
                  <a:srgbClr val="232323"/>
                </a:solidFill>
                <a:effectLst/>
                <a:latin typeface="open-sans"/>
              </a:rPr>
              <a:t>Let me be the first one to say this: loving your work can be tiring! Even though it may bring you tremendous pleasure, there are also risks associated with loving what you do. Here are a few:</a:t>
            </a:r>
          </a:p>
          <a:p>
            <a:pPr algn="l">
              <a:spcBef>
                <a:spcPts val="375"/>
              </a:spcBef>
              <a:spcAft>
                <a:spcPts val="750"/>
              </a:spcAft>
              <a:buNone/>
            </a:pPr>
            <a:r>
              <a:rPr lang="en-US" sz="3600" b="1" i="0" dirty="0">
                <a:solidFill>
                  <a:srgbClr val="232323"/>
                </a:solidFill>
                <a:effectLst/>
                <a:latin typeface="open-sans"/>
              </a:rPr>
              <a:t>Burnout and being too tough on yourself</a:t>
            </a:r>
          </a:p>
          <a:p>
            <a:pPr algn="l">
              <a:spcAft>
                <a:spcPts val="1500"/>
              </a:spcAft>
              <a:buNone/>
            </a:pPr>
            <a:r>
              <a:rPr lang="en-US" sz="2400" b="0" i="0" dirty="0">
                <a:solidFill>
                  <a:srgbClr val="232323"/>
                </a:solidFill>
                <a:effectLst/>
                <a:latin typeface="open-sans"/>
              </a:rPr>
              <a:t>Liking a job doesn’t mean you’re immune to being exhausted from its demands. When you become overly attached to your work, it’s hard to take breaks.</a:t>
            </a:r>
          </a:p>
          <a:p>
            <a:pPr algn="l">
              <a:spcAft>
                <a:spcPts val="1500"/>
              </a:spcAft>
            </a:pPr>
            <a:r>
              <a:rPr lang="en-US" sz="2400" b="0" i="0" dirty="0">
                <a:solidFill>
                  <a:srgbClr val="232323"/>
                </a:solidFill>
                <a:effectLst/>
                <a:latin typeface="open-sans"/>
              </a:rPr>
              <a:t>Mentally, this is true as well. Feeling like you’re not doing enough is a common emotion when you’re devoted to the work you’re doing. </a:t>
            </a:r>
          </a:p>
          <a:p>
            <a:pPr algn="l">
              <a:spcAft>
                <a:spcPts val="1500"/>
              </a:spcAft>
            </a:pPr>
            <a:r>
              <a:rPr lang="en-US" sz="2400" b="0" i="0" dirty="0">
                <a:solidFill>
                  <a:srgbClr val="232323"/>
                </a:solidFill>
                <a:effectLst/>
                <a:latin typeface="open-sans"/>
              </a:rPr>
              <a:t>Chances are, you’ll feel especially demotivated if you lose traction and miss specific goals due to the high expectations you put on yourself. </a:t>
            </a:r>
          </a:p>
        </p:txBody>
      </p:sp>
    </p:spTree>
    <p:extLst>
      <p:ext uri="{BB962C8B-B14F-4D97-AF65-F5344CB8AC3E}">
        <p14:creationId xmlns:p14="http://schemas.microsoft.com/office/powerpoint/2010/main" val="36854671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0CDDB3-11B0-755B-9ED1-F63A9EF9078D}"/>
              </a:ext>
            </a:extLst>
          </p:cNvPr>
          <p:cNvPicPr>
            <a:picLocks noChangeAspect="1"/>
          </p:cNvPicPr>
          <p:nvPr/>
        </p:nvPicPr>
        <p:blipFill>
          <a:blip r:embed="rId2"/>
          <a:stretch>
            <a:fillRect/>
          </a:stretch>
        </p:blipFill>
        <p:spPr>
          <a:xfrm>
            <a:off x="1794583" y="594360"/>
            <a:ext cx="8602833" cy="4633105"/>
          </a:xfrm>
          <a:prstGeom prst="rect">
            <a:avLst/>
          </a:prstGeom>
        </p:spPr>
      </p:pic>
    </p:spTree>
    <p:extLst>
      <p:ext uri="{BB962C8B-B14F-4D97-AF65-F5344CB8AC3E}">
        <p14:creationId xmlns:p14="http://schemas.microsoft.com/office/powerpoint/2010/main" val="64715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A7FE4-6A9B-79EA-D9D7-AB386740DF00}"/>
              </a:ext>
            </a:extLst>
          </p:cNvPr>
          <p:cNvSpPr>
            <a:spLocks noGrp="1"/>
          </p:cNvSpPr>
          <p:nvPr>
            <p:ph type="title"/>
          </p:nvPr>
        </p:nvSpPr>
        <p:spPr>
          <a:xfrm>
            <a:off x="710774" y="1115962"/>
            <a:ext cx="10353762" cy="954146"/>
          </a:xfrm>
        </p:spPr>
        <p:txBody>
          <a:bodyPr>
            <a:normAutofit fontScale="90000"/>
          </a:bodyPr>
          <a:lstStyle/>
          <a:p>
            <a:pPr fontAlgn="auto">
              <a:spcAft>
                <a:spcPts val="600"/>
              </a:spcAft>
            </a:pPr>
            <a:r>
              <a:rPr lang="en-US" b="1" i="0" dirty="0">
                <a:solidFill>
                  <a:srgbClr val="0A1B27"/>
                </a:solidFill>
                <a:effectLst/>
                <a:latin typeface="inherit"/>
              </a:rPr>
              <a:t> </a:t>
            </a:r>
            <a:r>
              <a:rPr lang="en-US" sz="5300" b="0" i="0" dirty="0">
                <a:solidFill>
                  <a:srgbClr val="0A1B27"/>
                </a:solidFill>
                <a:effectLst/>
                <a:latin typeface="Calibri" panose="020F0502020204030204" pitchFamily="34" charset="0"/>
                <a:ea typeface="Calibri" panose="020F0502020204030204" pitchFamily="34" charset="0"/>
                <a:cs typeface="Calibri" panose="020F0502020204030204" pitchFamily="34" charset="0"/>
              </a:rPr>
              <a:t>having an </a:t>
            </a:r>
            <a:r>
              <a:rPr lang="en-US" sz="5300" b="0" i="0" u="none" strike="noStrike" dirty="0">
                <a:solidFill>
                  <a:srgbClr val="0061F2"/>
                </a:solidFill>
                <a:effectLst/>
                <a:latin typeface="Calibri" panose="020F0502020204030204" pitchFamily="34" charset="0"/>
                <a:ea typeface="Calibri" panose="020F0502020204030204" pitchFamily="34" charset="0"/>
                <a:cs typeface="Calibri" panose="020F0502020204030204" pitchFamily="34" charset="0"/>
                <a:hlinkClick r:id="rId3"/>
              </a:rPr>
              <a:t>addiction</a:t>
            </a:r>
            <a:r>
              <a:rPr lang="en-US" sz="5300" b="0" i="0" dirty="0">
                <a:solidFill>
                  <a:srgbClr val="0A1B27"/>
                </a:solidFill>
                <a:effectLst/>
                <a:latin typeface="Calibri" panose="020F0502020204030204" pitchFamily="34" charset="0"/>
                <a:ea typeface="Calibri" panose="020F0502020204030204" pitchFamily="34" charset="0"/>
                <a:cs typeface="Calibri" panose="020F0502020204030204" pitchFamily="34" charset="0"/>
              </a:rPr>
              <a:t>:</a:t>
            </a:r>
            <a:br>
              <a:rPr lang="en-US" sz="5300" b="0" i="0" dirty="0">
                <a:solidFill>
                  <a:srgbClr val="0A1B27"/>
                </a:solidFill>
                <a:effectLst/>
                <a:latin typeface="Calibri" panose="020F0502020204030204" pitchFamily="34" charset="0"/>
                <a:ea typeface="Calibri" panose="020F0502020204030204" pitchFamily="34" charset="0"/>
                <a:cs typeface="Calibri" panose="020F0502020204030204" pitchFamily="34" charset="0"/>
              </a:rPr>
            </a:br>
            <a:br>
              <a:rPr lang="en-US" sz="5300" b="0" i="0" dirty="0">
                <a:solidFill>
                  <a:srgbClr val="0A1B27"/>
                </a:solidFill>
                <a:effectLst/>
                <a:latin typeface="Calibri" panose="020F0502020204030204" pitchFamily="34" charset="0"/>
                <a:ea typeface="Calibri" panose="020F0502020204030204" pitchFamily="34" charset="0"/>
                <a:cs typeface="Calibri" panose="020F0502020204030204" pitchFamily="34" charset="0"/>
              </a:rPr>
            </a:br>
            <a:endParaRPr lang="en-US" sz="5300" dirty="0">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16937F3B-846B-4DB9-8068-E3B79C2069E6}"/>
              </a:ext>
            </a:extLst>
          </p:cNvPr>
          <p:cNvSpPr txBox="1"/>
          <p:nvPr/>
        </p:nvSpPr>
        <p:spPr>
          <a:xfrm>
            <a:off x="838096" y="2048719"/>
            <a:ext cx="10515808" cy="3693319"/>
          </a:xfrm>
          <a:prstGeom prst="rect">
            <a:avLst/>
          </a:prstGeom>
          <a:noFill/>
        </p:spPr>
        <p:txBody>
          <a:bodyPr wrap="square" rtlCol="0">
            <a:spAutoFit/>
          </a:bodyPr>
          <a:lstStyle/>
          <a:p>
            <a:r>
              <a:rPr lang="en-US" sz="5400" b="0" i="0" dirty="0">
                <a:solidFill>
                  <a:srgbClr val="0A1B27"/>
                </a:solidFill>
                <a:effectLst/>
                <a:latin typeface="Calibri" panose="020F0502020204030204" pitchFamily="34" charset="0"/>
                <a:ea typeface="Calibri" panose="020F0502020204030204" pitchFamily="34" charset="0"/>
                <a:cs typeface="Calibri" panose="020F0502020204030204" pitchFamily="34" charset="0"/>
              </a:rPr>
              <a:t>Exhibiting a compulsive, chronic, physiological or psychological need for a habit-forming substance, behavior, or activity</a:t>
            </a:r>
            <a:br>
              <a:rPr lang="en-US" sz="1800" b="0" i="0" dirty="0">
                <a:solidFill>
                  <a:srgbClr val="0A1B27"/>
                </a:solidFill>
                <a:effectLst/>
                <a:latin typeface="Calibri" panose="020F0502020204030204" pitchFamily="34" charset="0"/>
                <a:ea typeface="Calibri" panose="020F0502020204030204" pitchFamily="34" charset="0"/>
                <a:cs typeface="Calibri" panose="020F0502020204030204" pitchFamily="34" charset="0"/>
              </a:rPr>
            </a:br>
            <a:endParaRPr lang="en-US" dirty="0"/>
          </a:p>
        </p:txBody>
      </p:sp>
    </p:spTree>
    <p:extLst>
      <p:ext uri="{BB962C8B-B14F-4D97-AF65-F5344CB8AC3E}">
        <p14:creationId xmlns:p14="http://schemas.microsoft.com/office/powerpoint/2010/main" val="221361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56FB9F-4EF1-C994-B4A4-D527CBA7C279}"/>
              </a:ext>
            </a:extLst>
          </p:cNvPr>
          <p:cNvSpPr txBox="1"/>
          <p:nvPr/>
        </p:nvSpPr>
        <p:spPr>
          <a:xfrm>
            <a:off x="231112" y="208795"/>
            <a:ext cx="11344589" cy="5557932"/>
          </a:xfrm>
          <a:prstGeom prst="rect">
            <a:avLst/>
          </a:prstGeom>
          <a:noFill/>
        </p:spPr>
        <p:txBody>
          <a:bodyPr wrap="square">
            <a:spAutoFit/>
          </a:bodyPr>
          <a:lstStyle/>
          <a:p>
            <a:pPr algn="l">
              <a:spcBef>
                <a:spcPts val="375"/>
              </a:spcBef>
              <a:spcAft>
                <a:spcPts val="750"/>
              </a:spcAft>
              <a:buNone/>
            </a:pPr>
            <a:r>
              <a:rPr lang="en-US" sz="4400" b="1" i="0" dirty="0">
                <a:solidFill>
                  <a:srgbClr val="232323"/>
                </a:solidFill>
                <a:effectLst/>
                <a:latin typeface="open-sans"/>
              </a:rPr>
              <a:t>Putting up with less than what you’re worth</a:t>
            </a:r>
          </a:p>
          <a:p>
            <a:pPr algn="l">
              <a:spcAft>
                <a:spcPts val="1500"/>
              </a:spcAft>
              <a:buNone/>
            </a:pPr>
            <a:endParaRPr lang="en-US" b="0" i="0" dirty="0">
              <a:solidFill>
                <a:srgbClr val="232323"/>
              </a:solidFill>
              <a:effectLst/>
              <a:latin typeface="open-sans"/>
            </a:endParaRPr>
          </a:p>
          <a:p>
            <a:pPr algn="l">
              <a:spcAft>
                <a:spcPts val="1500"/>
              </a:spcAft>
              <a:buNone/>
            </a:pPr>
            <a:r>
              <a:rPr lang="en-US" sz="2800" b="0" i="0" dirty="0">
                <a:solidFill>
                  <a:srgbClr val="232323"/>
                </a:solidFill>
                <a:effectLst/>
                <a:latin typeface="open-sans"/>
              </a:rPr>
              <a:t>“You’re so lucky you have this creative job! It’s like a hobby. I’d do that for free.” </a:t>
            </a:r>
          </a:p>
          <a:p>
            <a:pPr algn="l">
              <a:spcAft>
                <a:spcPts val="1500"/>
              </a:spcAft>
              <a:buNone/>
            </a:pPr>
            <a:r>
              <a:rPr lang="en-US" sz="2800" b="1" i="0" dirty="0">
                <a:solidFill>
                  <a:srgbClr val="232323"/>
                </a:solidFill>
                <a:effectLst/>
                <a:latin typeface="open-sans"/>
              </a:rPr>
              <a:t>Said NO ONE EVER to an MSP!</a:t>
            </a:r>
          </a:p>
          <a:p>
            <a:pPr algn="l">
              <a:spcAft>
                <a:spcPts val="1500"/>
              </a:spcAft>
              <a:buNone/>
            </a:pPr>
            <a:r>
              <a:rPr lang="en-US" sz="2800" b="0" i="0" dirty="0">
                <a:solidFill>
                  <a:srgbClr val="232323"/>
                </a:solidFill>
                <a:effectLst/>
                <a:latin typeface="open-sans"/>
              </a:rPr>
              <a:t>Does this mean that whoever’s doing this “fun” work—shouldn’t be paid for the work they’re doing?</a:t>
            </a:r>
          </a:p>
          <a:p>
            <a:pPr algn="l">
              <a:spcAft>
                <a:spcPts val="1500"/>
              </a:spcAft>
              <a:buNone/>
            </a:pPr>
            <a:r>
              <a:rPr lang="en-US" sz="2800" b="0" i="0" dirty="0">
                <a:solidFill>
                  <a:srgbClr val="232323"/>
                </a:solidFill>
                <a:effectLst/>
                <a:latin typeface="open-sans"/>
              </a:rPr>
              <a:t>When you’ve identified that you love your job, you’re also more likely to accept subpar situations. </a:t>
            </a:r>
          </a:p>
          <a:p>
            <a:pPr algn="l">
              <a:spcAft>
                <a:spcPts val="1500"/>
              </a:spcAft>
              <a:buNone/>
            </a:pPr>
            <a:r>
              <a:rPr lang="en-US" sz="2800" b="0" i="0" dirty="0">
                <a:solidFill>
                  <a:srgbClr val="232323"/>
                </a:solidFill>
                <a:effectLst/>
                <a:latin typeface="open-sans"/>
              </a:rPr>
              <a:t>Ever bargained with yourself when things are “too good to be true”? </a:t>
            </a:r>
          </a:p>
        </p:txBody>
      </p:sp>
    </p:spTree>
    <p:extLst>
      <p:ext uri="{BB962C8B-B14F-4D97-AF65-F5344CB8AC3E}">
        <p14:creationId xmlns:p14="http://schemas.microsoft.com/office/powerpoint/2010/main" val="3246585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79F66-A06F-22CB-B984-479F7EAB2A3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E9C7DD7-7755-9FDE-5F16-5F7A8CB531C2}"/>
              </a:ext>
            </a:extLst>
          </p:cNvPr>
          <p:cNvSpPr txBox="1"/>
          <p:nvPr/>
        </p:nvSpPr>
        <p:spPr>
          <a:xfrm>
            <a:off x="231112" y="208795"/>
            <a:ext cx="11716378" cy="2631490"/>
          </a:xfrm>
          <a:prstGeom prst="rect">
            <a:avLst/>
          </a:prstGeom>
          <a:noFill/>
        </p:spPr>
        <p:txBody>
          <a:bodyPr wrap="square">
            <a:spAutoFit/>
          </a:bodyPr>
          <a:lstStyle/>
          <a:p>
            <a:pPr algn="l">
              <a:spcAft>
                <a:spcPts val="1500"/>
              </a:spcAft>
              <a:buNone/>
            </a:pPr>
            <a:r>
              <a:rPr lang="en-US" sz="2800" b="0" i="0" dirty="0">
                <a:solidFill>
                  <a:srgbClr val="232323"/>
                </a:solidFill>
                <a:effectLst/>
                <a:latin typeface="open-sans"/>
              </a:rPr>
              <a:t>Because your passion shines through, you might miss out on opportunities as you’re less likely to negotiate for more. </a:t>
            </a:r>
          </a:p>
          <a:p>
            <a:pPr algn="l">
              <a:spcAft>
                <a:spcPts val="1500"/>
              </a:spcAft>
              <a:buNone/>
            </a:pPr>
            <a:r>
              <a:rPr lang="en-US" sz="2800" b="0" i="0" dirty="0">
                <a:solidFill>
                  <a:srgbClr val="232323"/>
                </a:solidFill>
                <a:effectLst/>
                <a:latin typeface="open-sans"/>
              </a:rPr>
              <a:t>Or you find that you're fine with accepting a less attractive compensation package just because the job nature aligns with your interests and passions. </a:t>
            </a:r>
          </a:p>
          <a:p>
            <a:pPr algn="l">
              <a:spcAft>
                <a:spcPts val="1500"/>
              </a:spcAft>
              <a:buNone/>
            </a:pPr>
            <a:endParaRPr lang="en-US" sz="2800" b="0" i="0" dirty="0">
              <a:solidFill>
                <a:srgbClr val="232323"/>
              </a:solidFill>
              <a:effectLst/>
              <a:latin typeface="open-sans"/>
            </a:endParaRPr>
          </a:p>
        </p:txBody>
      </p:sp>
      <p:pic>
        <p:nvPicPr>
          <p:cNvPr id="9" name="Picture 8">
            <a:extLst>
              <a:ext uri="{FF2B5EF4-FFF2-40B4-BE49-F238E27FC236}">
                <a16:creationId xmlns:a16="http://schemas.microsoft.com/office/drawing/2014/main" id="{3F124479-5A58-F51C-A01A-C0CD3DED766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44510" y="2396528"/>
            <a:ext cx="5412662" cy="3657603"/>
          </a:xfrm>
          <a:prstGeom prst="rect">
            <a:avLst/>
          </a:prstGeom>
        </p:spPr>
      </p:pic>
      <p:sp>
        <p:nvSpPr>
          <p:cNvPr id="11" name="TextBox 10">
            <a:extLst>
              <a:ext uri="{FF2B5EF4-FFF2-40B4-BE49-F238E27FC236}">
                <a16:creationId xmlns:a16="http://schemas.microsoft.com/office/drawing/2014/main" id="{363A7D4E-60BF-C91A-BCD0-6F9248747167}"/>
              </a:ext>
            </a:extLst>
          </p:cNvPr>
          <p:cNvSpPr txBox="1"/>
          <p:nvPr/>
        </p:nvSpPr>
        <p:spPr>
          <a:xfrm>
            <a:off x="5856516" y="2396528"/>
            <a:ext cx="6104372" cy="3277820"/>
          </a:xfrm>
          <a:prstGeom prst="rect">
            <a:avLst/>
          </a:prstGeom>
          <a:noFill/>
        </p:spPr>
        <p:txBody>
          <a:bodyPr wrap="square">
            <a:spAutoFit/>
          </a:bodyPr>
          <a:lstStyle/>
          <a:p>
            <a:pPr algn="l">
              <a:spcAft>
                <a:spcPts val="1500"/>
              </a:spcAft>
              <a:buNone/>
            </a:pPr>
            <a:r>
              <a:rPr lang="en-US" sz="2600" b="1" i="0" dirty="0">
                <a:solidFill>
                  <a:srgbClr val="232323"/>
                </a:solidFill>
                <a:effectLst/>
                <a:latin typeface="open-sans"/>
              </a:rPr>
              <a:t>Neglecting your mental wellbeing and making other parts of your life suffer</a:t>
            </a:r>
          </a:p>
          <a:p>
            <a:pPr algn="l">
              <a:spcAft>
                <a:spcPts val="1500"/>
              </a:spcAft>
            </a:pPr>
            <a:r>
              <a:rPr lang="en-US" sz="2600" b="0" i="0" dirty="0">
                <a:solidFill>
                  <a:srgbClr val="232323"/>
                </a:solidFill>
                <a:effectLst/>
                <a:latin typeface="open-sans"/>
              </a:rPr>
              <a:t>You’re prepping for your meetings in your dreams. You’re reviewing a document at 11 pm (me! Preparing this presentation).</a:t>
            </a:r>
          </a:p>
          <a:p>
            <a:pPr algn="l">
              <a:spcAft>
                <a:spcPts val="1500"/>
              </a:spcAft>
            </a:pPr>
            <a:r>
              <a:rPr lang="en-US" sz="2600" b="0" i="0" dirty="0">
                <a:solidFill>
                  <a:srgbClr val="232323"/>
                </a:solidFill>
                <a:effectLst/>
                <a:latin typeface="open-sans"/>
              </a:rPr>
              <a:t>Always thinking of work, is like an unhealthy addiction.</a:t>
            </a:r>
            <a:endParaRPr lang="en-US" sz="2600" dirty="0"/>
          </a:p>
        </p:txBody>
      </p:sp>
    </p:spTree>
    <p:extLst>
      <p:ext uri="{BB962C8B-B14F-4D97-AF65-F5344CB8AC3E}">
        <p14:creationId xmlns:p14="http://schemas.microsoft.com/office/powerpoint/2010/main" val="4228960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45F6AA2-4522-346F-806C-4F84AD5940C9}"/>
              </a:ext>
            </a:extLst>
          </p:cNvPr>
          <p:cNvSpPr txBox="1"/>
          <p:nvPr/>
        </p:nvSpPr>
        <p:spPr>
          <a:xfrm>
            <a:off x="278004" y="0"/>
            <a:ext cx="11635991" cy="5203989"/>
          </a:xfrm>
          <a:prstGeom prst="rect">
            <a:avLst/>
          </a:prstGeom>
          <a:noFill/>
        </p:spPr>
        <p:txBody>
          <a:bodyPr wrap="square">
            <a:spAutoFit/>
          </a:bodyPr>
          <a:lstStyle/>
          <a:p>
            <a:pPr algn="l">
              <a:spcBef>
                <a:spcPts val="375"/>
              </a:spcBef>
              <a:spcAft>
                <a:spcPts val="750"/>
              </a:spcAft>
              <a:buNone/>
            </a:pPr>
            <a:r>
              <a:rPr lang="en-US" sz="3600" b="1" i="0" dirty="0">
                <a:solidFill>
                  <a:srgbClr val="232323"/>
                </a:solidFill>
                <a:effectLst/>
              </a:rPr>
              <a:t>The complexities and limits of loving your job</a:t>
            </a:r>
          </a:p>
          <a:p>
            <a:pPr algn="l">
              <a:spcAft>
                <a:spcPts val="1500"/>
              </a:spcAft>
              <a:buNone/>
            </a:pPr>
            <a:endParaRPr lang="en-US" sz="2800" b="0" i="0" dirty="0">
              <a:solidFill>
                <a:srgbClr val="232323"/>
              </a:solidFill>
              <a:effectLst/>
            </a:endParaRPr>
          </a:p>
          <a:p>
            <a:pPr algn="l">
              <a:spcAft>
                <a:spcPts val="1500"/>
              </a:spcAft>
              <a:buNone/>
            </a:pPr>
            <a:r>
              <a:rPr lang="en-US" sz="2800" b="0" i="0" dirty="0">
                <a:solidFill>
                  <a:srgbClr val="232323"/>
                </a:solidFill>
                <a:effectLst/>
              </a:rPr>
              <a:t>As you probably can already tell, whether loving your job makes things easier is a very personal matter. Here’s what we have to objectively bear in mind.</a:t>
            </a:r>
          </a:p>
          <a:p>
            <a:pPr algn="l">
              <a:spcAft>
                <a:spcPts val="1500"/>
              </a:spcAft>
              <a:buNone/>
            </a:pPr>
            <a:r>
              <a:rPr lang="en-US" sz="2800" b="1" i="0" dirty="0">
                <a:solidFill>
                  <a:srgbClr val="232323"/>
                </a:solidFill>
                <a:effectLst/>
              </a:rPr>
              <a:t>There’s no such thing as a perfect job:</a:t>
            </a:r>
            <a:r>
              <a:rPr lang="en-US" sz="2800" b="0" i="0" dirty="0">
                <a:solidFill>
                  <a:srgbClr val="232323"/>
                </a:solidFill>
                <a:effectLst/>
              </a:rPr>
              <a:t> Yup, you heard right. </a:t>
            </a:r>
          </a:p>
          <a:p>
            <a:pPr algn="l">
              <a:spcAft>
                <a:spcPts val="1500"/>
              </a:spcAft>
              <a:buNone/>
            </a:pPr>
            <a:r>
              <a:rPr lang="en-US" sz="2800" b="0" i="0" dirty="0">
                <a:solidFill>
                  <a:srgbClr val="232323"/>
                </a:solidFill>
                <a:effectLst/>
              </a:rPr>
              <a:t>The idea that you're supposed to love your job can be very damaging; because no one loves 100% of their career, 100% of the time. As much as you’re grateful, passionate, and thrilled about the position you hold, there are still going to be menial assignments, admin frustrations, and potentially conflicting personalities at play.</a:t>
            </a:r>
          </a:p>
        </p:txBody>
      </p:sp>
    </p:spTree>
    <p:extLst>
      <p:ext uri="{BB962C8B-B14F-4D97-AF65-F5344CB8AC3E}">
        <p14:creationId xmlns:p14="http://schemas.microsoft.com/office/powerpoint/2010/main" val="2854836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E208CA-B176-FEE3-6A8D-07E1B7FBCA4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65BA1A2-09C4-92C8-0F45-F952728D23DE}"/>
              </a:ext>
            </a:extLst>
          </p:cNvPr>
          <p:cNvSpPr txBox="1"/>
          <p:nvPr/>
        </p:nvSpPr>
        <p:spPr>
          <a:xfrm>
            <a:off x="278004" y="137160"/>
            <a:ext cx="11635991" cy="5055230"/>
          </a:xfrm>
          <a:prstGeom prst="rect">
            <a:avLst/>
          </a:prstGeom>
          <a:noFill/>
        </p:spPr>
        <p:txBody>
          <a:bodyPr wrap="square">
            <a:spAutoFit/>
          </a:bodyPr>
          <a:lstStyle/>
          <a:p>
            <a:pPr algn="l">
              <a:spcAft>
                <a:spcPts val="1500"/>
              </a:spcAft>
              <a:buNone/>
            </a:pPr>
            <a:r>
              <a:rPr lang="en-US" sz="3600" b="1" i="0" dirty="0">
                <a:solidFill>
                  <a:srgbClr val="232323"/>
                </a:solidFill>
                <a:effectLst/>
              </a:rPr>
              <a:t>Passions aren’t always that attainable, and they change:</a:t>
            </a:r>
            <a:r>
              <a:rPr lang="en-US" sz="3600" b="0" i="0" dirty="0">
                <a:solidFill>
                  <a:srgbClr val="232323"/>
                </a:solidFill>
                <a:effectLst/>
              </a:rPr>
              <a:t> </a:t>
            </a:r>
          </a:p>
          <a:p>
            <a:pPr algn="l">
              <a:spcAft>
                <a:spcPts val="1500"/>
              </a:spcAft>
              <a:buNone/>
            </a:pPr>
            <a:r>
              <a:rPr lang="en-US" sz="2800" b="0" i="0" dirty="0">
                <a:solidFill>
                  <a:srgbClr val="232323"/>
                </a:solidFill>
                <a:effectLst/>
                <a:latin typeface="open-sans"/>
              </a:rPr>
              <a:t>Who wouldn’t want to travel around the world for a living? </a:t>
            </a:r>
          </a:p>
          <a:p>
            <a:pPr algn="l">
              <a:spcAft>
                <a:spcPts val="1500"/>
              </a:spcAft>
              <a:buNone/>
            </a:pPr>
            <a:r>
              <a:rPr lang="en-US" sz="2800" b="0" i="0" dirty="0">
                <a:solidFill>
                  <a:srgbClr val="232323"/>
                </a:solidFill>
                <a:effectLst/>
                <a:latin typeface="open-sans"/>
              </a:rPr>
              <a:t>There are many pros to choosing an exciting job that stemmed from a hobby, but be sure to consider that passions can grow and change over time.</a:t>
            </a:r>
          </a:p>
          <a:p>
            <a:pPr algn="l">
              <a:spcAft>
                <a:spcPts val="1500"/>
              </a:spcAft>
            </a:pPr>
            <a:r>
              <a:rPr lang="en-US" sz="2800" b="0" i="0" dirty="0">
                <a:solidFill>
                  <a:srgbClr val="232323"/>
                </a:solidFill>
                <a:effectLst/>
                <a:latin typeface="open-sans"/>
              </a:rPr>
              <a:t>By all means, enjoy what you do. </a:t>
            </a:r>
          </a:p>
          <a:p>
            <a:pPr algn="l">
              <a:spcAft>
                <a:spcPts val="1500"/>
              </a:spcAft>
            </a:pPr>
            <a:r>
              <a:rPr lang="en-US" sz="2800" dirty="0">
                <a:solidFill>
                  <a:srgbClr val="232323"/>
                </a:solidFill>
                <a:latin typeface="open-sans"/>
              </a:rPr>
              <a:t>D</a:t>
            </a:r>
            <a:r>
              <a:rPr lang="en-US" sz="2800" b="0" i="0" dirty="0">
                <a:solidFill>
                  <a:srgbClr val="232323"/>
                </a:solidFill>
                <a:effectLst/>
                <a:latin typeface="open-sans"/>
              </a:rPr>
              <a:t>on’t be caught by surprise if one day, you start feeling differently about what you do or that you’re less inclined to jump out of bed for another day of 9-5.</a:t>
            </a:r>
          </a:p>
          <a:p>
            <a:pPr algn="l">
              <a:spcAft>
                <a:spcPts val="1500"/>
              </a:spcAft>
            </a:pPr>
            <a:r>
              <a:rPr lang="en-US" sz="2800" b="0" i="0" dirty="0">
                <a:solidFill>
                  <a:srgbClr val="232323"/>
                </a:solidFill>
                <a:effectLst/>
                <a:latin typeface="open-sans"/>
              </a:rPr>
              <a:t>What you’re working on may only fulfill you for a few years, and you could find yourself ready for something else before you realize it.</a:t>
            </a:r>
          </a:p>
        </p:txBody>
      </p:sp>
    </p:spTree>
    <p:extLst>
      <p:ext uri="{BB962C8B-B14F-4D97-AF65-F5344CB8AC3E}">
        <p14:creationId xmlns:p14="http://schemas.microsoft.com/office/powerpoint/2010/main" val="13503250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EECB404-FAEA-8FDA-6E95-76B21C074A30}"/>
              </a:ext>
            </a:extLst>
          </p:cNvPr>
          <p:cNvSpPr txBox="1"/>
          <p:nvPr/>
        </p:nvSpPr>
        <p:spPr>
          <a:xfrm>
            <a:off x="137327" y="364435"/>
            <a:ext cx="11917345" cy="4431983"/>
          </a:xfrm>
          <a:prstGeom prst="rect">
            <a:avLst/>
          </a:prstGeom>
          <a:noFill/>
        </p:spPr>
        <p:txBody>
          <a:bodyPr wrap="square">
            <a:spAutoFit/>
          </a:bodyPr>
          <a:lstStyle/>
          <a:p>
            <a:pPr algn="l">
              <a:spcAft>
                <a:spcPts val="1500"/>
              </a:spcAft>
              <a:buNone/>
            </a:pPr>
            <a:r>
              <a:rPr lang="en-US" sz="3600" b="1" i="0" dirty="0">
                <a:solidFill>
                  <a:srgbClr val="232323"/>
                </a:solidFill>
                <a:effectLst/>
              </a:rPr>
              <a:t>It’s all about your life’s focus and priority:</a:t>
            </a:r>
            <a:r>
              <a:rPr lang="en-US" sz="3600" b="0" i="0" dirty="0">
                <a:solidFill>
                  <a:srgbClr val="232323"/>
                </a:solidFill>
                <a:effectLst/>
              </a:rPr>
              <a:t> </a:t>
            </a:r>
          </a:p>
          <a:p>
            <a:pPr algn="l">
              <a:spcAft>
                <a:spcPts val="1500"/>
              </a:spcAft>
              <a:buNone/>
            </a:pPr>
            <a:r>
              <a:rPr lang="en-US" sz="2800" b="0" i="0" dirty="0">
                <a:solidFill>
                  <a:srgbClr val="232323"/>
                </a:solidFill>
                <a:effectLst/>
              </a:rPr>
              <a:t>What if you suddenly lost this job that’s so integral to your happiness? </a:t>
            </a:r>
          </a:p>
          <a:p>
            <a:pPr algn="l">
              <a:spcAft>
                <a:spcPts val="1500"/>
              </a:spcAft>
              <a:buNone/>
            </a:pPr>
            <a:r>
              <a:rPr lang="en-US" sz="2800" b="0" i="0" dirty="0">
                <a:solidFill>
                  <a:srgbClr val="232323"/>
                </a:solidFill>
                <a:effectLst/>
              </a:rPr>
              <a:t>Feeling fulfilled at work doesn’t necessarily pay the bills, mortgage, or send the children to college.</a:t>
            </a:r>
          </a:p>
          <a:p>
            <a:pPr algn="l">
              <a:spcAft>
                <a:spcPts val="1500"/>
              </a:spcAft>
              <a:buNone/>
            </a:pPr>
            <a:r>
              <a:rPr lang="en-US" sz="2800" b="0" i="0" dirty="0">
                <a:solidFill>
                  <a:srgbClr val="232323"/>
                </a:solidFill>
                <a:effectLst/>
              </a:rPr>
              <a:t>Sometimes you just have to think about what you need to feel satisfied with your life as a whole and find a job that provides and puts all those pieces together. </a:t>
            </a:r>
          </a:p>
          <a:p>
            <a:pPr algn="l">
              <a:spcAft>
                <a:spcPts val="1500"/>
              </a:spcAft>
              <a:buNone/>
            </a:pPr>
            <a:r>
              <a:rPr lang="en-US" sz="2800" b="0" i="0" dirty="0">
                <a:solidFill>
                  <a:srgbClr val="232323"/>
                </a:solidFill>
                <a:effectLst/>
              </a:rPr>
              <a:t>Our identity isn’t our careers, and it’s difficult to remember that when you’re eagerly engaged in it.</a:t>
            </a:r>
          </a:p>
        </p:txBody>
      </p:sp>
    </p:spTree>
    <p:extLst>
      <p:ext uri="{BB962C8B-B14F-4D97-AF65-F5344CB8AC3E}">
        <p14:creationId xmlns:p14="http://schemas.microsoft.com/office/powerpoint/2010/main" val="8134497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6B76F66-BEF6-4EA2-42D4-5184907D6D60}"/>
              </a:ext>
            </a:extLst>
          </p:cNvPr>
          <p:cNvSpPr txBox="1"/>
          <p:nvPr/>
        </p:nvSpPr>
        <p:spPr>
          <a:xfrm>
            <a:off x="578734" y="415810"/>
            <a:ext cx="10914927" cy="3539430"/>
          </a:xfrm>
          <a:prstGeom prst="rect">
            <a:avLst/>
          </a:prstGeom>
          <a:noFill/>
        </p:spPr>
        <p:txBody>
          <a:bodyPr wrap="square">
            <a:spAutoFit/>
          </a:bodyPr>
          <a:lstStyle/>
          <a:p>
            <a:pPr>
              <a:buNone/>
            </a:pPr>
            <a:r>
              <a:rPr lang="en-US" sz="2800" b="1" dirty="0"/>
              <a:t>Dedicated MSP vs. Overwhelmed High Achiever</a:t>
            </a:r>
          </a:p>
          <a:p>
            <a:endParaRPr lang="en-US" sz="2800" dirty="0"/>
          </a:p>
          <a:p>
            <a:pPr marL="742950" lvl="1" indent="-285750">
              <a:buFont typeface="Arial" panose="020B0604020202020204" pitchFamily="34" charset="0"/>
              <a:buChar char="•"/>
            </a:pPr>
            <a:r>
              <a:rPr lang="en-US" sz="2800" b="1" dirty="0"/>
              <a:t>Dedicated MSP:</a:t>
            </a:r>
            <a:r>
              <a:rPr lang="en-US" sz="2800" dirty="0"/>
              <a:t> Focuses on long-term goals, maintains work-life balance, has healthy boundaries.</a:t>
            </a:r>
          </a:p>
          <a:p>
            <a:pPr marL="742950" lvl="1" indent="-285750">
              <a:buFont typeface="Arial" panose="020B0604020202020204" pitchFamily="34" charset="0"/>
              <a:buChar char="•"/>
            </a:pPr>
            <a:endParaRPr lang="en-US" sz="2800" dirty="0"/>
          </a:p>
          <a:p>
            <a:pPr marL="742950" lvl="1" indent="-285750">
              <a:buFont typeface="Arial" panose="020B0604020202020204" pitchFamily="34" charset="0"/>
              <a:buChar char="•"/>
            </a:pPr>
            <a:r>
              <a:rPr lang="en-US" sz="2800" b="1" dirty="0"/>
              <a:t>Overwhelmed High Achiever:</a:t>
            </a:r>
            <a:r>
              <a:rPr lang="en-US" sz="2800" dirty="0"/>
              <a:t> Constantly overextends themselves, struggles with boundaries, feels drained.</a:t>
            </a:r>
          </a:p>
          <a:p>
            <a:pPr marL="742950" lvl="1" indent="-285750">
              <a:buFont typeface="Arial" panose="020B0604020202020204" pitchFamily="34" charset="0"/>
              <a:buChar char="•"/>
            </a:pPr>
            <a:endParaRPr lang="en-US" sz="2800" dirty="0"/>
          </a:p>
        </p:txBody>
      </p:sp>
      <p:sp>
        <p:nvSpPr>
          <p:cNvPr id="5" name="TextBox 4">
            <a:extLst>
              <a:ext uri="{FF2B5EF4-FFF2-40B4-BE49-F238E27FC236}">
                <a16:creationId xmlns:a16="http://schemas.microsoft.com/office/drawing/2014/main" id="{B1ABEEDE-5092-5877-EA85-A26449C6FC29}"/>
              </a:ext>
            </a:extLst>
          </p:cNvPr>
          <p:cNvSpPr txBox="1"/>
          <p:nvPr/>
        </p:nvSpPr>
        <p:spPr>
          <a:xfrm>
            <a:off x="578734" y="3628023"/>
            <a:ext cx="10729732" cy="1384995"/>
          </a:xfrm>
          <a:prstGeom prst="rect">
            <a:avLst/>
          </a:prstGeom>
          <a:noFill/>
        </p:spPr>
        <p:txBody>
          <a:bodyPr wrap="square">
            <a:spAutoFit/>
          </a:bodyPr>
          <a:lstStyle/>
          <a:p>
            <a:pPr marL="742950" lvl="1" indent="-285750">
              <a:buFont typeface="Arial" panose="020B0604020202020204" pitchFamily="34" charset="0"/>
              <a:buChar char="•"/>
            </a:pPr>
            <a:r>
              <a:rPr lang="en-US" sz="2800" b="1" dirty="0"/>
              <a:t>Key Differences:</a:t>
            </a:r>
            <a:endParaRPr lang="en-US" sz="2800" dirty="0"/>
          </a:p>
          <a:p>
            <a:pPr marL="1143000" lvl="2" indent="-228600">
              <a:buFont typeface="Arial" panose="020B0604020202020204" pitchFamily="34" charset="0"/>
              <a:buChar char="•"/>
            </a:pPr>
            <a:r>
              <a:rPr lang="en-US" sz="2800" dirty="0"/>
              <a:t>Passion and motivation vs. burnout and stress.</a:t>
            </a:r>
          </a:p>
          <a:p>
            <a:pPr marL="1143000" lvl="2" indent="-228600">
              <a:buFont typeface="Arial" panose="020B0604020202020204" pitchFamily="34" charset="0"/>
              <a:buChar char="•"/>
            </a:pPr>
            <a:r>
              <a:rPr lang="en-US" sz="2800" dirty="0"/>
              <a:t>Ability to manage workload vs. feeling constantly overwhelmed.</a:t>
            </a:r>
          </a:p>
        </p:txBody>
      </p:sp>
    </p:spTree>
    <p:extLst>
      <p:ext uri="{BB962C8B-B14F-4D97-AF65-F5344CB8AC3E}">
        <p14:creationId xmlns:p14="http://schemas.microsoft.com/office/powerpoint/2010/main" val="2967865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1000"/>
                                        <p:tgtEl>
                                          <p:spTgt spid="5">
                                            <p:txEl>
                                              <p:pRg st="1" end="1"/>
                                            </p:txEl>
                                          </p:spTgt>
                                        </p:tgtEl>
                                      </p:cBhvr>
                                    </p:animEffect>
                                    <p:anim calcmode="lin" valueType="num">
                                      <p:cBhvr>
                                        <p:cTn id="1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1000"/>
                                        <p:tgtEl>
                                          <p:spTgt spid="5">
                                            <p:txEl>
                                              <p:pRg st="2" end="2"/>
                                            </p:txEl>
                                          </p:spTgt>
                                        </p:tgtEl>
                                      </p:cBhvr>
                                    </p:animEffect>
                                    <p:anim calcmode="lin" valueType="num">
                                      <p:cBhvr>
                                        <p:cTn id="21"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CE3A2F-A51A-3A9F-4B7D-E54D26F9A97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9D2D333-A0A4-C247-DFFF-F8DCAADBAB00}"/>
              </a:ext>
            </a:extLst>
          </p:cNvPr>
          <p:cNvSpPr txBox="1"/>
          <p:nvPr/>
        </p:nvSpPr>
        <p:spPr>
          <a:xfrm>
            <a:off x="0" y="0"/>
            <a:ext cx="11917345" cy="6019597"/>
          </a:xfrm>
          <a:prstGeom prst="rect">
            <a:avLst/>
          </a:prstGeom>
          <a:noFill/>
        </p:spPr>
        <p:txBody>
          <a:bodyPr wrap="square">
            <a:spAutoFit/>
          </a:bodyPr>
          <a:lstStyle/>
          <a:p>
            <a:pPr algn="ctr">
              <a:spcBef>
                <a:spcPts val="375"/>
              </a:spcBef>
              <a:spcAft>
                <a:spcPts val="750"/>
              </a:spcAft>
              <a:buNone/>
            </a:pPr>
            <a:r>
              <a:rPr lang="en-US" sz="4400" b="1" i="0" dirty="0">
                <a:solidFill>
                  <a:srgbClr val="232323"/>
                </a:solidFill>
                <a:effectLst/>
                <a:latin typeface="open-sans"/>
              </a:rPr>
              <a:t>Conclusion</a:t>
            </a:r>
          </a:p>
          <a:p>
            <a:pPr algn="ctr">
              <a:spcBef>
                <a:spcPts val="375"/>
              </a:spcBef>
              <a:spcAft>
                <a:spcPts val="750"/>
              </a:spcAft>
              <a:buNone/>
            </a:pPr>
            <a:endParaRPr lang="en-US" sz="1050" b="1" i="0" dirty="0">
              <a:solidFill>
                <a:srgbClr val="232323"/>
              </a:solidFill>
              <a:effectLst/>
              <a:latin typeface="open-sans"/>
            </a:endParaRPr>
          </a:p>
          <a:p>
            <a:pPr marL="342900" indent="-342900" algn="l">
              <a:spcAft>
                <a:spcPts val="1500"/>
              </a:spcAft>
              <a:buFont typeface="Wingdings" panose="05000000000000000000" pitchFamily="2" charset="2"/>
              <a:buChar char="v"/>
            </a:pPr>
            <a:r>
              <a:rPr lang="en-US" sz="2400" b="0" i="0" dirty="0">
                <a:solidFill>
                  <a:srgbClr val="232323"/>
                </a:solidFill>
                <a:effectLst/>
                <a:latin typeface="open-sans"/>
              </a:rPr>
              <a:t>It certainly, is easier to overcome challenges when we’re driven by passion.</a:t>
            </a:r>
          </a:p>
          <a:p>
            <a:pPr marL="342900" indent="-342900" algn="l">
              <a:spcAft>
                <a:spcPts val="1500"/>
              </a:spcAft>
              <a:buFont typeface="Wingdings" panose="05000000000000000000" pitchFamily="2" charset="2"/>
              <a:buChar char="v"/>
            </a:pPr>
            <a:r>
              <a:rPr lang="en-US" sz="2400" b="0" i="0" dirty="0">
                <a:solidFill>
                  <a:srgbClr val="232323"/>
                </a:solidFill>
                <a:effectLst/>
                <a:latin typeface="open-sans"/>
              </a:rPr>
              <a:t>Even though the work may be difficult, if you love it, the sense of accomplishment and satisfaction you experience is naturally greater. </a:t>
            </a:r>
          </a:p>
          <a:p>
            <a:pPr marL="342900" indent="-342900" algn="l">
              <a:spcAft>
                <a:spcPts val="1500"/>
              </a:spcAft>
              <a:buFont typeface="Wingdings" panose="05000000000000000000" pitchFamily="2" charset="2"/>
              <a:buChar char="v"/>
            </a:pPr>
            <a:r>
              <a:rPr lang="en-US" sz="2400" b="0" i="0" dirty="0">
                <a:solidFill>
                  <a:srgbClr val="232323"/>
                </a:solidFill>
                <a:effectLst/>
                <a:latin typeface="open-sans"/>
              </a:rPr>
              <a:t>But that’s not the only thing—you’ll feel </a:t>
            </a:r>
            <a:r>
              <a:rPr lang="en-US" sz="2400" b="1" i="1" dirty="0">
                <a:solidFill>
                  <a:srgbClr val="232323"/>
                </a:solidFill>
                <a:effectLst/>
                <a:latin typeface="open-sans"/>
              </a:rPr>
              <a:t>everything</a:t>
            </a:r>
            <a:r>
              <a:rPr lang="en-US" sz="2400" b="0" i="0" dirty="0">
                <a:solidFill>
                  <a:srgbClr val="232323"/>
                </a:solidFill>
                <a:effectLst/>
                <a:latin typeface="open-sans"/>
              </a:rPr>
              <a:t> more intensely. The wins will be sweeter; the challenges will get you more fired up. You’re willing to go the extra mile to produce the best results.</a:t>
            </a:r>
          </a:p>
          <a:p>
            <a:pPr marL="342900" indent="-342900" algn="l">
              <a:spcAft>
                <a:spcPts val="1500"/>
              </a:spcAft>
              <a:buFont typeface="Wingdings" panose="05000000000000000000" pitchFamily="2" charset="2"/>
              <a:buChar char="v"/>
            </a:pPr>
            <a:r>
              <a:rPr lang="en-US" sz="2400" b="0" i="0" dirty="0">
                <a:solidFill>
                  <a:srgbClr val="232323"/>
                </a:solidFill>
                <a:effectLst/>
                <a:latin typeface="open-sans"/>
              </a:rPr>
              <a:t>We’re all different. That’s why we shouldn’t blindly chase a job we love but rather look to self-awareness for answers about </a:t>
            </a:r>
            <a:r>
              <a:rPr lang="en-US" sz="2400" b="1" i="0" dirty="0">
                <a:solidFill>
                  <a:srgbClr val="232323"/>
                </a:solidFill>
                <a:effectLst/>
                <a:latin typeface="open-sans"/>
              </a:rPr>
              <a:t>career trade-offs and the lifestyle we seek</a:t>
            </a:r>
            <a:r>
              <a:rPr lang="en-US" sz="2400" b="0" i="0" dirty="0">
                <a:solidFill>
                  <a:srgbClr val="232323"/>
                </a:solidFill>
                <a:effectLst/>
                <a:latin typeface="open-sans"/>
              </a:rPr>
              <a:t>. </a:t>
            </a:r>
          </a:p>
          <a:p>
            <a:pPr marL="342900" indent="-342900" algn="l">
              <a:spcAft>
                <a:spcPts val="1500"/>
              </a:spcAft>
              <a:buFont typeface="Wingdings" panose="05000000000000000000" pitchFamily="2" charset="2"/>
              <a:buChar char="v"/>
            </a:pPr>
            <a:r>
              <a:rPr lang="en-US" sz="2400" dirty="0">
                <a:solidFill>
                  <a:srgbClr val="232323"/>
                </a:solidFill>
                <a:latin typeface="open-sans"/>
              </a:rPr>
              <a:t>I</a:t>
            </a:r>
            <a:r>
              <a:rPr lang="en-US" sz="2400" b="0" i="0" dirty="0">
                <a:solidFill>
                  <a:srgbClr val="232323"/>
                </a:solidFill>
                <a:effectLst/>
                <a:latin typeface="open-sans"/>
              </a:rPr>
              <a:t>t’s perfectly normal to love your job and at the same time, recognize that it’s hard work. Give yourself grace and balance when times get tough—but if you love your job, remember to be thankful that you do.</a:t>
            </a:r>
          </a:p>
        </p:txBody>
      </p:sp>
    </p:spTree>
    <p:extLst>
      <p:ext uri="{BB962C8B-B14F-4D97-AF65-F5344CB8AC3E}">
        <p14:creationId xmlns:p14="http://schemas.microsoft.com/office/powerpoint/2010/main" val="1018646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BF5F5-A9AB-4E68-55D3-305B45EC42E6}"/>
              </a:ext>
            </a:extLst>
          </p:cNvPr>
          <p:cNvSpPr>
            <a:spLocks noGrp="1"/>
          </p:cNvSpPr>
          <p:nvPr>
            <p:ph type="title"/>
          </p:nvPr>
        </p:nvSpPr>
        <p:spPr>
          <a:xfrm>
            <a:off x="1843465" y="1035631"/>
            <a:ext cx="9603275" cy="1049235"/>
          </a:xfrm>
        </p:spPr>
        <p:txBody>
          <a:bodyPr/>
          <a:lstStyle/>
          <a:p>
            <a:r>
              <a:rPr lang="en-US" dirty="0"/>
              <a:t>Comments, stories, suggestions, questions?</a:t>
            </a:r>
          </a:p>
        </p:txBody>
      </p:sp>
      <p:sp>
        <p:nvSpPr>
          <p:cNvPr id="4" name="TextBox 3">
            <a:extLst>
              <a:ext uri="{FF2B5EF4-FFF2-40B4-BE49-F238E27FC236}">
                <a16:creationId xmlns:a16="http://schemas.microsoft.com/office/drawing/2014/main" id="{BDBD1ABC-89D2-9A69-C1CF-4730E249A5D7}"/>
              </a:ext>
            </a:extLst>
          </p:cNvPr>
          <p:cNvSpPr txBox="1"/>
          <p:nvPr/>
        </p:nvSpPr>
        <p:spPr>
          <a:xfrm>
            <a:off x="2516505" y="2624819"/>
            <a:ext cx="7158990" cy="1938992"/>
          </a:xfrm>
          <a:prstGeom prst="rect">
            <a:avLst/>
          </a:prstGeom>
          <a:noFill/>
        </p:spPr>
        <p:txBody>
          <a:bodyPr wrap="square">
            <a:spAutoFit/>
          </a:bodyPr>
          <a:lstStyle/>
          <a:p>
            <a:pPr algn="ctr"/>
            <a:r>
              <a:rPr lang="en-US" sz="6000" b="1" dirty="0">
                <a:latin typeface="Bahnschrift" panose="020B0502040204020203" pitchFamily="34" charset="0"/>
              </a:rPr>
              <a:t>Everyone Stand Up!  Yes, everyone!</a:t>
            </a:r>
          </a:p>
        </p:txBody>
      </p:sp>
    </p:spTree>
    <p:extLst>
      <p:ext uri="{BB962C8B-B14F-4D97-AF65-F5344CB8AC3E}">
        <p14:creationId xmlns:p14="http://schemas.microsoft.com/office/powerpoint/2010/main" val="1638430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A43AF-AE10-A999-2608-BE2E8A285245}"/>
              </a:ext>
            </a:extLst>
          </p:cNvPr>
          <p:cNvSpPr>
            <a:spLocks noGrp="1"/>
          </p:cNvSpPr>
          <p:nvPr>
            <p:ph type="title"/>
          </p:nvPr>
        </p:nvSpPr>
        <p:spPr>
          <a:xfrm>
            <a:off x="913795" y="608437"/>
            <a:ext cx="10353762" cy="954145"/>
          </a:xfrm>
        </p:spPr>
        <p:txBody>
          <a:bodyPr>
            <a:normAutofit/>
          </a:bodyPr>
          <a:lstStyle/>
          <a:p>
            <a:r>
              <a:rPr lang="en-US" sz="5400" b="0" i="0" dirty="0">
                <a:solidFill>
                  <a:srgbClr val="474747"/>
                </a:solidFill>
                <a:effectLst/>
                <a:latin typeface="Calibri" panose="020F0502020204030204" pitchFamily="34" charset="0"/>
                <a:ea typeface="Calibri" panose="020F0502020204030204" pitchFamily="34" charset="0"/>
                <a:cs typeface="Calibri" panose="020F0502020204030204" pitchFamily="34" charset="0"/>
              </a:rPr>
              <a:t>Being </a:t>
            </a:r>
            <a:r>
              <a:rPr lang="en-US" sz="5400" b="0" i="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Afflicted</a:t>
            </a:r>
            <a:endParaRPr lang="en-US" sz="5400"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CCFDA85A-41BD-A6F5-511B-B7FB12D5664C}"/>
              </a:ext>
            </a:extLst>
          </p:cNvPr>
          <p:cNvSpPr txBox="1"/>
          <p:nvPr/>
        </p:nvSpPr>
        <p:spPr>
          <a:xfrm>
            <a:off x="913795" y="1797276"/>
            <a:ext cx="10248985" cy="2800767"/>
          </a:xfrm>
          <a:prstGeom prst="rect">
            <a:avLst/>
          </a:prstGeom>
          <a:noFill/>
        </p:spPr>
        <p:txBody>
          <a:bodyPr wrap="square" rtlCol="0">
            <a:spAutoFit/>
          </a:bodyPr>
          <a:lstStyle/>
          <a:p>
            <a:r>
              <a:rPr lang="en-US" sz="4400" b="0" i="0" dirty="0">
                <a:solidFill>
                  <a:srgbClr val="474747"/>
                </a:solidFill>
                <a:effectLst/>
              </a:rPr>
              <a:t>This adjective's Latin root, afflictare, means "to damage, harass, or torment," which may sometimes be a good description of how an afflicted person feels.</a:t>
            </a:r>
            <a:endParaRPr lang="en-US" sz="4400" dirty="0"/>
          </a:p>
        </p:txBody>
      </p:sp>
    </p:spTree>
    <p:extLst>
      <p:ext uri="{BB962C8B-B14F-4D97-AF65-F5344CB8AC3E}">
        <p14:creationId xmlns:p14="http://schemas.microsoft.com/office/powerpoint/2010/main" val="1036608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A24736-E863-3708-ABB9-E900B9A3F6EA}"/>
              </a:ext>
            </a:extLst>
          </p:cNvPr>
          <p:cNvSpPr txBox="1"/>
          <p:nvPr/>
        </p:nvSpPr>
        <p:spPr>
          <a:xfrm>
            <a:off x="185002" y="0"/>
            <a:ext cx="11412638" cy="6278642"/>
          </a:xfrm>
          <a:prstGeom prst="rect">
            <a:avLst/>
          </a:prstGeom>
          <a:noFill/>
        </p:spPr>
        <p:txBody>
          <a:bodyPr wrap="square">
            <a:spAutoFit/>
          </a:bodyPr>
          <a:lstStyle/>
          <a:p>
            <a:r>
              <a:rPr lang="en-US" sz="3200" dirty="0"/>
              <a:t>For many medical service professionals, their careers are not just a job but a calling—a passion that drives them to go above and beyond in service to their physician leadership, organization and their teams. </a:t>
            </a:r>
          </a:p>
          <a:p>
            <a:endParaRPr lang="en-US" sz="3200" dirty="0"/>
          </a:p>
          <a:p>
            <a:endParaRPr lang="en-US" sz="3200" dirty="0"/>
          </a:p>
          <a:p>
            <a:endParaRPr lang="en-US" sz="3200" dirty="0"/>
          </a:p>
          <a:p>
            <a:endParaRPr lang="en-US" sz="3200" dirty="0"/>
          </a:p>
          <a:p>
            <a:endParaRPr lang="en-US" sz="3200" dirty="0"/>
          </a:p>
          <a:p>
            <a:endParaRPr lang="en-US" sz="3200" dirty="0"/>
          </a:p>
          <a:p>
            <a:r>
              <a:rPr lang="en-US" sz="3200" b="1" i="1" dirty="0"/>
              <a:t>How do we manage the delicate balance between loving one’s profession and the potential risks of burnout?</a:t>
            </a:r>
          </a:p>
          <a:p>
            <a:endParaRPr lang="en-US" dirty="0"/>
          </a:p>
        </p:txBody>
      </p:sp>
      <p:pic>
        <p:nvPicPr>
          <p:cNvPr id="4" name="Picture 3">
            <a:extLst>
              <a:ext uri="{FF2B5EF4-FFF2-40B4-BE49-F238E27FC236}">
                <a16:creationId xmlns:a16="http://schemas.microsoft.com/office/drawing/2014/main" id="{B144B2A2-08B9-5377-CCEB-4474E8C12B3C}"/>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307080" y="1722120"/>
            <a:ext cx="4511040" cy="3007360"/>
          </a:xfrm>
          <a:prstGeom prst="rect">
            <a:avLst/>
          </a:prstGeom>
        </p:spPr>
      </p:pic>
    </p:spTree>
    <p:extLst>
      <p:ext uri="{BB962C8B-B14F-4D97-AF65-F5344CB8AC3E}">
        <p14:creationId xmlns:p14="http://schemas.microsoft.com/office/powerpoint/2010/main" val="2328163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8BBEA0A-F625-8145-DC89-E1B2B08E235B}"/>
              </a:ext>
            </a:extLst>
          </p:cNvPr>
          <p:cNvSpPr txBox="1"/>
          <p:nvPr/>
        </p:nvSpPr>
        <p:spPr>
          <a:xfrm>
            <a:off x="312516" y="358816"/>
            <a:ext cx="4716684" cy="10248960"/>
          </a:xfrm>
          <a:prstGeom prst="rect">
            <a:avLst/>
          </a:prstGeom>
          <a:noFill/>
        </p:spPr>
        <p:txBody>
          <a:bodyPr wrap="square">
            <a:spAutoFit/>
          </a:bodyPr>
          <a:lstStyle/>
          <a:p>
            <a:r>
              <a:rPr lang="en-US" sz="5400" b="1" i="0" dirty="0">
                <a:solidFill>
                  <a:srgbClr val="242424"/>
                </a:solidFill>
                <a:effectLst/>
              </a:rPr>
              <a:t>DREAM JOB AND WORK NIGHTMARES</a:t>
            </a:r>
          </a:p>
          <a:p>
            <a:endParaRPr lang="en-US" dirty="0">
              <a:solidFill>
                <a:srgbClr val="242424"/>
              </a:solidFill>
            </a:endParaRPr>
          </a:p>
          <a:p>
            <a:r>
              <a:rPr lang="en-US" sz="3200" b="0" i="0" dirty="0">
                <a:solidFill>
                  <a:srgbClr val="242424"/>
                </a:solidFill>
                <a:effectLst/>
              </a:rPr>
              <a:t>This paradox arises from a complex interplay of intense engagement and the gradual wearing down of resilience. </a:t>
            </a:r>
          </a:p>
          <a:p>
            <a:endParaRPr lang="en-US" sz="3200" dirty="0">
              <a:solidFill>
                <a:srgbClr val="242424"/>
              </a:solidFill>
              <a:latin typeface="source-serif-pro"/>
            </a:endParaRPr>
          </a:p>
          <a:p>
            <a:endParaRPr lang="en-US" sz="3200" dirty="0">
              <a:solidFill>
                <a:srgbClr val="242424"/>
              </a:solidFill>
              <a:latin typeface="source-serif-pro"/>
            </a:endParaRPr>
          </a:p>
          <a:p>
            <a:endParaRPr lang="en-US" sz="3200" dirty="0">
              <a:solidFill>
                <a:srgbClr val="242424"/>
              </a:solidFill>
              <a:latin typeface="source-serif-pro"/>
            </a:endParaRPr>
          </a:p>
          <a:p>
            <a:endParaRPr lang="en-US" sz="3200" dirty="0">
              <a:solidFill>
                <a:srgbClr val="242424"/>
              </a:solidFill>
              <a:latin typeface="source-serif-pro"/>
            </a:endParaRPr>
          </a:p>
          <a:p>
            <a:endParaRPr lang="en-US" sz="3200" dirty="0">
              <a:solidFill>
                <a:srgbClr val="242424"/>
              </a:solidFill>
              <a:latin typeface="source-serif-pro"/>
            </a:endParaRPr>
          </a:p>
          <a:p>
            <a:r>
              <a:rPr lang="en-US" sz="3200" b="0" i="0" dirty="0">
                <a:solidFill>
                  <a:srgbClr val="242424"/>
                </a:solidFill>
                <a:effectLst/>
                <a:latin typeface="source-serif-pro"/>
              </a:rPr>
              <a:t>The very passion that drives individuals to excel can, without careful management, lead to the erosion of their well-being.</a:t>
            </a:r>
            <a:endParaRPr lang="en-US" sz="3200" dirty="0"/>
          </a:p>
        </p:txBody>
      </p:sp>
      <p:pic>
        <p:nvPicPr>
          <p:cNvPr id="3" name="Picture 2">
            <a:extLst>
              <a:ext uri="{FF2B5EF4-FFF2-40B4-BE49-F238E27FC236}">
                <a16:creationId xmlns:a16="http://schemas.microsoft.com/office/drawing/2014/main" id="{6E7217F5-D156-4132-1B99-3032B1D5C4EA}"/>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777150" y="956648"/>
            <a:ext cx="5868750" cy="3782992"/>
          </a:xfrm>
          <a:prstGeom prst="rect">
            <a:avLst/>
          </a:prstGeom>
        </p:spPr>
      </p:pic>
      <p:sp>
        <p:nvSpPr>
          <p:cNvPr id="4" name="TextBox 3">
            <a:extLst>
              <a:ext uri="{FF2B5EF4-FFF2-40B4-BE49-F238E27FC236}">
                <a16:creationId xmlns:a16="http://schemas.microsoft.com/office/drawing/2014/main" id="{728ED1DF-F98B-E354-74B0-39FD8E40A5C1}"/>
              </a:ext>
            </a:extLst>
          </p:cNvPr>
          <p:cNvSpPr txBox="1"/>
          <p:nvPr/>
        </p:nvSpPr>
        <p:spPr>
          <a:xfrm>
            <a:off x="2451100" y="5778500"/>
            <a:ext cx="7289800" cy="230832"/>
          </a:xfrm>
          <a:prstGeom prst="rect">
            <a:avLst/>
          </a:prstGeom>
          <a:noFill/>
        </p:spPr>
        <p:txBody>
          <a:bodyPr wrap="square" rtlCol="0">
            <a:spAutoFit/>
          </a:bodyPr>
          <a:lstStyle/>
          <a:p>
            <a:r>
              <a:rPr lang="en-US" sz="900">
                <a:hlinkClick r:id="rId4" tooltip="https://cenizasdelcaos.blogspot.com/2015/10/he-vuelto.html"/>
              </a:rPr>
              <a:t>This Photo</a:t>
            </a:r>
            <a:r>
              <a:rPr lang="en-US" sz="900"/>
              <a:t> by Unknown Author is licensed under </a:t>
            </a:r>
            <a:r>
              <a:rPr lang="en-US" sz="900">
                <a:hlinkClick r:id="rId5" tooltip="https://creativecommons.org/licenses/by-nc-nd/3.0/"/>
              </a:rPr>
              <a:t>CC BY-NC-ND</a:t>
            </a:r>
            <a:endParaRPr lang="en-US" sz="900"/>
          </a:p>
        </p:txBody>
      </p:sp>
    </p:spTree>
    <p:extLst>
      <p:ext uri="{BB962C8B-B14F-4D97-AF65-F5344CB8AC3E}">
        <p14:creationId xmlns:p14="http://schemas.microsoft.com/office/powerpoint/2010/main" val="1498402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1C329CA-A8D1-B710-AB46-B67B142F7A9B}"/>
              </a:ext>
            </a:extLst>
          </p:cNvPr>
          <p:cNvSpPr txBox="1"/>
          <p:nvPr/>
        </p:nvSpPr>
        <p:spPr>
          <a:xfrm>
            <a:off x="273934" y="137300"/>
            <a:ext cx="11644132" cy="4585871"/>
          </a:xfrm>
          <a:prstGeom prst="rect">
            <a:avLst/>
          </a:prstGeom>
          <a:noFill/>
        </p:spPr>
        <p:txBody>
          <a:bodyPr wrap="square">
            <a:spAutoFit/>
          </a:bodyPr>
          <a:lstStyle/>
          <a:p>
            <a:pPr algn="l">
              <a:buNone/>
            </a:pPr>
            <a:r>
              <a:rPr lang="en-US" sz="4000" b="1" i="0" dirty="0">
                <a:solidFill>
                  <a:srgbClr val="242424"/>
                </a:solidFill>
                <a:effectLst/>
              </a:rPr>
              <a:t>THE PARADOX EXPLAINED</a:t>
            </a:r>
          </a:p>
          <a:p>
            <a:pPr algn="l">
              <a:buNone/>
            </a:pPr>
            <a:endParaRPr lang="en-US" sz="3600" b="1" i="0" dirty="0">
              <a:solidFill>
                <a:srgbClr val="242424"/>
              </a:solidFill>
              <a:effectLst/>
            </a:endParaRPr>
          </a:p>
          <a:p>
            <a:pPr algn="l">
              <a:buNone/>
            </a:pPr>
            <a:r>
              <a:rPr lang="en-US" sz="3600" b="0" i="0" dirty="0">
                <a:solidFill>
                  <a:srgbClr val="242424"/>
                </a:solidFill>
                <a:effectLst/>
              </a:rPr>
              <a:t>The paradox of loving your job and yet suffering from burnout is a complex psychological phenomenon.</a:t>
            </a:r>
          </a:p>
          <a:p>
            <a:pPr algn="l">
              <a:buNone/>
            </a:pPr>
            <a:endParaRPr lang="en-US" sz="3600" b="0" i="0" dirty="0">
              <a:solidFill>
                <a:srgbClr val="242424"/>
              </a:solidFill>
              <a:effectLst/>
            </a:endParaRPr>
          </a:p>
          <a:p>
            <a:pPr algn="l">
              <a:buNone/>
            </a:pPr>
            <a:r>
              <a:rPr lang="en-US" sz="3600" b="0" i="1" dirty="0">
                <a:solidFill>
                  <a:srgbClr val="242424"/>
                </a:solidFill>
                <a:effectLst/>
              </a:rPr>
              <a:t>On the surface, it appears counterintuitive — how can a job that brings joy also lead to mental and emotional exhaustion?</a:t>
            </a:r>
          </a:p>
          <a:p>
            <a:pPr algn="l">
              <a:buNone/>
            </a:pPr>
            <a:endParaRPr lang="en-US" sz="3600" b="0" i="0" dirty="0">
              <a:solidFill>
                <a:srgbClr val="242424"/>
              </a:solidFill>
              <a:effectLst/>
            </a:endParaRPr>
          </a:p>
        </p:txBody>
      </p:sp>
      <p:pic>
        <p:nvPicPr>
          <p:cNvPr id="7" name="Picture 6">
            <a:extLst>
              <a:ext uri="{FF2B5EF4-FFF2-40B4-BE49-F238E27FC236}">
                <a16:creationId xmlns:a16="http://schemas.microsoft.com/office/drawing/2014/main" id="{AFB68B1A-BD01-E2A1-863D-F9563AA2877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058264" y="4241343"/>
            <a:ext cx="3716993" cy="2479357"/>
          </a:xfrm>
          <a:prstGeom prst="rect">
            <a:avLst/>
          </a:prstGeom>
        </p:spPr>
      </p:pic>
    </p:spTree>
    <p:extLst>
      <p:ext uri="{BB962C8B-B14F-4D97-AF65-F5344CB8AC3E}">
        <p14:creationId xmlns:p14="http://schemas.microsoft.com/office/powerpoint/2010/main" val="1332917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18C6AE8-1B01-C746-9C1A-44EBDF460C2F}"/>
              </a:ext>
            </a:extLst>
          </p:cNvPr>
          <p:cNvSpPr/>
          <p:nvPr/>
        </p:nvSpPr>
        <p:spPr>
          <a:xfrm>
            <a:off x="1588" y="2530929"/>
            <a:ext cx="12188825" cy="432707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5" name="Rectangle 4">
            <a:extLst>
              <a:ext uri="{FF2B5EF4-FFF2-40B4-BE49-F238E27FC236}">
                <a16:creationId xmlns:a16="http://schemas.microsoft.com/office/drawing/2014/main" id="{22D00BA3-7639-FA41-9195-BD163B5EBC45}"/>
              </a:ext>
            </a:extLst>
          </p:cNvPr>
          <p:cNvSpPr/>
          <p:nvPr/>
        </p:nvSpPr>
        <p:spPr>
          <a:xfrm>
            <a:off x="1587" y="2584618"/>
            <a:ext cx="12188825" cy="4327071"/>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err="1"/>
              <a:t>Pf</a:t>
            </a:r>
            <a:r>
              <a:rPr lang="en-US" sz="900" dirty="0"/>
              <a:t> </a:t>
            </a:r>
          </a:p>
        </p:txBody>
      </p:sp>
      <p:sp>
        <p:nvSpPr>
          <p:cNvPr id="23" name="Rectangle 22">
            <a:extLst>
              <a:ext uri="{FF2B5EF4-FFF2-40B4-BE49-F238E27FC236}">
                <a16:creationId xmlns:a16="http://schemas.microsoft.com/office/drawing/2014/main" id="{0389EA1C-F206-0143-BBC5-F21022D7B72C}"/>
              </a:ext>
            </a:extLst>
          </p:cNvPr>
          <p:cNvSpPr/>
          <p:nvPr/>
        </p:nvSpPr>
        <p:spPr>
          <a:xfrm>
            <a:off x="6096000" y="2584618"/>
            <a:ext cx="2870291" cy="4273382"/>
          </a:xfrm>
          <a:prstGeom prst="rect">
            <a:avLst/>
          </a:prstGeom>
          <a:solidFill>
            <a:srgbClr val="A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4" name="CuadroTexto 350">
            <a:extLst>
              <a:ext uri="{FF2B5EF4-FFF2-40B4-BE49-F238E27FC236}">
                <a16:creationId xmlns:a16="http://schemas.microsoft.com/office/drawing/2014/main" id="{EB85846B-B4DD-D346-BE0C-37F878C3F360}"/>
              </a:ext>
            </a:extLst>
          </p:cNvPr>
          <p:cNvSpPr txBox="1"/>
          <p:nvPr/>
        </p:nvSpPr>
        <p:spPr>
          <a:xfrm>
            <a:off x="2986769" y="101299"/>
            <a:ext cx="5979522" cy="923330"/>
          </a:xfrm>
          <a:prstGeom prst="rect">
            <a:avLst/>
          </a:prstGeom>
          <a:noFill/>
        </p:spPr>
        <p:txBody>
          <a:bodyPr wrap="none" rtlCol="0">
            <a:spAutoFit/>
          </a:bodyPr>
          <a:lstStyle/>
          <a:p>
            <a:pPr algn="ctr"/>
            <a:r>
              <a:rPr lang="en-US" sz="5400" b="1" dirty="0">
                <a:solidFill>
                  <a:schemeClr val="tx2"/>
                </a:solidFill>
                <a:latin typeface="Calibri" panose="020F0502020204030204" pitchFamily="34" charset="0"/>
                <a:ea typeface="Calibri" panose="020F0502020204030204" pitchFamily="34" charset="0"/>
                <a:cs typeface="Calibri" panose="020F0502020204030204" pitchFamily="34" charset="0"/>
              </a:rPr>
              <a:t>Burn Out Symptoms</a:t>
            </a:r>
          </a:p>
        </p:txBody>
      </p:sp>
      <p:sp>
        <p:nvSpPr>
          <p:cNvPr id="45" name="CuadroTexto 351">
            <a:extLst>
              <a:ext uri="{FF2B5EF4-FFF2-40B4-BE49-F238E27FC236}">
                <a16:creationId xmlns:a16="http://schemas.microsoft.com/office/drawing/2014/main" id="{14CCF53B-4E8A-804A-9EAC-C1FF6A3EC7E9}"/>
              </a:ext>
            </a:extLst>
          </p:cNvPr>
          <p:cNvSpPr txBox="1"/>
          <p:nvPr/>
        </p:nvSpPr>
        <p:spPr>
          <a:xfrm>
            <a:off x="1335741" y="1226526"/>
            <a:ext cx="9520518" cy="923330"/>
          </a:xfrm>
          <a:prstGeom prst="rect">
            <a:avLst/>
          </a:prstGeom>
          <a:noFill/>
        </p:spPr>
        <p:txBody>
          <a:bodyPr wrap="square" rtlCol="0">
            <a:spAutoFit/>
          </a:bodyPr>
          <a:lstStyle/>
          <a:p>
            <a:r>
              <a:rPr lang="en-US" dirty="0"/>
              <a:t>“Burnout is a state of emotional, mental, and often physical exhaustion brought on by prolonged or repeated stress. Though it’s </a:t>
            </a:r>
            <a:r>
              <a:rPr lang="en-US" b="1" dirty="0"/>
              <a:t>most often caused by problems at work</a:t>
            </a:r>
            <a:r>
              <a:rPr lang="en-US" dirty="0"/>
              <a:t>, it can also appear in other areas of life, such as parenting, caretaking, or romantic relationships.” – Psychology Today</a:t>
            </a:r>
            <a:endParaRPr lang="en-US" dirty="0">
              <a:latin typeface="Lato" panose="020F0502020204030203" pitchFamily="34" charset="77"/>
            </a:endParaRPr>
          </a:p>
        </p:txBody>
      </p:sp>
      <p:sp>
        <p:nvSpPr>
          <p:cNvPr id="6" name="CuadroTexto 350">
            <a:extLst>
              <a:ext uri="{FF2B5EF4-FFF2-40B4-BE49-F238E27FC236}">
                <a16:creationId xmlns:a16="http://schemas.microsoft.com/office/drawing/2014/main" id="{8AD2983E-D591-E443-9BB2-4494207430EF}"/>
              </a:ext>
            </a:extLst>
          </p:cNvPr>
          <p:cNvSpPr txBox="1"/>
          <p:nvPr/>
        </p:nvSpPr>
        <p:spPr>
          <a:xfrm>
            <a:off x="839186" y="2584618"/>
            <a:ext cx="2105949" cy="1015663"/>
          </a:xfrm>
          <a:prstGeom prst="rect">
            <a:avLst/>
          </a:prstGeom>
          <a:noFill/>
        </p:spPr>
        <p:txBody>
          <a:bodyPr wrap="square" rtlCol="0">
            <a:spAutoFit/>
          </a:bodyPr>
          <a:lstStyle/>
          <a:p>
            <a:r>
              <a:rPr lang="en-US" sz="6000" b="1" dirty="0">
                <a:solidFill>
                  <a:schemeClr val="bg1"/>
                </a:solidFill>
                <a:latin typeface="Poppins" pitchFamily="2" charset="77"/>
                <a:ea typeface="Lato Heavy" charset="0"/>
                <a:cs typeface="Poppins" pitchFamily="2" charset="77"/>
              </a:rPr>
              <a:t>01</a:t>
            </a:r>
          </a:p>
        </p:txBody>
      </p:sp>
      <p:sp>
        <p:nvSpPr>
          <p:cNvPr id="7" name="TextBox 6">
            <a:extLst>
              <a:ext uri="{FF2B5EF4-FFF2-40B4-BE49-F238E27FC236}">
                <a16:creationId xmlns:a16="http://schemas.microsoft.com/office/drawing/2014/main" id="{21AB5DBC-14DC-134F-9718-D272DCBB189C}"/>
              </a:ext>
            </a:extLst>
          </p:cNvPr>
          <p:cNvSpPr txBox="1"/>
          <p:nvPr/>
        </p:nvSpPr>
        <p:spPr>
          <a:xfrm>
            <a:off x="345837" y="4400290"/>
            <a:ext cx="2459780" cy="2401491"/>
          </a:xfrm>
          <a:prstGeom prst="rect">
            <a:avLst/>
          </a:prstGeom>
          <a:noFill/>
        </p:spPr>
        <p:txBody>
          <a:bodyPr wrap="square" rtlCol="0">
            <a:spAutoFit/>
          </a:bodyPr>
          <a:lstStyle/>
          <a:p>
            <a:pPr>
              <a:lnSpc>
                <a:spcPts val="2040"/>
              </a:lnSpc>
            </a:pPr>
            <a:r>
              <a:rPr lang="en-US" sz="2000" dirty="0">
                <a:solidFill>
                  <a:schemeClr val="bg1"/>
                </a:solidFill>
              </a:rPr>
              <a:t>You're not in control of how a job is carried out, at work or at home, or asked to complete tasks that conflict with your sense of self. Lack of support to complete the work.</a:t>
            </a:r>
            <a:endParaRPr lang="en-US" sz="2000" dirty="0">
              <a:solidFill>
                <a:schemeClr val="bg1"/>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8" name="CuadroTexto 351">
            <a:extLst>
              <a:ext uri="{FF2B5EF4-FFF2-40B4-BE49-F238E27FC236}">
                <a16:creationId xmlns:a16="http://schemas.microsoft.com/office/drawing/2014/main" id="{B3FB0433-90AF-B34A-A542-47254409958D}"/>
              </a:ext>
            </a:extLst>
          </p:cNvPr>
          <p:cNvSpPr txBox="1"/>
          <p:nvPr/>
        </p:nvSpPr>
        <p:spPr>
          <a:xfrm>
            <a:off x="750229" y="3477065"/>
            <a:ext cx="2105949" cy="523220"/>
          </a:xfrm>
          <a:prstGeom prst="rect">
            <a:avLst/>
          </a:prstGeom>
          <a:noFill/>
        </p:spPr>
        <p:txBody>
          <a:bodyPr wrap="square" rtlCol="0">
            <a:spAutoFit/>
          </a:bodyPr>
          <a:lstStyle/>
          <a:p>
            <a:r>
              <a:rPr lang="en-US" sz="2800" b="1" dirty="0">
                <a:solidFill>
                  <a:schemeClr val="bg1"/>
                </a:solidFill>
                <a:latin typeface="Lato" panose="020F0502020204030203" pitchFamily="34" charset="77"/>
                <a:ea typeface="Lato Light" panose="020F0502020204030203" pitchFamily="34" charset="0"/>
                <a:cs typeface="Poppins SemiBold" pitchFamily="2" charset="77"/>
              </a:rPr>
              <a:t>Cause</a:t>
            </a:r>
          </a:p>
        </p:txBody>
      </p:sp>
      <p:sp>
        <p:nvSpPr>
          <p:cNvPr id="11" name="CuadroTexto 350">
            <a:extLst>
              <a:ext uri="{FF2B5EF4-FFF2-40B4-BE49-F238E27FC236}">
                <a16:creationId xmlns:a16="http://schemas.microsoft.com/office/drawing/2014/main" id="{25629FDF-E755-BF47-9ADB-454346411CE8}"/>
              </a:ext>
            </a:extLst>
          </p:cNvPr>
          <p:cNvSpPr txBox="1"/>
          <p:nvPr/>
        </p:nvSpPr>
        <p:spPr>
          <a:xfrm>
            <a:off x="3620520" y="2584618"/>
            <a:ext cx="2105949" cy="1015663"/>
          </a:xfrm>
          <a:prstGeom prst="rect">
            <a:avLst/>
          </a:prstGeom>
          <a:noFill/>
        </p:spPr>
        <p:txBody>
          <a:bodyPr wrap="square" rtlCol="0">
            <a:spAutoFit/>
          </a:bodyPr>
          <a:lstStyle/>
          <a:p>
            <a:r>
              <a:rPr lang="en-US" sz="6000" b="1" dirty="0">
                <a:solidFill>
                  <a:schemeClr val="bg1"/>
                </a:solidFill>
                <a:latin typeface="Poppins" pitchFamily="2" charset="77"/>
                <a:ea typeface="Lato Heavy" charset="0"/>
                <a:cs typeface="Poppins" pitchFamily="2" charset="77"/>
              </a:rPr>
              <a:t>02</a:t>
            </a:r>
          </a:p>
        </p:txBody>
      </p:sp>
      <p:sp>
        <p:nvSpPr>
          <p:cNvPr id="12" name="TextBox 11">
            <a:extLst>
              <a:ext uri="{FF2B5EF4-FFF2-40B4-BE49-F238E27FC236}">
                <a16:creationId xmlns:a16="http://schemas.microsoft.com/office/drawing/2014/main" id="{67E6BB7F-CCA4-0F40-AD32-E8E1DEABA946}"/>
              </a:ext>
            </a:extLst>
          </p:cNvPr>
          <p:cNvSpPr txBox="1"/>
          <p:nvPr/>
        </p:nvSpPr>
        <p:spPr>
          <a:xfrm>
            <a:off x="3465685" y="4601782"/>
            <a:ext cx="2210223" cy="1888530"/>
          </a:xfrm>
          <a:prstGeom prst="rect">
            <a:avLst/>
          </a:prstGeom>
          <a:noFill/>
        </p:spPr>
        <p:txBody>
          <a:bodyPr wrap="square" rtlCol="0">
            <a:spAutoFit/>
          </a:bodyPr>
          <a:lstStyle/>
          <a:p>
            <a:pPr>
              <a:lnSpc>
                <a:spcPts val="2040"/>
              </a:lnSpc>
            </a:pPr>
            <a:r>
              <a:rPr lang="en-US" sz="2000" dirty="0">
                <a:solidFill>
                  <a:schemeClr val="bg1"/>
                </a:solidFill>
              </a:rPr>
              <a:t>Feeling like you can no longer do your job effectively. </a:t>
            </a:r>
          </a:p>
          <a:p>
            <a:pPr>
              <a:lnSpc>
                <a:spcPts val="2040"/>
              </a:lnSpc>
            </a:pPr>
            <a:r>
              <a:rPr lang="en-US" sz="2000" dirty="0">
                <a:solidFill>
                  <a:schemeClr val="bg1"/>
                </a:solidFill>
              </a:rPr>
              <a:t>A sense of dread when going to work or while working.</a:t>
            </a:r>
            <a:endParaRPr lang="en-US" sz="2000" dirty="0">
              <a:solidFill>
                <a:schemeClr val="bg1"/>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3" name="CuadroTexto 351">
            <a:extLst>
              <a:ext uri="{FF2B5EF4-FFF2-40B4-BE49-F238E27FC236}">
                <a16:creationId xmlns:a16="http://schemas.microsoft.com/office/drawing/2014/main" id="{2177F7D8-279A-4F4A-B585-21C67CD5F91B}"/>
              </a:ext>
            </a:extLst>
          </p:cNvPr>
          <p:cNvSpPr txBox="1"/>
          <p:nvPr/>
        </p:nvSpPr>
        <p:spPr>
          <a:xfrm>
            <a:off x="3002756" y="3523231"/>
            <a:ext cx="2570786" cy="954107"/>
          </a:xfrm>
          <a:prstGeom prst="rect">
            <a:avLst/>
          </a:prstGeom>
          <a:noFill/>
        </p:spPr>
        <p:txBody>
          <a:bodyPr wrap="square" rtlCol="0">
            <a:spAutoFit/>
          </a:bodyPr>
          <a:lstStyle/>
          <a:p>
            <a:pPr algn="ctr"/>
            <a:r>
              <a:rPr lang="en-US" sz="2800" b="1" dirty="0">
                <a:solidFill>
                  <a:schemeClr val="bg1"/>
                </a:solidFill>
                <a:latin typeface="Lato" panose="020F0502020204030203" pitchFamily="34" charset="77"/>
                <a:ea typeface="Lato Light" panose="020F0502020204030203" pitchFamily="34" charset="0"/>
                <a:cs typeface="Poppins SemiBold" pitchFamily="2" charset="77"/>
              </a:rPr>
              <a:t>Are You Affected?</a:t>
            </a:r>
          </a:p>
        </p:txBody>
      </p:sp>
      <p:sp>
        <p:nvSpPr>
          <p:cNvPr id="15" name="CuadroTexto 350">
            <a:extLst>
              <a:ext uri="{FF2B5EF4-FFF2-40B4-BE49-F238E27FC236}">
                <a16:creationId xmlns:a16="http://schemas.microsoft.com/office/drawing/2014/main" id="{81A9E447-F9FE-4E44-8053-2C7B322F56D5}"/>
              </a:ext>
            </a:extLst>
          </p:cNvPr>
          <p:cNvSpPr txBox="1"/>
          <p:nvPr/>
        </p:nvSpPr>
        <p:spPr>
          <a:xfrm>
            <a:off x="6771385" y="2530929"/>
            <a:ext cx="2105949" cy="1015663"/>
          </a:xfrm>
          <a:prstGeom prst="rect">
            <a:avLst/>
          </a:prstGeom>
          <a:noFill/>
        </p:spPr>
        <p:txBody>
          <a:bodyPr wrap="square" rtlCol="0">
            <a:spAutoFit/>
          </a:bodyPr>
          <a:lstStyle/>
          <a:p>
            <a:r>
              <a:rPr lang="en-US" sz="6000" b="1" dirty="0">
                <a:solidFill>
                  <a:schemeClr val="bg1"/>
                </a:solidFill>
                <a:latin typeface="Poppins" pitchFamily="2" charset="77"/>
                <a:ea typeface="Lato Heavy" charset="0"/>
                <a:cs typeface="Poppins" pitchFamily="2" charset="77"/>
              </a:rPr>
              <a:t>03</a:t>
            </a:r>
          </a:p>
        </p:txBody>
      </p:sp>
      <p:sp>
        <p:nvSpPr>
          <p:cNvPr id="16" name="TextBox 15">
            <a:extLst>
              <a:ext uri="{FF2B5EF4-FFF2-40B4-BE49-F238E27FC236}">
                <a16:creationId xmlns:a16="http://schemas.microsoft.com/office/drawing/2014/main" id="{1AB533C9-FB31-4349-A7F1-FC58E91730C0}"/>
              </a:ext>
            </a:extLst>
          </p:cNvPr>
          <p:cNvSpPr txBox="1"/>
          <p:nvPr/>
        </p:nvSpPr>
        <p:spPr>
          <a:xfrm>
            <a:off x="6464945" y="4716779"/>
            <a:ext cx="2396486" cy="1888530"/>
          </a:xfrm>
          <a:prstGeom prst="rect">
            <a:avLst/>
          </a:prstGeom>
          <a:noFill/>
        </p:spPr>
        <p:txBody>
          <a:bodyPr wrap="square" rtlCol="0">
            <a:spAutoFit/>
          </a:bodyPr>
          <a:lstStyle/>
          <a:p>
            <a:pPr>
              <a:lnSpc>
                <a:spcPts val="2040"/>
              </a:lnSpc>
            </a:pPr>
            <a:r>
              <a:rPr lang="en-US" sz="2000" dirty="0">
                <a:solidFill>
                  <a:schemeClr val="bg1"/>
                </a:solidFill>
              </a:rPr>
              <a:t>If the stress feels never-ending and comes with feelings of emptiness, apathy, and hopelessness, it may be indicative of burnout.</a:t>
            </a:r>
            <a:endParaRPr lang="en-US" sz="2000" dirty="0">
              <a:solidFill>
                <a:schemeClr val="bg1"/>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7" name="CuadroTexto 351">
            <a:extLst>
              <a:ext uri="{FF2B5EF4-FFF2-40B4-BE49-F238E27FC236}">
                <a16:creationId xmlns:a16="http://schemas.microsoft.com/office/drawing/2014/main" id="{3DCCBA54-04B8-E54C-AE8C-F0E2AFE36F83}"/>
              </a:ext>
            </a:extLst>
          </p:cNvPr>
          <p:cNvSpPr txBox="1"/>
          <p:nvPr/>
        </p:nvSpPr>
        <p:spPr>
          <a:xfrm>
            <a:off x="6464945" y="3546592"/>
            <a:ext cx="2105949" cy="954107"/>
          </a:xfrm>
          <a:prstGeom prst="rect">
            <a:avLst/>
          </a:prstGeom>
          <a:noFill/>
        </p:spPr>
        <p:txBody>
          <a:bodyPr wrap="square" rtlCol="0">
            <a:spAutoFit/>
          </a:bodyPr>
          <a:lstStyle/>
          <a:p>
            <a:pPr algn="ctr"/>
            <a:r>
              <a:rPr lang="en-US" sz="2800" b="1" dirty="0">
                <a:solidFill>
                  <a:schemeClr val="bg1"/>
                </a:solidFill>
                <a:latin typeface="Lato" panose="020F0502020204030203" pitchFamily="34" charset="77"/>
                <a:ea typeface="Lato Light" panose="020F0502020204030203" pitchFamily="34" charset="0"/>
                <a:cs typeface="Poppins SemiBold" pitchFamily="2" charset="77"/>
              </a:rPr>
              <a:t>Is it Just Stress?</a:t>
            </a:r>
          </a:p>
        </p:txBody>
      </p:sp>
      <p:sp>
        <p:nvSpPr>
          <p:cNvPr id="19" name="CuadroTexto 350">
            <a:extLst>
              <a:ext uri="{FF2B5EF4-FFF2-40B4-BE49-F238E27FC236}">
                <a16:creationId xmlns:a16="http://schemas.microsoft.com/office/drawing/2014/main" id="{71A007E5-B56E-E449-9717-4557072E3F2F}"/>
              </a:ext>
            </a:extLst>
          </p:cNvPr>
          <p:cNvSpPr txBox="1"/>
          <p:nvPr/>
        </p:nvSpPr>
        <p:spPr>
          <a:xfrm>
            <a:off x="9803284" y="2592968"/>
            <a:ext cx="2105949" cy="1015663"/>
          </a:xfrm>
          <a:prstGeom prst="rect">
            <a:avLst/>
          </a:prstGeom>
          <a:noFill/>
        </p:spPr>
        <p:txBody>
          <a:bodyPr wrap="square" rtlCol="0">
            <a:spAutoFit/>
          </a:bodyPr>
          <a:lstStyle/>
          <a:p>
            <a:r>
              <a:rPr lang="en-US" sz="6000" b="1" dirty="0">
                <a:solidFill>
                  <a:schemeClr val="bg1"/>
                </a:solidFill>
                <a:latin typeface="Poppins" pitchFamily="2" charset="77"/>
                <a:ea typeface="Lato Heavy" charset="0"/>
                <a:cs typeface="Poppins" pitchFamily="2" charset="77"/>
              </a:rPr>
              <a:t>04</a:t>
            </a:r>
          </a:p>
        </p:txBody>
      </p:sp>
      <p:sp>
        <p:nvSpPr>
          <p:cNvPr id="20" name="TextBox 19">
            <a:extLst>
              <a:ext uri="{FF2B5EF4-FFF2-40B4-BE49-F238E27FC236}">
                <a16:creationId xmlns:a16="http://schemas.microsoft.com/office/drawing/2014/main" id="{9E4ED485-D6C6-E74A-AE3D-23023EBE7591}"/>
              </a:ext>
            </a:extLst>
          </p:cNvPr>
          <p:cNvSpPr txBox="1"/>
          <p:nvPr/>
        </p:nvSpPr>
        <p:spPr>
          <a:xfrm>
            <a:off x="9316926" y="4821491"/>
            <a:ext cx="2522850" cy="1375569"/>
          </a:xfrm>
          <a:prstGeom prst="rect">
            <a:avLst/>
          </a:prstGeom>
          <a:noFill/>
        </p:spPr>
        <p:txBody>
          <a:bodyPr wrap="square" rtlCol="0">
            <a:spAutoFit/>
          </a:bodyPr>
          <a:lstStyle/>
          <a:p>
            <a:pPr>
              <a:lnSpc>
                <a:spcPts val="2040"/>
              </a:lnSpc>
            </a:pPr>
            <a:r>
              <a:rPr lang="en-US" sz="2000" dirty="0">
                <a:solidFill>
                  <a:schemeClr val="bg1"/>
                </a:solidFill>
              </a:rPr>
              <a:t>You may notice dwindling compassion toward those in your care or lose hope in your ability to care.</a:t>
            </a:r>
            <a:endParaRPr lang="en-US" sz="2000" dirty="0">
              <a:solidFill>
                <a:schemeClr val="bg1"/>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1" name="CuadroTexto 351">
            <a:extLst>
              <a:ext uri="{FF2B5EF4-FFF2-40B4-BE49-F238E27FC236}">
                <a16:creationId xmlns:a16="http://schemas.microsoft.com/office/drawing/2014/main" id="{47FEF3EF-6411-324A-AECA-445910958553}"/>
              </a:ext>
            </a:extLst>
          </p:cNvPr>
          <p:cNvSpPr txBox="1"/>
          <p:nvPr/>
        </p:nvSpPr>
        <p:spPr>
          <a:xfrm>
            <a:off x="9488749" y="3614388"/>
            <a:ext cx="2281571" cy="954107"/>
          </a:xfrm>
          <a:prstGeom prst="rect">
            <a:avLst/>
          </a:prstGeom>
          <a:noFill/>
        </p:spPr>
        <p:txBody>
          <a:bodyPr wrap="square" rtlCol="0">
            <a:spAutoFit/>
          </a:bodyPr>
          <a:lstStyle/>
          <a:p>
            <a:pPr algn="ctr"/>
            <a:r>
              <a:rPr lang="en-US" sz="2800" b="1" dirty="0">
                <a:solidFill>
                  <a:schemeClr val="bg1"/>
                </a:solidFill>
                <a:latin typeface="Lato" panose="020F0502020204030203" pitchFamily="34" charset="77"/>
                <a:ea typeface="Lato Light" panose="020F0502020204030203" pitchFamily="34" charset="0"/>
                <a:cs typeface="Poppins SemiBold" pitchFamily="2" charset="77"/>
              </a:rPr>
              <a:t>Lack Compassion</a:t>
            </a:r>
          </a:p>
        </p:txBody>
      </p:sp>
    </p:spTree>
    <p:extLst>
      <p:ext uri="{BB962C8B-B14F-4D97-AF65-F5344CB8AC3E}">
        <p14:creationId xmlns:p14="http://schemas.microsoft.com/office/powerpoint/2010/main" val="739690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CuadroTexto 350">
            <a:extLst>
              <a:ext uri="{FF2B5EF4-FFF2-40B4-BE49-F238E27FC236}">
                <a16:creationId xmlns:a16="http://schemas.microsoft.com/office/drawing/2014/main" id="{EB85846B-B4DD-D346-BE0C-37F878C3F360}"/>
              </a:ext>
            </a:extLst>
          </p:cNvPr>
          <p:cNvSpPr txBox="1"/>
          <p:nvPr/>
        </p:nvSpPr>
        <p:spPr>
          <a:xfrm>
            <a:off x="590308" y="523451"/>
            <a:ext cx="10104699" cy="707886"/>
          </a:xfrm>
          <a:prstGeom prst="rect">
            <a:avLst/>
          </a:prstGeom>
          <a:noFill/>
        </p:spPr>
        <p:txBody>
          <a:bodyPr wrap="square" rtlCol="0">
            <a:spAutoFit/>
          </a:bodyPr>
          <a:lstStyle/>
          <a:p>
            <a:pPr algn="ctr"/>
            <a:r>
              <a:rPr lang="en-US" sz="4000" b="1" dirty="0">
                <a:solidFill>
                  <a:schemeClr val="tx2"/>
                </a:solidFill>
                <a:ea typeface="Lato Heavy" charset="0"/>
                <a:cs typeface="Poppins" pitchFamily="2" charset="77"/>
              </a:rPr>
              <a:t>“Tired” MSP’ing and Working</a:t>
            </a:r>
          </a:p>
        </p:txBody>
      </p:sp>
      <p:sp>
        <p:nvSpPr>
          <p:cNvPr id="45" name="CuadroTexto 351">
            <a:extLst>
              <a:ext uri="{FF2B5EF4-FFF2-40B4-BE49-F238E27FC236}">
                <a16:creationId xmlns:a16="http://schemas.microsoft.com/office/drawing/2014/main" id="{14CCF53B-4E8A-804A-9EAC-C1FF6A3EC7E9}"/>
              </a:ext>
            </a:extLst>
          </p:cNvPr>
          <p:cNvSpPr txBox="1"/>
          <p:nvPr/>
        </p:nvSpPr>
        <p:spPr>
          <a:xfrm>
            <a:off x="1223942" y="1461125"/>
            <a:ext cx="9992434" cy="584775"/>
          </a:xfrm>
          <a:prstGeom prst="rect">
            <a:avLst/>
          </a:prstGeom>
          <a:noFill/>
        </p:spPr>
        <p:txBody>
          <a:bodyPr wrap="square" rtlCol="0">
            <a:spAutoFit/>
          </a:bodyPr>
          <a:lstStyle/>
          <a:p>
            <a:pPr algn="ctr"/>
            <a:r>
              <a:rPr lang="en-US" sz="3200" b="1" dirty="0">
                <a:ea typeface="Lato Light" panose="020F0502020204030203" pitchFamily="34" charset="0"/>
                <a:cs typeface="Lato Light" panose="020F0502020204030203" pitchFamily="34" charset="0"/>
              </a:rPr>
              <a:t>The profession we chose moves in constant cycles</a:t>
            </a:r>
          </a:p>
        </p:txBody>
      </p:sp>
      <p:sp>
        <p:nvSpPr>
          <p:cNvPr id="2" name="Rectangle 1">
            <a:extLst>
              <a:ext uri="{FF2B5EF4-FFF2-40B4-BE49-F238E27FC236}">
                <a16:creationId xmlns:a16="http://schemas.microsoft.com/office/drawing/2014/main" id="{87E9AE25-897B-B543-9A3B-78687C50B700}"/>
              </a:ext>
            </a:extLst>
          </p:cNvPr>
          <p:cNvSpPr/>
          <p:nvPr/>
        </p:nvSpPr>
        <p:spPr>
          <a:xfrm>
            <a:off x="1587" y="2403958"/>
            <a:ext cx="12188826" cy="10144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5" name="Rectangle 4">
            <a:extLst>
              <a:ext uri="{FF2B5EF4-FFF2-40B4-BE49-F238E27FC236}">
                <a16:creationId xmlns:a16="http://schemas.microsoft.com/office/drawing/2014/main" id="{B5EDF95D-6EB0-8346-900F-D972CF49E50C}"/>
              </a:ext>
            </a:extLst>
          </p:cNvPr>
          <p:cNvSpPr/>
          <p:nvPr/>
        </p:nvSpPr>
        <p:spPr>
          <a:xfrm>
            <a:off x="1587" y="3439114"/>
            <a:ext cx="4423145" cy="341888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1" name="Gráfico 221">
            <a:extLst>
              <a:ext uri="{FF2B5EF4-FFF2-40B4-BE49-F238E27FC236}">
                <a16:creationId xmlns:a16="http://schemas.microsoft.com/office/drawing/2014/main" id="{39D981A0-9DBE-E249-8AC5-156103BCC397}"/>
              </a:ext>
            </a:extLst>
          </p:cNvPr>
          <p:cNvSpPr/>
          <p:nvPr/>
        </p:nvSpPr>
        <p:spPr>
          <a:xfrm>
            <a:off x="9265201" y="2747182"/>
            <a:ext cx="475363" cy="396135"/>
          </a:xfrm>
          <a:custGeom>
            <a:avLst/>
            <a:gdLst>
              <a:gd name="connsiteX0" fmla="*/ 561819 w 570828"/>
              <a:gd name="connsiteY0" fmla="*/ 105009 h 475690"/>
              <a:gd name="connsiteX1" fmla="*/ 538278 w 570828"/>
              <a:gd name="connsiteY1" fmla="*/ 99122 h 475690"/>
              <a:gd name="connsiteX2" fmla="*/ 536850 w 570828"/>
              <a:gd name="connsiteY2" fmla="*/ 95614 h 475690"/>
              <a:gd name="connsiteX3" fmla="*/ 549323 w 570828"/>
              <a:gd name="connsiteY3" fmla="*/ 74826 h 475690"/>
              <a:gd name="connsiteX4" fmla="*/ 547535 w 570828"/>
              <a:gd name="connsiteY4" fmla="*/ 60297 h 475690"/>
              <a:gd name="connsiteX5" fmla="*/ 510534 w 570828"/>
              <a:gd name="connsiteY5" fmla="*/ 23297 h 475690"/>
              <a:gd name="connsiteX6" fmla="*/ 496005 w 570828"/>
              <a:gd name="connsiteY6" fmla="*/ 21509 h 475690"/>
              <a:gd name="connsiteX7" fmla="*/ 475217 w 570828"/>
              <a:gd name="connsiteY7" fmla="*/ 33981 h 475690"/>
              <a:gd name="connsiteX8" fmla="*/ 471709 w 570828"/>
              <a:gd name="connsiteY8" fmla="*/ 32553 h 475690"/>
              <a:gd name="connsiteX9" fmla="*/ 465822 w 570828"/>
              <a:gd name="connsiteY9" fmla="*/ 9012 h 475690"/>
              <a:gd name="connsiteX10" fmla="*/ 454289 w 570828"/>
              <a:gd name="connsiteY10" fmla="*/ 0 h 475690"/>
              <a:gd name="connsiteX11" fmla="*/ 401958 w 570828"/>
              <a:gd name="connsiteY11" fmla="*/ 0 h 475690"/>
              <a:gd name="connsiteX12" fmla="*/ 390425 w 570828"/>
              <a:gd name="connsiteY12" fmla="*/ 9012 h 475690"/>
              <a:gd name="connsiteX13" fmla="*/ 384537 w 570828"/>
              <a:gd name="connsiteY13" fmla="*/ 32553 h 475690"/>
              <a:gd name="connsiteX14" fmla="*/ 381030 w 570828"/>
              <a:gd name="connsiteY14" fmla="*/ 33981 h 475690"/>
              <a:gd name="connsiteX15" fmla="*/ 360241 w 570828"/>
              <a:gd name="connsiteY15" fmla="*/ 21509 h 475690"/>
              <a:gd name="connsiteX16" fmla="*/ 345713 w 570828"/>
              <a:gd name="connsiteY16" fmla="*/ 23297 h 475690"/>
              <a:gd name="connsiteX17" fmla="*/ 308713 w 570828"/>
              <a:gd name="connsiteY17" fmla="*/ 60297 h 475690"/>
              <a:gd name="connsiteX18" fmla="*/ 306924 w 570828"/>
              <a:gd name="connsiteY18" fmla="*/ 74826 h 475690"/>
              <a:gd name="connsiteX19" fmla="*/ 319398 w 570828"/>
              <a:gd name="connsiteY19" fmla="*/ 95614 h 475690"/>
              <a:gd name="connsiteX20" fmla="*/ 317970 w 570828"/>
              <a:gd name="connsiteY20" fmla="*/ 99122 h 475690"/>
              <a:gd name="connsiteX21" fmla="*/ 294428 w 570828"/>
              <a:gd name="connsiteY21" fmla="*/ 105009 h 475690"/>
              <a:gd name="connsiteX22" fmla="*/ 285417 w 570828"/>
              <a:gd name="connsiteY22" fmla="*/ 116542 h 475690"/>
              <a:gd name="connsiteX23" fmla="*/ 285417 w 570828"/>
              <a:gd name="connsiteY23" fmla="*/ 168873 h 475690"/>
              <a:gd name="connsiteX24" fmla="*/ 294428 w 570828"/>
              <a:gd name="connsiteY24" fmla="*/ 180406 h 475690"/>
              <a:gd name="connsiteX25" fmla="*/ 317970 w 570828"/>
              <a:gd name="connsiteY25" fmla="*/ 186294 h 475690"/>
              <a:gd name="connsiteX26" fmla="*/ 319398 w 570828"/>
              <a:gd name="connsiteY26" fmla="*/ 189801 h 475690"/>
              <a:gd name="connsiteX27" fmla="*/ 306924 w 570828"/>
              <a:gd name="connsiteY27" fmla="*/ 210590 h 475690"/>
              <a:gd name="connsiteX28" fmla="*/ 306264 w 570828"/>
              <a:gd name="connsiteY28" fmla="*/ 213704 h 475690"/>
              <a:gd name="connsiteX29" fmla="*/ 306088 w 570828"/>
              <a:gd name="connsiteY29" fmla="*/ 213343 h 475690"/>
              <a:gd name="connsiteX30" fmla="*/ 262351 w 570828"/>
              <a:gd name="connsiteY30" fmla="*/ 169606 h 475690"/>
              <a:gd name="connsiteX31" fmla="*/ 247823 w 570828"/>
              <a:gd name="connsiteY31" fmla="*/ 167818 h 475690"/>
              <a:gd name="connsiteX32" fmla="*/ 227326 w 570828"/>
              <a:gd name="connsiteY32" fmla="*/ 180128 h 475690"/>
              <a:gd name="connsiteX33" fmla="*/ 214748 w 570828"/>
              <a:gd name="connsiteY33" fmla="*/ 174902 h 475690"/>
              <a:gd name="connsiteX34" fmla="*/ 208942 w 570828"/>
              <a:gd name="connsiteY34" fmla="*/ 151709 h 475690"/>
              <a:gd name="connsiteX35" fmla="*/ 197409 w 570828"/>
              <a:gd name="connsiteY35" fmla="*/ 142709 h 475690"/>
              <a:gd name="connsiteX36" fmla="*/ 135579 w 570828"/>
              <a:gd name="connsiteY36" fmla="*/ 142709 h 475690"/>
              <a:gd name="connsiteX37" fmla="*/ 124046 w 570828"/>
              <a:gd name="connsiteY37" fmla="*/ 151709 h 475690"/>
              <a:gd name="connsiteX38" fmla="*/ 118240 w 570828"/>
              <a:gd name="connsiteY38" fmla="*/ 174902 h 475690"/>
              <a:gd name="connsiteX39" fmla="*/ 105663 w 570828"/>
              <a:gd name="connsiteY39" fmla="*/ 180128 h 475690"/>
              <a:gd name="connsiteX40" fmla="*/ 85165 w 570828"/>
              <a:gd name="connsiteY40" fmla="*/ 167818 h 475690"/>
              <a:gd name="connsiteX41" fmla="*/ 70637 w 570828"/>
              <a:gd name="connsiteY41" fmla="*/ 169606 h 475690"/>
              <a:gd name="connsiteX42" fmla="*/ 26900 w 570828"/>
              <a:gd name="connsiteY42" fmla="*/ 213343 h 475690"/>
              <a:gd name="connsiteX43" fmla="*/ 25112 w 570828"/>
              <a:gd name="connsiteY43" fmla="*/ 227871 h 475690"/>
              <a:gd name="connsiteX44" fmla="*/ 37423 w 570828"/>
              <a:gd name="connsiteY44" fmla="*/ 248368 h 475690"/>
              <a:gd name="connsiteX45" fmla="*/ 32196 w 570828"/>
              <a:gd name="connsiteY45" fmla="*/ 260946 h 475690"/>
              <a:gd name="connsiteX46" fmla="*/ 9004 w 570828"/>
              <a:gd name="connsiteY46" fmla="*/ 266752 h 475690"/>
              <a:gd name="connsiteX47" fmla="*/ 0 w 570828"/>
              <a:gd name="connsiteY47" fmla="*/ 278285 h 475690"/>
              <a:gd name="connsiteX48" fmla="*/ 0 w 570828"/>
              <a:gd name="connsiteY48" fmla="*/ 340115 h 475690"/>
              <a:gd name="connsiteX49" fmla="*/ 9001 w 570828"/>
              <a:gd name="connsiteY49" fmla="*/ 351648 h 475690"/>
              <a:gd name="connsiteX50" fmla="*/ 32193 w 570828"/>
              <a:gd name="connsiteY50" fmla="*/ 357454 h 475690"/>
              <a:gd name="connsiteX51" fmla="*/ 37420 w 570828"/>
              <a:gd name="connsiteY51" fmla="*/ 370031 h 475690"/>
              <a:gd name="connsiteX52" fmla="*/ 25109 w 570828"/>
              <a:gd name="connsiteY52" fmla="*/ 390529 h 475690"/>
              <a:gd name="connsiteX53" fmla="*/ 26897 w 570828"/>
              <a:gd name="connsiteY53" fmla="*/ 405057 h 475690"/>
              <a:gd name="connsiteX54" fmla="*/ 70634 w 570828"/>
              <a:gd name="connsiteY54" fmla="*/ 448794 h 475690"/>
              <a:gd name="connsiteX55" fmla="*/ 85162 w 570828"/>
              <a:gd name="connsiteY55" fmla="*/ 450582 h 475690"/>
              <a:gd name="connsiteX56" fmla="*/ 105659 w 570828"/>
              <a:gd name="connsiteY56" fmla="*/ 438271 h 475690"/>
              <a:gd name="connsiteX57" fmla="*/ 118237 w 570828"/>
              <a:gd name="connsiteY57" fmla="*/ 443498 h 475690"/>
              <a:gd name="connsiteX58" fmla="*/ 124043 w 570828"/>
              <a:gd name="connsiteY58" fmla="*/ 466690 h 475690"/>
              <a:gd name="connsiteX59" fmla="*/ 135576 w 570828"/>
              <a:gd name="connsiteY59" fmla="*/ 475691 h 475690"/>
              <a:gd name="connsiteX60" fmla="*/ 197406 w 570828"/>
              <a:gd name="connsiteY60" fmla="*/ 475691 h 475690"/>
              <a:gd name="connsiteX61" fmla="*/ 208939 w 570828"/>
              <a:gd name="connsiteY61" fmla="*/ 466690 h 475690"/>
              <a:gd name="connsiteX62" fmla="*/ 214745 w 570828"/>
              <a:gd name="connsiteY62" fmla="*/ 443498 h 475690"/>
              <a:gd name="connsiteX63" fmla="*/ 227322 w 570828"/>
              <a:gd name="connsiteY63" fmla="*/ 438271 h 475690"/>
              <a:gd name="connsiteX64" fmla="*/ 247820 w 570828"/>
              <a:gd name="connsiteY64" fmla="*/ 450582 h 475690"/>
              <a:gd name="connsiteX65" fmla="*/ 262348 w 570828"/>
              <a:gd name="connsiteY65" fmla="*/ 448794 h 475690"/>
              <a:gd name="connsiteX66" fmla="*/ 306085 w 570828"/>
              <a:gd name="connsiteY66" fmla="*/ 405057 h 475690"/>
              <a:gd name="connsiteX67" fmla="*/ 307873 w 570828"/>
              <a:gd name="connsiteY67" fmla="*/ 390529 h 475690"/>
              <a:gd name="connsiteX68" fmla="*/ 295562 w 570828"/>
              <a:gd name="connsiteY68" fmla="*/ 370031 h 475690"/>
              <a:gd name="connsiteX69" fmla="*/ 300789 w 570828"/>
              <a:gd name="connsiteY69" fmla="*/ 357454 h 475690"/>
              <a:gd name="connsiteX70" fmla="*/ 323981 w 570828"/>
              <a:gd name="connsiteY70" fmla="*/ 351648 h 475690"/>
              <a:gd name="connsiteX71" fmla="*/ 332982 w 570828"/>
              <a:gd name="connsiteY71" fmla="*/ 340115 h 475690"/>
              <a:gd name="connsiteX72" fmla="*/ 332982 w 570828"/>
              <a:gd name="connsiteY72" fmla="*/ 278285 h 475690"/>
              <a:gd name="connsiteX73" fmla="*/ 323981 w 570828"/>
              <a:gd name="connsiteY73" fmla="*/ 266752 h 475690"/>
              <a:gd name="connsiteX74" fmla="*/ 300789 w 570828"/>
              <a:gd name="connsiteY74" fmla="*/ 260946 h 475690"/>
              <a:gd name="connsiteX75" fmla="*/ 295562 w 570828"/>
              <a:gd name="connsiteY75" fmla="*/ 248368 h 475690"/>
              <a:gd name="connsiteX76" fmla="*/ 307873 w 570828"/>
              <a:gd name="connsiteY76" fmla="*/ 227871 h 475690"/>
              <a:gd name="connsiteX77" fmla="*/ 308533 w 570828"/>
              <a:gd name="connsiteY77" fmla="*/ 224757 h 475690"/>
              <a:gd name="connsiteX78" fmla="*/ 308709 w 570828"/>
              <a:gd name="connsiteY78" fmla="*/ 225118 h 475690"/>
              <a:gd name="connsiteX79" fmla="*/ 345711 w 570828"/>
              <a:gd name="connsiteY79" fmla="*/ 262120 h 475690"/>
              <a:gd name="connsiteX80" fmla="*/ 360239 w 570828"/>
              <a:gd name="connsiteY80" fmla="*/ 263908 h 475690"/>
              <a:gd name="connsiteX81" fmla="*/ 381027 w 570828"/>
              <a:gd name="connsiteY81" fmla="*/ 251434 h 475690"/>
              <a:gd name="connsiteX82" fmla="*/ 384535 w 570828"/>
              <a:gd name="connsiteY82" fmla="*/ 252863 h 475690"/>
              <a:gd name="connsiteX83" fmla="*/ 390423 w 570828"/>
              <a:gd name="connsiteY83" fmla="*/ 276404 h 475690"/>
              <a:gd name="connsiteX84" fmla="*/ 401955 w 570828"/>
              <a:gd name="connsiteY84" fmla="*/ 285416 h 475690"/>
              <a:gd name="connsiteX85" fmla="*/ 454287 w 570828"/>
              <a:gd name="connsiteY85" fmla="*/ 285416 h 475690"/>
              <a:gd name="connsiteX86" fmla="*/ 465819 w 570828"/>
              <a:gd name="connsiteY86" fmla="*/ 276404 h 475690"/>
              <a:gd name="connsiteX87" fmla="*/ 471707 w 570828"/>
              <a:gd name="connsiteY87" fmla="*/ 252863 h 475690"/>
              <a:gd name="connsiteX88" fmla="*/ 475215 w 570828"/>
              <a:gd name="connsiteY88" fmla="*/ 251434 h 475690"/>
              <a:gd name="connsiteX89" fmla="*/ 496003 w 570828"/>
              <a:gd name="connsiteY89" fmla="*/ 263908 h 475690"/>
              <a:gd name="connsiteX90" fmla="*/ 510531 w 570828"/>
              <a:gd name="connsiteY90" fmla="*/ 262120 h 475690"/>
              <a:gd name="connsiteX91" fmla="*/ 547533 w 570828"/>
              <a:gd name="connsiteY91" fmla="*/ 225118 h 475690"/>
              <a:gd name="connsiteX92" fmla="*/ 549321 w 570828"/>
              <a:gd name="connsiteY92" fmla="*/ 210590 h 475690"/>
              <a:gd name="connsiteX93" fmla="*/ 536848 w 570828"/>
              <a:gd name="connsiteY93" fmla="*/ 189801 h 475690"/>
              <a:gd name="connsiteX94" fmla="*/ 538276 w 570828"/>
              <a:gd name="connsiteY94" fmla="*/ 186294 h 475690"/>
              <a:gd name="connsiteX95" fmla="*/ 561817 w 570828"/>
              <a:gd name="connsiteY95" fmla="*/ 180406 h 475690"/>
              <a:gd name="connsiteX96" fmla="*/ 570829 w 570828"/>
              <a:gd name="connsiteY96" fmla="*/ 168873 h 475690"/>
              <a:gd name="connsiteX97" fmla="*/ 570829 w 570828"/>
              <a:gd name="connsiteY97" fmla="*/ 116542 h 475690"/>
              <a:gd name="connsiteX98" fmla="*/ 561819 w 570828"/>
              <a:gd name="connsiteY98" fmla="*/ 105009 h 475690"/>
              <a:gd name="connsiteX99" fmla="*/ 166492 w 570828"/>
              <a:gd name="connsiteY99" fmla="*/ 380554 h 475690"/>
              <a:gd name="connsiteX100" fmla="*/ 95138 w 570828"/>
              <a:gd name="connsiteY100" fmla="*/ 309200 h 475690"/>
              <a:gd name="connsiteX101" fmla="*/ 166492 w 570828"/>
              <a:gd name="connsiteY101" fmla="*/ 237846 h 475690"/>
              <a:gd name="connsiteX102" fmla="*/ 237846 w 570828"/>
              <a:gd name="connsiteY102" fmla="*/ 309200 h 475690"/>
              <a:gd name="connsiteX103" fmla="*/ 166492 w 570828"/>
              <a:gd name="connsiteY103" fmla="*/ 380554 h 475690"/>
              <a:gd name="connsiteX104" fmla="*/ 428123 w 570828"/>
              <a:gd name="connsiteY104" fmla="*/ 190276 h 475690"/>
              <a:gd name="connsiteX105" fmla="*/ 380554 w 570828"/>
              <a:gd name="connsiteY105" fmla="*/ 142707 h 475690"/>
              <a:gd name="connsiteX106" fmla="*/ 428123 w 570828"/>
              <a:gd name="connsiteY106" fmla="*/ 95138 h 475690"/>
              <a:gd name="connsiteX107" fmla="*/ 475693 w 570828"/>
              <a:gd name="connsiteY107" fmla="*/ 142708 h 475690"/>
              <a:gd name="connsiteX108" fmla="*/ 428123 w 570828"/>
              <a:gd name="connsiteY108" fmla="*/ 190276 h 47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570828" h="475690">
                <a:moveTo>
                  <a:pt x="561819" y="105009"/>
                </a:moveTo>
                <a:lnTo>
                  <a:pt x="538278" y="99122"/>
                </a:lnTo>
                <a:cubicBezTo>
                  <a:pt x="537825" y="97937"/>
                  <a:pt x="537337" y="96776"/>
                  <a:pt x="536850" y="95614"/>
                </a:cubicBezTo>
                <a:lnTo>
                  <a:pt x="549323" y="74826"/>
                </a:lnTo>
                <a:cubicBezTo>
                  <a:pt x="552134" y="70145"/>
                  <a:pt x="551390" y="64153"/>
                  <a:pt x="547535" y="60297"/>
                </a:cubicBezTo>
                <a:lnTo>
                  <a:pt x="510534" y="23297"/>
                </a:lnTo>
                <a:cubicBezTo>
                  <a:pt x="506666" y="19406"/>
                  <a:pt x="500686" y="18698"/>
                  <a:pt x="496005" y="21509"/>
                </a:cubicBezTo>
                <a:lnTo>
                  <a:pt x="475217" y="33981"/>
                </a:lnTo>
                <a:cubicBezTo>
                  <a:pt x="474055" y="33482"/>
                  <a:pt x="472882" y="33006"/>
                  <a:pt x="471709" y="32553"/>
                </a:cubicBezTo>
                <a:lnTo>
                  <a:pt x="465822" y="9012"/>
                </a:lnTo>
                <a:cubicBezTo>
                  <a:pt x="464497" y="3716"/>
                  <a:pt x="459748" y="0"/>
                  <a:pt x="454289" y="0"/>
                </a:cubicBezTo>
                <a:lnTo>
                  <a:pt x="401958" y="0"/>
                </a:lnTo>
                <a:cubicBezTo>
                  <a:pt x="396499" y="0"/>
                  <a:pt x="391750" y="3716"/>
                  <a:pt x="390425" y="9012"/>
                </a:cubicBezTo>
                <a:lnTo>
                  <a:pt x="384537" y="32553"/>
                </a:lnTo>
                <a:cubicBezTo>
                  <a:pt x="383364" y="33006"/>
                  <a:pt x="382191" y="33482"/>
                  <a:pt x="381030" y="33981"/>
                </a:cubicBezTo>
                <a:lnTo>
                  <a:pt x="360241" y="21509"/>
                </a:lnTo>
                <a:cubicBezTo>
                  <a:pt x="355561" y="18721"/>
                  <a:pt x="349568" y="19429"/>
                  <a:pt x="345713" y="23297"/>
                </a:cubicBezTo>
                <a:lnTo>
                  <a:pt x="308713" y="60297"/>
                </a:lnTo>
                <a:cubicBezTo>
                  <a:pt x="304857" y="64153"/>
                  <a:pt x="304114" y="70145"/>
                  <a:pt x="306924" y="74826"/>
                </a:cubicBezTo>
                <a:lnTo>
                  <a:pt x="319398" y="95614"/>
                </a:lnTo>
                <a:cubicBezTo>
                  <a:pt x="318909" y="96776"/>
                  <a:pt x="318422" y="97937"/>
                  <a:pt x="317970" y="99122"/>
                </a:cubicBezTo>
                <a:lnTo>
                  <a:pt x="294428" y="105009"/>
                </a:lnTo>
                <a:cubicBezTo>
                  <a:pt x="289133" y="106334"/>
                  <a:pt x="285417" y="111083"/>
                  <a:pt x="285417" y="116542"/>
                </a:cubicBezTo>
                <a:lnTo>
                  <a:pt x="285417" y="168873"/>
                </a:lnTo>
                <a:cubicBezTo>
                  <a:pt x="285417" y="174332"/>
                  <a:pt x="289133" y="179082"/>
                  <a:pt x="294428" y="180406"/>
                </a:cubicBezTo>
                <a:lnTo>
                  <a:pt x="317970" y="186294"/>
                </a:lnTo>
                <a:cubicBezTo>
                  <a:pt x="318422" y="187479"/>
                  <a:pt x="318898" y="188640"/>
                  <a:pt x="319398" y="189801"/>
                </a:cubicBezTo>
                <a:lnTo>
                  <a:pt x="306924" y="210590"/>
                </a:lnTo>
                <a:cubicBezTo>
                  <a:pt x="306347" y="211552"/>
                  <a:pt x="306545" y="212661"/>
                  <a:pt x="306264" y="213704"/>
                </a:cubicBezTo>
                <a:cubicBezTo>
                  <a:pt x="306168" y="213601"/>
                  <a:pt x="306188" y="213443"/>
                  <a:pt x="306088" y="213343"/>
                </a:cubicBezTo>
                <a:lnTo>
                  <a:pt x="262351" y="169606"/>
                </a:lnTo>
                <a:cubicBezTo>
                  <a:pt x="258484" y="165738"/>
                  <a:pt x="252480" y="165007"/>
                  <a:pt x="247823" y="167818"/>
                </a:cubicBezTo>
                <a:lnTo>
                  <a:pt x="227326" y="180128"/>
                </a:lnTo>
                <a:cubicBezTo>
                  <a:pt x="223203" y="178177"/>
                  <a:pt x="218998" y="176435"/>
                  <a:pt x="214748" y="174902"/>
                </a:cubicBezTo>
                <a:lnTo>
                  <a:pt x="208942" y="151709"/>
                </a:lnTo>
                <a:cubicBezTo>
                  <a:pt x="207617" y="146425"/>
                  <a:pt x="202868" y="142709"/>
                  <a:pt x="197409" y="142709"/>
                </a:cubicBezTo>
                <a:lnTo>
                  <a:pt x="135579" y="142709"/>
                </a:lnTo>
                <a:cubicBezTo>
                  <a:pt x="130120" y="142709"/>
                  <a:pt x="125371" y="146425"/>
                  <a:pt x="124046" y="151709"/>
                </a:cubicBezTo>
                <a:lnTo>
                  <a:pt x="118240" y="174902"/>
                </a:lnTo>
                <a:cubicBezTo>
                  <a:pt x="113989" y="176435"/>
                  <a:pt x="109786" y="178177"/>
                  <a:pt x="105663" y="180128"/>
                </a:cubicBezTo>
                <a:lnTo>
                  <a:pt x="85165" y="167818"/>
                </a:lnTo>
                <a:cubicBezTo>
                  <a:pt x="80520" y="165019"/>
                  <a:pt x="74492" y="165738"/>
                  <a:pt x="70637" y="169606"/>
                </a:cubicBezTo>
                <a:lnTo>
                  <a:pt x="26900" y="213343"/>
                </a:lnTo>
                <a:cubicBezTo>
                  <a:pt x="23045" y="217198"/>
                  <a:pt x="22301" y="223190"/>
                  <a:pt x="25112" y="227871"/>
                </a:cubicBezTo>
                <a:lnTo>
                  <a:pt x="37423" y="248368"/>
                </a:lnTo>
                <a:cubicBezTo>
                  <a:pt x="35472" y="252491"/>
                  <a:pt x="33729" y="256696"/>
                  <a:pt x="32196" y="260946"/>
                </a:cubicBezTo>
                <a:lnTo>
                  <a:pt x="9004" y="266752"/>
                </a:lnTo>
                <a:cubicBezTo>
                  <a:pt x="3716" y="268077"/>
                  <a:pt x="0" y="272826"/>
                  <a:pt x="0" y="278285"/>
                </a:cubicBezTo>
                <a:lnTo>
                  <a:pt x="0" y="340115"/>
                </a:lnTo>
                <a:cubicBezTo>
                  <a:pt x="0" y="345574"/>
                  <a:pt x="3716" y="350323"/>
                  <a:pt x="9001" y="351648"/>
                </a:cubicBezTo>
                <a:lnTo>
                  <a:pt x="32193" y="357454"/>
                </a:lnTo>
                <a:cubicBezTo>
                  <a:pt x="33726" y="361705"/>
                  <a:pt x="35468" y="365908"/>
                  <a:pt x="37420" y="370031"/>
                </a:cubicBezTo>
                <a:lnTo>
                  <a:pt x="25109" y="390529"/>
                </a:lnTo>
                <a:cubicBezTo>
                  <a:pt x="22298" y="395209"/>
                  <a:pt x="23042" y="401202"/>
                  <a:pt x="26897" y="405057"/>
                </a:cubicBezTo>
                <a:lnTo>
                  <a:pt x="70634" y="448794"/>
                </a:lnTo>
                <a:cubicBezTo>
                  <a:pt x="74489" y="452638"/>
                  <a:pt x="80505" y="453358"/>
                  <a:pt x="85162" y="450582"/>
                </a:cubicBezTo>
                <a:lnTo>
                  <a:pt x="105659" y="438271"/>
                </a:lnTo>
                <a:cubicBezTo>
                  <a:pt x="109782" y="440222"/>
                  <a:pt x="113987" y="441965"/>
                  <a:pt x="118237" y="443498"/>
                </a:cubicBezTo>
                <a:lnTo>
                  <a:pt x="124043" y="466690"/>
                </a:lnTo>
                <a:cubicBezTo>
                  <a:pt x="125368" y="471975"/>
                  <a:pt x="130117" y="475691"/>
                  <a:pt x="135576" y="475691"/>
                </a:cubicBezTo>
                <a:lnTo>
                  <a:pt x="197406" y="475691"/>
                </a:lnTo>
                <a:cubicBezTo>
                  <a:pt x="202865" y="475691"/>
                  <a:pt x="207614" y="471975"/>
                  <a:pt x="208939" y="466690"/>
                </a:cubicBezTo>
                <a:lnTo>
                  <a:pt x="214745" y="443498"/>
                </a:lnTo>
                <a:cubicBezTo>
                  <a:pt x="218996" y="441965"/>
                  <a:pt x="223199" y="440222"/>
                  <a:pt x="227322" y="438271"/>
                </a:cubicBezTo>
                <a:lnTo>
                  <a:pt x="247820" y="450582"/>
                </a:lnTo>
                <a:cubicBezTo>
                  <a:pt x="252489" y="453369"/>
                  <a:pt x="258504" y="452638"/>
                  <a:pt x="262348" y="448794"/>
                </a:cubicBezTo>
                <a:lnTo>
                  <a:pt x="306085" y="405057"/>
                </a:lnTo>
                <a:cubicBezTo>
                  <a:pt x="309940" y="401202"/>
                  <a:pt x="310684" y="395209"/>
                  <a:pt x="307873" y="390529"/>
                </a:cubicBezTo>
                <a:lnTo>
                  <a:pt x="295562" y="370031"/>
                </a:lnTo>
                <a:cubicBezTo>
                  <a:pt x="297513" y="365908"/>
                  <a:pt x="299256" y="361704"/>
                  <a:pt x="300789" y="357454"/>
                </a:cubicBezTo>
                <a:lnTo>
                  <a:pt x="323981" y="351648"/>
                </a:lnTo>
                <a:cubicBezTo>
                  <a:pt x="329266" y="350323"/>
                  <a:pt x="332982" y="345574"/>
                  <a:pt x="332982" y="340115"/>
                </a:cubicBezTo>
                <a:lnTo>
                  <a:pt x="332982" y="278285"/>
                </a:lnTo>
                <a:cubicBezTo>
                  <a:pt x="332982" y="272826"/>
                  <a:pt x="329266" y="268077"/>
                  <a:pt x="323981" y="266752"/>
                </a:cubicBezTo>
                <a:lnTo>
                  <a:pt x="300789" y="260946"/>
                </a:lnTo>
                <a:cubicBezTo>
                  <a:pt x="299256" y="256694"/>
                  <a:pt x="297513" y="252491"/>
                  <a:pt x="295562" y="248368"/>
                </a:cubicBezTo>
                <a:lnTo>
                  <a:pt x="307873" y="227871"/>
                </a:lnTo>
                <a:cubicBezTo>
                  <a:pt x="308451" y="226909"/>
                  <a:pt x="308252" y="225799"/>
                  <a:pt x="308533" y="224757"/>
                </a:cubicBezTo>
                <a:cubicBezTo>
                  <a:pt x="308629" y="224859"/>
                  <a:pt x="308609" y="225018"/>
                  <a:pt x="308709" y="225118"/>
                </a:cubicBezTo>
                <a:lnTo>
                  <a:pt x="345711" y="262120"/>
                </a:lnTo>
                <a:cubicBezTo>
                  <a:pt x="349566" y="265987"/>
                  <a:pt x="355547" y="266684"/>
                  <a:pt x="360239" y="263908"/>
                </a:cubicBezTo>
                <a:lnTo>
                  <a:pt x="381027" y="251434"/>
                </a:lnTo>
                <a:cubicBezTo>
                  <a:pt x="382189" y="251934"/>
                  <a:pt x="383350" y="252410"/>
                  <a:pt x="384535" y="252863"/>
                </a:cubicBezTo>
                <a:lnTo>
                  <a:pt x="390423" y="276404"/>
                </a:lnTo>
                <a:cubicBezTo>
                  <a:pt x="391747" y="281700"/>
                  <a:pt x="396497" y="285416"/>
                  <a:pt x="401955" y="285416"/>
                </a:cubicBezTo>
                <a:lnTo>
                  <a:pt x="454287" y="285416"/>
                </a:lnTo>
                <a:cubicBezTo>
                  <a:pt x="459745" y="285416"/>
                  <a:pt x="464495" y="281700"/>
                  <a:pt x="465819" y="276404"/>
                </a:cubicBezTo>
                <a:lnTo>
                  <a:pt x="471707" y="252863"/>
                </a:lnTo>
                <a:cubicBezTo>
                  <a:pt x="472892" y="252410"/>
                  <a:pt x="474053" y="251934"/>
                  <a:pt x="475215" y="251434"/>
                </a:cubicBezTo>
                <a:lnTo>
                  <a:pt x="496003" y="263908"/>
                </a:lnTo>
                <a:cubicBezTo>
                  <a:pt x="500695" y="266695"/>
                  <a:pt x="506687" y="265964"/>
                  <a:pt x="510531" y="262120"/>
                </a:cubicBezTo>
                <a:lnTo>
                  <a:pt x="547533" y="225118"/>
                </a:lnTo>
                <a:cubicBezTo>
                  <a:pt x="551388" y="221263"/>
                  <a:pt x="552132" y="215270"/>
                  <a:pt x="549321" y="210590"/>
                </a:cubicBezTo>
                <a:lnTo>
                  <a:pt x="536848" y="189801"/>
                </a:lnTo>
                <a:cubicBezTo>
                  <a:pt x="537347" y="188640"/>
                  <a:pt x="537823" y="187479"/>
                  <a:pt x="538276" y="186294"/>
                </a:cubicBezTo>
                <a:lnTo>
                  <a:pt x="561817" y="180406"/>
                </a:lnTo>
                <a:cubicBezTo>
                  <a:pt x="567113" y="179082"/>
                  <a:pt x="570829" y="174332"/>
                  <a:pt x="570829" y="168873"/>
                </a:cubicBezTo>
                <a:lnTo>
                  <a:pt x="570829" y="116542"/>
                </a:lnTo>
                <a:cubicBezTo>
                  <a:pt x="570831" y="111083"/>
                  <a:pt x="567115" y="106334"/>
                  <a:pt x="561819" y="105009"/>
                </a:cubicBezTo>
                <a:close/>
                <a:moveTo>
                  <a:pt x="166492" y="380554"/>
                </a:moveTo>
                <a:cubicBezTo>
                  <a:pt x="127145" y="380554"/>
                  <a:pt x="95138" y="348547"/>
                  <a:pt x="95138" y="309200"/>
                </a:cubicBezTo>
                <a:cubicBezTo>
                  <a:pt x="95138" y="269853"/>
                  <a:pt x="127145" y="237846"/>
                  <a:pt x="166492" y="237846"/>
                </a:cubicBezTo>
                <a:cubicBezTo>
                  <a:pt x="205839" y="237846"/>
                  <a:pt x="237846" y="269853"/>
                  <a:pt x="237846" y="309200"/>
                </a:cubicBezTo>
                <a:cubicBezTo>
                  <a:pt x="237846" y="348547"/>
                  <a:pt x="205839" y="380554"/>
                  <a:pt x="166492" y="380554"/>
                </a:cubicBezTo>
                <a:close/>
                <a:moveTo>
                  <a:pt x="428123" y="190276"/>
                </a:moveTo>
                <a:cubicBezTo>
                  <a:pt x="401888" y="190276"/>
                  <a:pt x="380554" y="168943"/>
                  <a:pt x="380554" y="142707"/>
                </a:cubicBezTo>
                <a:cubicBezTo>
                  <a:pt x="380554" y="116471"/>
                  <a:pt x="401888" y="95138"/>
                  <a:pt x="428123" y="95138"/>
                </a:cubicBezTo>
                <a:cubicBezTo>
                  <a:pt x="454358" y="95138"/>
                  <a:pt x="475693" y="116472"/>
                  <a:pt x="475693" y="142708"/>
                </a:cubicBezTo>
                <a:cubicBezTo>
                  <a:pt x="475693" y="168944"/>
                  <a:pt x="454358" y="190276"/>
                  <a:pt x="428123" y="190276"/>
                </a:cubicBezTo>
                <a:close/>
              </a:path>
            </a:pathLst>
          </a:custGeom>
          <a:solidFill>
            <a:schemeClr val="accent4"/>
          </a:solidFill>
          <a:ln w="1098" cap="flat">
            <a:noFill/>
            <a:prstDash val="solid"/>
            <a:miter/>
          </a:ln>
        </p:spPr>
        <p:txBody>
          <a:bodyPr rtlCol="0" anchor="ctr"/>
          <a:lstStyle/>
          <a:p>
            <a:endParaRPr lang="es-MX" sz="900"/>
          </a:p>
        </p:txBody>
      </p:sp>
      <p:grpSp>
        <p:nvGrpSpPr>
          <p:cNvPr id="12" name="Gráfico 22">
            <a:extLst>
              <a:ext uri="{FF2B5EF4-FFF2-40B4-BE49-F238E27FC236}">
                <a16:creationId xmlns:a16="http://schemas.microsoft.com/office/drawing/2014/main" id="{DBBFC305-FF70-C247-93AF-207F84DD21F4}"/>
              </a:ext>
            </a:extLst>
          </p:cNvPr>
          <p:cNvGrpSpPr/>
          <p:nvPr/>
        </p:nvGrpSpPr>
        <p:grpSpPr>
          <a:xfrm>
            <a:off x="5991689" y="2674845"/>
            <a:ext cx="387414" cy="387414"/>
            <a:chOff x="8610000" y="1514163"/>
            <a:chExt cx="597977" cy="597977"/>
          </a:xfrm>
          <a:solidFill>
            <a:schemeClr val="accent4"/>
          </a:solidFill>
        </p:grpSpPr>
        <p:sp>
          <p:nvSpPr>
            <p:cNvPr id="13" name="Forma libre 340">
              <a:extLst>
                <a:ext uri="{FF2B5EF4-FFF2-40B4-BE49-F238E27FC236}">
                  <a16:creationId xmlns:a16="http://schemas.microsoft.com/office/drawing/2014/main" id="{AB242D5F-192B-C44B-98E4-C32B740D5153}"/>
                </a:ext>
              </a:extLst>
            </p:cNvPr>
            <p:cNvSpPr/>
            <p:nvPr/>
          </p:nvSpPr>
          <p:spPr>
            <a:xfrm>
              <a:off x="8840245" y="1513207"/>
              <a:ext cx="137700" cy="137700"/>
            </a:xfrm>
            <a:custGeom>
              <a:avLst/>
              <a:gdLst>
                <a:gd name="connsiteX0" fmla="*/ 136956 w 137700"/>
                <a:gd name="connsiteY0" fmla="*/ 68956 h 137700"/>
                <a:gd name="connsiteX1" fmla="*/ 68956 w 137700"/>
                <a:gd name="connsiteY1" fmla="*/ 136956 h 137700"/>
                <a:gd name="connsiteX2" fmla="*/ 956 w 137700"/>
                <a:gd name="connsiteY2" fmla="*/ 68956 h 137700"/>
                <a:gd name="connsiteX3" fmla="*/ 68956 w 137700"/>
                <a:gd name="connsiteY3" fmla="*/ 956 h 137700"/>
                <a:gd name="connsiteX4" fmla="*/ 136956 w 137700"/>
                <a:gd name="connsiteY4" fmla="*/ 68956 h 13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700" h="137700">
                  <a:moveTo>
                    <a:pt x="136956" y="68956"/>
                  </a:moveTo>
                  <a:cubicBezTo>
                    <a:pt x="136956" y="106511"/>
                    <a:pt x="106511" y="136956"/>
                    <a:pt x="68956" y="136956"/>
                  </a:cubicBezTo>
                  <a:cubicBezTo>
                    <a:pt x="31401" y="136956"/>
                    <a:pt x="956" y="106511"/>
                    <a:pt x="956" y="68956"/>
                  </a:cubicBezTo>
                  <a:cubicBezTo>
                    <a:pt x="956" y="31401"/>
                    <a:pt x="31401" y="956"/>
                    <a:pt x="68956" y="956"/>
                  </a:cubicBezTo>
                  <a:cubicBezTo>
                    <a:pt x="106511" y="956"/>
                    <a:pt x="136956" y="31401"/>
                    <a:pt x="136956" y="68956"/>
                  </a:cubicBezTo>
                  <a:close/>
                </a:path>
              </a:pathLst>
            </a:custGeom>
            <a:grpFill/>
            <a:ln w="9525" cap="flat">
              <a:noFill/>
              <a:prstDash val="solid"/>
              <a:miter/>
            </a:ln>
          </p:spPr>
          <p:txBody>
            <a:bodyPr rtlCol="0" anchor="ctr"/>
            <a:lstStyle/>
            <a:p>
              <a:endParaRPr lang="es-MX" sz="900"/>
            </a:p>
          </p:txBody>
        </p:sp>
        <p:sp>
          <p:nvSpPr>
            <p:cNvPr id="14" name="Forma libre 341">
              <a:extLst>
                <a:ext uri="{FF2B5EF4-FFF2-40B4-BE49-F238E27FC236}">
                  <a16:creationId xmlns:a16="http://schemas.microsoft.com/office/drawing/2014/main" id="{0814939E-0083-CE43-897E-D107F389D040}"/>
                </a:ext>
              </a:extLst>
            </p:cNvPr>
            <p:cNvSpPr/>
            <p:nvPr/>
          </p:nvSpPr>
          <p:spPr>
            <a:xfrm>
              <a:off x="8785845" y="1662807"/>
              <a:ext cx="246076" cy="123675"/>
            </a:xfrm>
            <a:custGeom>
              <a:avLst/>
              <a:gdLst>
                <a:gd name="connsiteX0" fmla="*/ 30095 w 246075"/>
                <a:gd name="connsiteY0" fmla="*/ 123357 h 123675"/>
                <a:gd name="connsiteX1" fmla="*/ 216618 w 246075"/>
                <a:gd name="connsiteY1" fmla="*/ 123357 h 123675"/>
                <a:gd name="connsiteX2" fmla="*/ 245757 w 246075"/>
                <a:gd name="connsiteY2" fmla="*/ 91906 h 123675"/>
                <a:gd name="connsiteX3" fmla="*/ 245757 w 246075"/>
                <a:gd name="connsiteY3" fmla="*/ 83194 h 123675"/>
                <a:gd name="connsiteX4" fmla="*/ 216378 w 246075"/>
                <a:gd name="connsiteY4" fmla="*/ 29019 h 123675"/>
                <a:gd name="connsiteX5" fmla="*/ 123357 w 246075"/>
                <a:gd name="connsiteY5" fmla="*/ 956 h 123675"/>
                <a:gd name="connsiteX6" fmla="*/ 30335 w 246075"/>
                <a:gd name="connsiteY6" fmla="*/ 29019 h 123675"/>
                <a:gd name="connsiteX7" fmla="*/ 956 w 246075"/>
                <a:gd name="connsiteY7" fmla="*/ 83194 h 123675"/>
                <a:gd name="connsiteX8" fmla="*/ 956 w 246075"/>
                <a:gd name="connsiteY8" fmla="*/ 91906 h 123675"/>
                <a:gd name="connsiteX9" fmla="*/ 30095 w 246075"/>
                <a:gd name="connsiteY9" fmla="*/ 123357 h 12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075" h="123675">
                  <a:moveTo>
                    <a:pt x="30095" y="123357"/>
                  </a:moveTo>
                  <a:lnTo>
                    <a:pt x="216618" y="123357"/>
                  </a:lnTo>
                  <a:cubicBezTo>
                    <a:pt x="232688" y="123357"/>
                    <a:pt x="245757" y="109251"/>
                    <a:pt x="245757" y="91906"/>
                  </a:cubicBezTo>
                  <a:lnTo>
                    <a:pt x="245757" y="83194"/>
                  </a:lnTo>
                  <a:cubicBezTo>
                    <a:pt x="245757" y="60470"/>
                    <a:pt x="234508" y="39711"/>
                    <a:pt x="216378" y="29019"/>
                  </a:cubicBezTo>
                  <a:cubicBezTo>
                    <a:pt x="194664" y="16215"/>
                    <a:pt x="160903" y="956"/>
                    <a:pt x="123357" y="956"/>
                  </a:cubicBezTo>
                  <a:cubicBezTo>
                    <a:pt x="85810" y="956"/>
                    <a:pt x="52049" y="16217"/>
                    <a:pt x="30335" y="29019"/>
                  </a:cubicBezTo>
                  <a:cubicBezTo>
                    <a:pt x="12206" y="39710"/>
                    <a:pt x="956" y="60470"/>
                    <a:pt x="956" y="83194"/>
                  </a:cubicBezTo>
                  <a:lnTo>
                    <a:pt x="956" y="91906"/>
                  </a:lnTo>
                  <a:cubicBezTo>
                    <a:pt x="956" y="109253"/>
                    <a:pt x="14025" y="123357"/>
                    <a:pt x="30095" y="123357"/>
                  </a:cubicBezTo>
                  <a:close/>
                </a:path>
              </a:pathLst>
            </a:custGeom>
            <a:grpFill/>
            <a:ln w="9525" cap="flat">
              <a:noFill/>
              <a:prstDash val="solid"/>
              <a:miter/>
            </a:ln>
          </p:spPr>
          <p:txBody>
            <a:bodyPr rtlCol="0" anchor="ctr"/>
            <a:lstStyle/>
            <a:p>
              <a:endParaRPr lang="es-MX" sz="900"/>
            </a:p>
          </p:txBody>
        </p:sp>
        <p:sp>
          <p:nvSpPr>
            <p:cNvPr id="15" name="Forma libre 342">
              <a:extLst>
                <a:ext uri="{FF2B5EF4-FFF2-40B4-BE49-F238E27FC236}">
                  <a16:creationId xmlns:a16="http://schemas.microsoft.com/office/drawing/2014/main" id="{2C995379-EC86-B34F-8250-DF19FDE7D60E}"/>
                </a:ext>
              </a:extLst>
            </p:cNvPr>
            <p:cNvSpPr/>
            <p:nvPr/>
          </p:nvSpPr>
          <p:spPr>
            <a:xfrm>
              <a:off x="8663444" y="1839608"/>
              <a:ext cx="137700" cy="137700"/>
            </a:xfrm>
            <a:custGeom>
              <a:avLst/>
              <a:gdLst>
                <a:gd name="connsiteX0" fmla="*/ 136956 w 137700"/>
                <a:gd name="connsiteY0" fmla="*/ 68956 h 137700"/>
                <a:gd name="connsiteX1" fmla="*/ 68956 w 137700"/>
                <a:gd name="connsiteY1" fmla="*/ 136956 h 137700"/>
                <a:gd name="connsiteX2" fmla="*/ 956 w 137700"/>
                <a:gd name="connsiteY2" fmla="*/ 68956 h 137700"/>
                <a:gd name="connsiteX3" fmla="*/ 68956 w 137700"/>
                <a:gd name="connsiteY3" fmla="*/ 956 h 137700"/>
                <a:gd name="connsiteX4" fmla="*/ 136956 w 137700"/>
                <a:gd name="connsiteY4" fmla="*/ 68956 h 13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700" h="137700">
                  <a:moveTo>
                    <a:pt x="136956" y="68956"/>
                  </a:moveTo>
                  <a:cubicBezTo>
                    <a:pt x="136956" y="106511"/>
                    <a:pt x="106511" y="136956"/>
                    <a:pt x="68956" y="136956"/>
                  </a:cubicBezTo>
                  <a:cubicBezTo>
                    <a:pt x="31401" y="136956"/>
                    <a:pt x="956" y="106511"/>
                    <a:pt x="956" y="68956"/>
                  </a:cubicBezTo>
                  <a:cubicBezTo>
                    <a:pt x="956" y="31401"/>
                    <a:pt x="31401" y="956"/>
                    <a:pt x="68956" y="956"/>
                  </a:cubicBezTo>
                  <a:cubicBezTo>
                    <a:pt x="106511" y="956"/>
                    <a:pt x="136956" y="31401"/>
                    <a:pt x="136956" y="68956"/>
                  </a:cubicBezTo>
                  <a:close/>
                </a:path>
              </a:pathLst>
            </a:custGeom>
            <a:grpFill/>
            <a:ln w="9525" cap="flat">
              <a:noFill/>
              <a:prstDash val="solid"/>
              <a:miter/>
            </a:ln>
          </p:spPr>
          <p:txBody>
            <a:bodyPr rtlCol="0" anchor="ctr"/>
            <a:lstStyle/>
            <a:p>
              <a:endParaRPr lang="es-MX" sz="900"/>
            </a:p>
          </p:txBody>
        </p:sp>
        <p:sp>
          <p:nvSpPr>
            <p:cNvPr id="16" name="Forma libre 343">
              <a:extLst>
                <a:ext uri="{FF2B5EF4-FFF2-40B4-BE49-F238E27FC236}">
                  <a16:creationId xmlns:a16="http://schemas.microsoft.com/office/drawing/2014/main" id="{C51F8C48-8AB0-C24E-A1A0-27BFC67E18EA}"/>
                </a:ext>
              </a:extLst>
            </p:cNvPr>
            <p:cNvSpPr/>
            <p:nvPr/>
          </p:nvSpPr>
          <p:spPr>
            <a:xfrm>
              <a:off x="8609044" y="1989209"/>
              <a:ext cx="246076" cy="123675"/>
            </a:xfrm>
            <a:custGeom>
              <a:avLst/>
              <a:gdLst>
                <a:gd name="connsiteX0" fmla="*/ 216378 w 246075"/>
                <a:gd name="connsiteY0" fmla="*/ 29019 h 123675"/>
                <a:gd name="connsiteX1" fmla="*/ 123357 w 246075"/>
                <a:gd name="connsiteY1" fmla="*/ 956 h 123675"/>
                <a:gd name="connsiteX2" fmla="*/ 30335 w 246075"/>
                <a:gd name="connsiteY2" fmla="*/ 29019 h 123675"/>
                <a:gd name="connsiteX3" fmla="*/ 956 w 246075"/>
                <a:gd name="connsiteY3" fmla="*/ 83193 h 123675"/>
                <a:gd name="connsiteX4" fmla="*/ 956 w 246075"/>
                <a:gd name="connsiteY4" fmla="*/ 91905 h 123675"/>
                <a:gd name="connsiteX5" fmla="*/ 30095 w 246075"/>
                <a:gd name="connsiteY5" fmla="*/ 123355 h 123675"/>
                <a:gd name="connsiteX6" fmla="*/ 216618 w 246075"/>
                <a:gd name="connsiteY6" fmla="*/ 123355 h 123675"/>
                <a:gd name="connsiteX7" fmla="*/ 245757 w 246075"/>
                <a:gd name="connsiteY7" fmla="*/ 91905 h 123675"/>
                <a:gd name="connsiteX8" fmla="*/ 245757 w 246075"/>
                <a:gd name="connsiteY8" fmla="*/ 83193 h 123675"/>
                <a:gd name="connsiteX9" fmla="*/ 216378 w 246075"/>
                <a:gd name="connsiteY9" fmla="*/ 29019 h 12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075" h="123675">
                  <a:moveTo>
                    <a:pt x="216378" y="29019"/>
                  </a:moveTo>
                  <a:cubicBezTo>
                    <a:pt x="194664" y="16215"/>
                    <a:pt x="160903" y="956"/>
                    <a:pt x="123357" y="956"/>
                  </a:cubicBezTo>
                  <a:cubicBezTo>
                    <a:pt x="85810" y="956"/>
                    <a:pt x="52050" y="16217"/>
                    <a:pt x="30335" y="29019"/>
                  </a:cubicBezTo>
                  <a:cubicBezTo>
                    <a:pt x="12206" y="39710"/>
                    <a:pt x="956" y="60468"/>
                    <a:pt x="956" y="83193"/>
                  </a:cubicBezTo>
                  <a:lnTo>
                    <a:pt x="956" y="91905"/>
                  </a:lnTo>
                  <a:cubicBezTo>
                    <a:pt x="956" y="109250"/>
                    <a:pt x="14025" y="123355"/>
                    <a:pt x="30095" y="123355"/>
                  </a:cubicBezTo>
                  <a:lnTo>
                    <a:pt x="216618" y="123355"/>
                  </a:lnTo>
                  <a:cubicBezTo>
                    <a:pt x="232688" y="123355"/>
                    <a:pt x="245757" y="109250"/>
                    <a:pt x="245757" y="91905"/>
                  </a:cubicBezTo>
                  <a:lnTo>
                    <a:pt x="245757" y="83193"/>
                  </a:lnTo>
                  <a:cubicBezTo>
                    <a:pt x="245757" y="60468"/>
                    <a:pt x="234508" y="39710"/>
                    <a:pt x="216378" y="29019"/>
                  </a:cubicBezTo>
                  <a:close/>
                </a:path>
              </a:pathLst>
            </a:custGeom>
            <a:grpFill/>
            <a:ln w="9525" cap="flat">
              <a:noFill/>
              <a:prstDash val="solid"/>
              <a:miter/>
            </a:ln>
          </p:spPr>
          <p:txBody>
            <a:bodyPr rtlCol="0" anchor="ctr"/>
            <a:lstStyle/>
            <a:p>
              <a:endParaRPr lang="es-MX" sz="900"/>
            </a:p>
          </p:txBody>
        </p:sp>
        <p:sp>
          <p:nvSpPr>
            <p:cNvPr id="17" name="Forma libre 344">
              <a:extLst>
                <a:ext uri="{FF2B5EF4-FFF2-40B4-BE49-F238E27FC236}">
                  <a16:creationId xmlns:a16="http://schemas.microsoft.com/office/drawing/2014/main" id="{0F42D2F3-6446-784D-9951-09EBB81AFEC7}"/>
                </a:ext>
              </a:extLst>
            </p:cNvPr>
            <p:cNvSpPr/>
            <p:nvPr/>
          </p:nvSpPr>
          <p:spPr>
            <a:xfrm>
              <a:off x="9017045" y="1839608"/>
              <a:ext cx="137700" cy="137700"/>
            </a:xfrm>
            <a:custGeom>
              <a:avLst/>
              <a:gdLst>
                <a:gd name="connsiteX0" fmla="*/ 136956 w 137700"/>
                <a:gd name="connsiteY0" fmla="*/ 68956 h 137700"/>
                <a:gd name="connsiteX1" fmla="*/ 68956 w 137700"/>
                <a:gd name="connsiteY1" fmla="*/ 136956 h 137700"/>
                <a:gd name="connsiteX2" fmla="*/ 956 w 137700"/>
                <a:gd name="connsiteY2" fmla="*/ 68956 h 137700"/>
                <a:gd name="connsiteX3" fmla="*/ 68956 w 137700"/>
                <a:gd name="connsiteY3" fmla="*/ 956 h 137700"/>
                <a:gd name="connsiteX4" fmla="*/ 136956 w 137700"/>
                <a:gd name="connsiteY4" fmla="*/ 68956 h 13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700" h="137700">
                  <a:moveTo>
                    <a:pt x="136956" y="68956"/>
                  </a:moveTo>
                  <a:cubicBezTo>
                    <a:pt x="136956" y="106511"/>
                    <a:pt x="106511" y="136956"/>
                    <a:pt x="68956" y="136956"/>
                  </a:cubicBezTo>
                  <a:cubicBezTo>
                    <a:pt x="31401" y="136956"/>
                    <a:pt x="956" y="106511"/>
                    <a:pt x="956" y="68956"/>
                  </a:cubicBezTo>
                  <a:cubicBezTo>
                    <a:pt x="956" y="31401"/>
                    <a:pt x="31401" y="956"/>
                    <a:pt x="68956" y="956"/>
                  </a:cubicBezTo>
                  <a:cubicBezTo>
                    <a:pt x="106511" y="956"/>
                    <a:pt x="136956" y="31401"/>
                    <a:pt x="136956" y="68956"/>
                  </a:cubicBezTo>
                  <a:close/>
                </a:path>
              </a:pathLst>
            </a:custGeom>
            <a:grpFill/>
            <a:ln w="9525" cap="flat">
              <a:noFill/>
              <a:prstDash val="solid"/>
              <a:miter/>
            </a:ln>
          </p:spPr>
          <p:txBody>
            <a:bodyPr rtlCol="0" anchor="ctr"/>
            <a:lstStyle/>
            <a:p>
              <a:endParaRPr lang="es-MX" sz="900"/>
            </a:p>
          </p:txBody>
        </p:sp>
        <p:sp>
          <p:nvSpPr>
            <p:cNvPr id="18" name="Forma libre 345">
              <a:extLst>
                <a:ext uri="{FF2B5EF4-FFF2-40B4-BE49-F238E27FC236}">
                  <a16:creationId xmlns:a16="http://schemas.microsoft.com/office/drawing/2014/main" id="{A465DA24-8381-5944-B11C-51D195F9E5FF}"/>
                </a:ext>
              </a:extLst>
            </p:cNvPr>
            <p:cNvSpPr/>
            <p:nvPr/>
          </p:nvSpPr>
          <p:spPr>
            <a:xfrm>
              <a:off x="8962646" y="1989209"/>
              <a:ext cx="246076" cy="123675"/>
            </a:xfrm>
            <a:custGeom>
              <a:avLst/>
              <a:gdLst>
                <a:gd name="connsiteX0" fmla="*/ 216378 w 246075"/>
                <a:gd name="connsiteY0" fmla="*/ 29019 h 123675"/>
                <a:gd name="connsiteX1" fmla="*/ 123357 w 246075"/>
                <a:gd name="connsiteY1" fmla="*/ 956 h 123675"/>
                <a:gd name="connsiteX2" fmla="*/ 30335 w 246075"/>
                <a:gd name="connsiteY2" fmla="*/ 29019 h 123675"/>
                <a:gd name="connsiteX3" fmla="*/ 956 w 246075"/>
                <a:gd name="connsiteY3" fmla="*/ 83194 h 123675"/>
                <a:gd name="connsiteX4" fmla="*/ 956 w 246075"/>
                <a:gd name="connsiteY4" fmla="*/ 91906 h 123675"/>
                <a:gd name="connsiteX5" fmla="*/ 30095 w 246075"/>
                <a:gd name="connsiteY5" fmla="*/ 123357 h 123675"/>
                <a:gd name="connsiteX6" fmla="*/ 216618 w 246075"/>
                <a:gd name="connsiteY6" fmla="*/ 123357 h 123675"/>
                <a:gd name="connsiteX7" fmla="*/ 245757 w 246075"/>
                <a:gd name="connsiteY7" fmla="*/ 91906 h 123675"/>
                <a:gd name="connsiteX8" fmla="*/ 245757 w 246075"/>
                <a:gd name="connsiteY8" fmla="*/ 83194 h 123675"/>
                <a:gd name="connsiteX9" fmla="*/ 216378 w 246075"/>
                <a:gd name="connsiteY9" fmla="*/ 29019 h 12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075" h="123675">
                  <a:moveTo>
                    <a:pt x="216378" y="29019"/>
                  </a:moveTo>
                  <a:cubicBezTo>
                    <a:pt x="194664" y="16215"/>
                    <a:pt x="160903" y="956"/>
                    <a:pt x="123357" y="956"/>
                  </a:cubicBezTo>
                  <a:cubicBezTo>
                    <a:pt x="85810" y="956"/>
                    <a:pt x="52049" y="16217"/>
                    <a:pt x="30335" y="29019"/>
                  </a:cubicBezTo>
                  <a:cubicBezTo>
                    <a:pt x="12206" y="39710"/>
                    <a:pt x="956" y="60470"/>
                    <a:pt x="956" y="83194"/>
                  </a:cubicBezTo>
                  <a:lnTo>
                    <a:pt x="956" y="91906"/>
                  </a:lnTo>
                  <a:cubicBezTo>
                    <a:pt x="956" y="109251"/>
                    <a:pt x="14025" y="123357"/>
                    <a:pt x="30095" y="123357"/>
                  </a:cubicBezTo>
                  <a:lnTo>
                    <a:pt x="216618" y="123357"/>
                  </a:lnTo>
                  <a:cubicBezTo>
                    <a:pt x="232688" y="123357"/>
                    <a:pt x="245757" y="109251"/>
                    <a:pt x="245757" y="91906"/>
                  </a:cubicBezTo>
                  <a:lnTo>
                    <a:pt x="245757" y="83194"/>
                  </a:lnTo>
                  <a:cubicBezTo>
                    <a:pt x="245756" y="60468"/>
                    <a:pt x="234506" y="39710"/>
                    <a:pt x="216378" y="29019"/>
                  </a:cubicBezTo>
                  <a:close/>
                </a:path>
              </a:pathLst>
            </a:custGeom>
            <a:grpFill/>
            <a:ln w="9525" cap="flat">
              <a:noFill/>
              <a:prstDash val="solid"/>
              <a:miter/>
            </a:ln>
          </p:spPr>
          <p:txBody>
            <a:bodyPr rtlCol="0" anchor="ctr"/>
            <a:lstStyle/>
            <a:p>
              <a:endParaRPr lang="es-MX" sz="900"/>
            </a:p>
          </p:txBody>
        </p:sp>
        <p:sp>
          <p:nvSpPr>
            <p:cNvPr id="19" name="Forma libre 346">
              <a:extLst>
                <a:ext uri="{FF2B5EF4-FFF2-40B4-BE49-F238E27FC236}">
                  <a16:creationId xmlns:a16="http://schemas.microsoft.com/office/drawing/2014/main" id="{0F3EBE6E-2FB8-214F-94E5-91780C696737}"/>
                </a:ext>
              </a:extLst>
            </p:cNvPr>
            <p:cNvSpPr/>
            <p:nvPr/>
          </p:nvSpPr>
          <p:spPr>
            <a:xfrm>
              <a:off x="8826643" y="1812408"/>
              <a:ext cx="164476" cy="164476"/>
            </a:xfrm>
            <a:custGeom>
              <a:avLst/>
              <a:gdLst>
                <a:gd name="connsiteX0" fmla="*/ 150545 w 164475"/>
                <a:gd name="connsiteY0" fmla="*/ 164157 h 164475"/>
                <a:gd name="connsiteX1" fmla="*/ 161184 w 164475"/>
                <a:gd name="connsiteY1" fmla="*/ 159057 h 164475"/>
                <a:gd name="connsiteX2" fmla="*/ 159058 w 164475"/>
                <a:gd name="connsiteY2" fmla="*/ 139932 h 164475"/>
                <a:gd name="connsiteX3" fmla="*/ 96158 w 164475"/>
                <a:gd name="connsiteY3" fmla="*/ 89612 h 164475"/>
                <a:gd name="connsiteX4" fmla="*/ 96158 w 164475"/>
                <a:gd name="connsiteY4" fmla="*/ 14557 h 164475"/>
                <a:gd name="connsiteX5" fmla="*/ 82558 w 164475"/>
                <a:gd name="connsiteY5" fmla="*/ 956 h 164475"/>
                <a:gd name="connsiteX6" fmla="*/ 68957 w 164475"/>
                <a:gd name="connsiteY6" fmla="*/ 14555 h 164475"/>
                <a:gd name="connsiteX7" fmla="*/ 68957 w 164475"/>
                <a:gd name="connsiteY7" fmla="*/ 89621 h 164475"/>
                <a:gd name="connsiteX8" fmla="*/ 6058 w 164475"/>
                <a:gd name="connsiteY8" fmla="*/ 139930 h 164475"/>
                <a:gd name="connsiteX9" fmla="*/ 3932 w 164475"/>
                <a:gd name="connsiteY9" fmla="*/ 159055 h 164475"/>
                <a:gd name="connsiteX10" fmla="*/ 14571 w 164475"/>
                <a:gd name="connsiteY10" fmla="*/ 164156 h 164475"/>
                <a:gd name="connsiteX11" fmla="*/ 23057 w 164475"/>
                <a:gd name="connsiteY11" fmla="*/ 161181 h 164475"/>
                <a:gd name="connsiteX12" fmla="*/ 82558 w 164475"/>
                <a:gd name="connsiteY12" fmla="*/ 113581 h 164475"/>
                <a:gd name="connsiteX13" fmla="*/ 142057 w 164475"/>
                <a:gd name="connsiteY13" fmla="*/ 161181 h 164475"/>
                <a:gd name="connsiteX14" fmla="*/ 150545 w 164475"/>
                <a:gd name="connsiteY14" fmla="*/ 164157 h 16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475" h="164475">
                  <a:moveTo>
                    <a:pt x="150545" y="164157"/>
                  </a:moveTo>
                  <a:cubicBezTo>
                    <a:pt x="154542" y="164157"/>
                    <a:pt x="158487" y="162404"/>
                    <a:pt x="161184" y="159057"/>
                  </a:cubicBezTo>
                  <a:cubicBezTo>
                    <a:pt x="165872" y="153187"/>
                    <a:pt x="164916" y="144633"/>
                    <a:pt x="159058" y="139932"/>
                  </a:cubicBezTo>
                  <a:lnTo>
                    <a:pt x="96158" y="89612"/>
                  </a:lnTo>
                  <a:lnTo>
                    <a:pt x="96158" y="14557"/>
                  </a:lnTo>
                  <a:cubicBezTo>
                    <a:pt x="96158" y="7039"/>
                    <a:pt x="90075" y="956"/>
                    <a:pt x="82558" y="956"/>
                  </a:cubicBezTo>
                  <a:cubicBezTo>
                    <a:pt x="75041" y="956"/>
                    <a:pt x="68957" y="7038"/>
                    <a:pt x="68957" y="14555"/>
                  </a:cubicBezTo>
                  <a:lnTo>
                    <a:pt x="68957" y="89621"/>
                  </a:lnTo>
                  <a:lnTo>
                    <a:pt x="6058" y="139930"/>
                  </a:lnTo>
                  <a:cubicBezTo>
                    <a:pt x="200" y="144633"/>
                    <a:pt x="-756" y="153185"/>
                    <a:pt x="3932" y="159055"/>
                  </a:cubicBezTo>
                  <a:cubicBezTo>
                    <a:pt x="6629" y="162402"/>
                    <a:pt x="10572" y="164156"/>
                    <a:pt x="14571" y="164156"/>
                  </a:cubicBezTo>
                  <a:cubicBezTo>
                    <a:pt x="17545" y="164156"/>
                    <a:pt x="20548" y="163187"/>
                    <a:pt x="23057" y="161181"/>
                  </a:cubicBezTo>
                  <a:lnTo>
                    <a:pt x="82558" y="113581"/>
                  </a:lnTo>
                  <a:lnTo>
                    <a:pt x="142057" y="161181"/>
                  </a:lnTo>
                  <a:cubicBezTo>
                    <a:pt x="144568" y="163187"/>
                    <a:pt x="147569" y="164157"/>
                    <a:pt x="150545" y="164157"/>
                  </a:cubicBezTo>
                  <a:close/>
                </a:path>
              </a:pathLst>
            </a:custGeom>
            <a:grpFill/>
            <a:ln w="9525" cap="flat">
              <a:noFill/>
              <a:prstDash val="solid"/>
              <a:miter/>
            </a:ln>
          </p:spPr>
          <p:txBody>
            <a:bodyPr rtlCol="0" anchor="ctr"/>
            <a:lstStyle/>
            <a:p>
              <a:endParaRPr lang="es-MX" sz="900"/>
            </a:p>
          </p:txBody>
        </p:sp>
      </p:grpSp>
      <p:sp>
        <p:nvSpPr>
          <p:cNvPr id="10" name="CuadroTexto 351">
            <a:extLst>
              <a:ext uri="{FF2B5EF4-FFF2-40B4-BE49-F238E27FC236}">
                <a16:creationId xmlns:a16="http://schemas.microsoft.com/office/drawing/2014/main" id="{D2A5A743-4104-354B-B672-0E5E396E20F1}"/>
              </a:ext>
            </a:extLst>
          </p:cNvPr>
          <p:cNvSpPr txBox="1"/>
          <p:nvPr/>
        </p:nvSpPr>
        <p:spPr>
          <a:xfrm>
            <a:off x="335666" y="3549709"/>
            <a:ext cx="3434774" cy="2814617"/>
          </a:xfrm>
          <a:prstGeom prst="rect">
            <a:avLst/>
          </a:prstGeom>
          <a:noFill/>
        </p:spPr>
        <p:txBody>
          <a:bodyPr wrap="square" rtlCol="0">
            <a:spAutoFit/>
          </a:bodyPr>
          <a:lstStyle/>
          <a:p>
            <a:pPr>
              <a:lnSpc>
                <a:spcPct val="150000"/>
              </a:lnSpc>
            </a:pPr>
            <a:r>
              <a:rPr lang="en-US" sz="2000" dirty="0">
                <a:solidFill>
                  <a:schemeClr val="tx2"/>
                </a:solidFill>
              </a:rPr>
              <a:t>We can start by facing the reality of tired MSP’ing, no longer pretending everything will be OK if we just get to work earlier, leave work earlier, get to bed earlier.</a:t>
            </a:r>
          </a:p>
        </p:txBody>
      </p:sp>
      <p:sp>
        <p:nvSpPr>
          <p:cNvPr id="48" name="TextBox 47">
            <a:extLst>
              <a:ext uri="{FF2B5EF4-FFF2-40B4-BE49-F238E27FC236}">
                <a16:creationId xmlns:a16="http://schemas.microsoft.com/office/drawing/2014/main" id="{AF807943-803B-734F-9E15-FAEE5CDDE5AD}"/>
              </a:ext>
            </a:extLst>
          </p:cNvPr>
          <p:cNvSpPr txBox="1"/>
          <p:nvPr/>
        </p:nvSpPr>
        <p:spPr>
          <a:xfrm>
            <a:off x="4424732" y="3549709"/>
            <a:ext cx="4353967" cy="2581925"/>
          </a:xfrm>
          <a:prstGeom prst="rect">
            <a:avLst/>
          </a:prstGeom>
          <a:noFill/>
        </p:spPr>
        <p:txBody>
          <a:bodyPr wrap="square" rtlCol="0">
            <a:spAutoFit/>
          </a:bodyPr>
          <a:lstStyle/>
          <a:p>
            <a:pPr>
              <a:lnSpc>
                <a:spcPts val="2040"/>
              </a:lnSpc>
              <a:spcBef>
                <a:spcPts val="300"/>
              </a:spcBef>
            </a:pPr>
            <a:r>
              <a:rPr lang="en-US" sz="2400" dirty="0">
                <a:solidFill>
                  <a:schemeClr val="tx2"/>
                </a:solidFill>
                <a:latin typeface="Calibri" panose="020F0502020204030204" pitchFamily="34" charset="0"/>
                <a:ea typeface="Calibri" panose="020F0502020204030204" pitchFamily="34" charset="0"/>
                <a:cs typeface="Calibri" panose="020F0502020204030204" pitchFamily="34" charset="0"/>
              </a:rPr>
              <a:t>Just as we begin to get things under control,  the next cycle begins.</a:t>
            </a:r>
          </a:p>
          <a:p>
            <a:pPr marL="285750" indent="-285750">
              <a:lnSpc>
                <a:spcPct val="150000"/>
              </a:lnSpc>
              <a:spcBef>
                <a:spcPts val="300"/>
              </a:spcBef>
              <a:buFont typeface="Arial" panose="020B0604020202020204" pitchFamily="34" charset="0"/>
              <a:buChar char="•"/>
            </a:pPr>
            <a:r>
              <a:rPr lang="en-US" sz="2400" dirty="0">
                <a:solidFill>
                  <a:schemeClr val="tx2"/>
                </a:solidFill>
                <a:latin typeface="Calibri" panose="020F0502020204030204" pitchFamily="34" charset="0"/>
                <a:ea typeface="Calibri" panose="020F0502020204030204" pitchFamily="34" charset="0"/>
                <a:cs typeface="Calibri" panose="020F0502020204030204" pitchFamily="34" charset="0"/>
              </a:rPr>
              <a:t>Physical Tiredness</a:t>
            </a:r>
          </a:p>
          <a:p>
            <a:pPr marL="285750" indent="-285750">
              <a:lnSpc>
                <a:spcPct val="150000"/>
              </a:lnSpc>
              <a:spcBef>
                <a:spcPts val="300"/>
              </a:spcBef>
              <a:buFont typeface="Arial" panose="020B0604020202020204" pitchFamily="34" charset="0"/>
              <a:buChar char="•"/>
            </a:pPr>
            <a:r>
              <a:rPr lang="en-US" sz="2400" dirty="0">
                <a:solidFill>
                  <a:schemeClr val="tx2"/>
                </a:solidFill>
                <a:latin typeface="Calibri" panose="020F0502020204030204" pitchFamily="34" charset="0"/>
                <a:ea typeface="Calibri" panose="020F0502020204030204" pitchFamily="34" charset="0"/>
                <a:cs typeface="Calibri" panose="020F0502020204030204" pitchFamily="34" charset="0"/>
              </a:rPr>
              <a:t>Emotional Tiredness</a:t>
            </a:r>
          </a:p>
          <a:p>
            <a:pPr marL="285750" indent="-285750">
              <a:lnSpc>
                <a:spcPct val="150000"/>
              </a:lnSpc>
              <a:spcBef>
                <a:spcPts val="300"/>
              </a:spcBef>
              <a:buFont typeface="Arial" panose="020B0604020202020204" pitchFamily="34" charset="0"/>
              <a:buChar char="•"/>
            </a:pPr>
            <a:r>
              <a:rPr lang="en-US" sz="2400" dirty="0">
                <a:solidFill>
                  <a:schemeClr val="tx2"/>
                </a:solidFill>
                <a:latin typeface="Calibri" panose="020F0502020204030204" pitchFamily="34" charset="0"/>
                <a:ea typeface="Calibri" panose="020F0502020204030204" pitchFamily="34" charset="0"/>
                <a:cs typeface="Calibri" panose="020F0502020204030204" pitchFamily="34" charset="0"/>
              </a:rPr>
              <a:t>Cognitive Tiredness</a:t>
            </a:r>
          </a:p>
        </p:txBody>
      </p:sp>
      <p:sp>
        <p:nvSpPr>
          <p:cNvPr id="49" name="CuadroTexto 351">
            <a:extLst>
              <a:ext uri="{FF2B5EF4-FFF2-40B4-BE49-F238E27FC236}">
                <a16:creationId xmlns:a16="http://schemas.microsoft.com/office/drawing/2014/main" id="{28C28BD0-EA0E-674A-892A-64F48F45FEAD}"/>
              </a:ext>
            </a:extLst>
          </p:cNvPr>
          <p:cNvSpPr txBox="1"/>
          <p:nvPr/>
        </p:nvSpPr>
        <p:spPr>
          <a:xfrm>
            <a:off x="693897" y="2709512"/>
            <a:ext cx="3076543" cy="461665"/>
          </a:xfrm>
          <a:prstGeom prst="rect">
            <a:avLst/>
          </a:prstGeom>
          <a:noFill/>
        </p:spPr>
        <p:txBody>
          <a:bodyPr wrap="square" rtlCol="0">
            <a:spAutoFit/>
          </a:bodyPr>
          <a:lstStyle/>
          <a:p>
            <a:r>
              <a:rPr lang="en-US" sz="2400" b="1" dirty="0">
                <a:solidFill>
                  <a:schemeClr val="bg1"/>
                </a:solidFill>
                <a:latin typeface="Lato" panose="020F0502020204030203" pitchFamily="34" charset="77"/>
                <a:ea typeface="Lato Light" panose="020F0502020204030203" pitchFamily="34" charset="0"/>
                <a:cs typeface="Poppins SemiBold" pitchFamily="2" charset="77"/>
              </a:rPr>
              <a:t>Falling Into a Rut</a:t>
            </a:r>
          </a:p>
        </p:txBody>
      </p:sp>
      <p:pic>
        <p:nvPicPr>
          <p:cNvPr id="7" name="Graphic 6" descr="Tired face with solid fill with solid fill">
            <a:extLst>
              <a:ext uri="{FF2B5EF4-FFF2-40B4-BE49-F238E27FC236}">
                <a16:creationId xmlns:a16="http://schemas.microsoft.com/office/drawing/2014/main" id="{0D9446C8-0390-694F-8A0D-09D079715A7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34150" y="2676359"/>
            <a:ext cx="457200" cy="457200"/>
          </a:xfrm>
          <a:prstGeom prst="rect">
            <a:avLst/>
          </a:prstGeom>
        </p:spPr>
      </p:pic>
      <p:pic>
        <p:nvPicPr>
          <p:cNvPr id="9" name="Graphic 8" descr="Classroom with solid fill">
            <a:extLst>
              <a:ext uri="{FF2B5EF4-FFF2-40B4-BE49-F238E27FC236}">
                <a16:creationId xmlns:a16="http://schemas.microsoft.com/office/drawing/2014/main" id="{03996BE1-902B-0F4D-84C1-19C619E63D5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040903" y="2657093"/>
            <a:ext cx="457200" cy="457200"/>
          </a:xfrm>
          <a:prstGeom prst="rect">
            <a:avLst/>
          </a:prstGeom>
        </p:spPr>
      </p:pic>
      <p:grpSp>
        <p:nvGrpSpPr>
          <p:cNvPr id="30" name="Gráfico 51">
            <a:extLst>
              <a:ext uri="{FF2B5EF4-FFF2-40B4-BE49-F238E27FC236}">
                <a16:creationId xmlns:a16="http://schemas.microsoft.com/office/drawing/2014/main" id="{D80DBDBE-04C4-4943-B7BC-E05982B439C4}"/>
              </a:ext>
            </a:extLst>
          </p:cNvPr>
          <p:cNvGrpSpPr/>
          <p:nvPr/>
        </p:nvGrpSpPr>
        <p:grpSpPr>
          <a:xfrm>
            <a:off x="7679443" y="2751920"/>
            <a:ext cx="285419" cy="285415"/>
            <a:chOff x="571303" y="239798"/>
            <a:chExt cx="570838" cy="570830"/>
          </a:xfrm>
          <a:solidFill>
            <a:schemeClr val="accent4"/>
          </a:solidFill>
        </p:grpSpPr>
        <p:sp>
          <p:nvSpPr>
            <p:cNvPr id="31" name="Forma libre 102">
              <a:extLst>
                <a:ext uri="{FF2B5EF4-FFF2-40B4-BE49-F238E27FC236}">
                  <a16:creationId xmlns:a16="http://schemas.microsoft.com/office/drawing/2014/main" id="{2383D0D2-16D7-3C46-93FB-6377B2515209}"/>
                </a:ext>
              </a:extLst>
            </p:cNvPr>
            <p:cNvSpPr/>
            <p:nvPr/>
          </p:nvSpPr>
          <p:spPr>
            <a:xfrm>
              <a:off x="571303" y="239810"/>
              <a:ext cx="332992" cy="570818"/>
            </a:xfrm>
            <a:custGeom>
              <a:avLst/>
              <a:gdLst>
                <a:gd name="connsiteX0" fmla="*/ 274948 w 332992"/>
                <a:gd name="connsiteY0" fmla="*/ 492591 h 570818"/>
                <a:gd name="connsiteX1" fmla="*/ 329160 w 332992"/>
                <a:gd name="connsiteY1" fmla="*/ 442675 h 570818"/>
                <a:gd name="connsiteX2" fmla="*/ 332958 w 332992"/>
                <a:gd name="connsiteY2" fmla="*/ 433036 h 570818"/>
                <a:gd name="connsiteX3" fmla="*/ 327754 w 332992"/>
                <a:gd name="connsiteY3" fmla="*/ 424082 h 570818"/>
                <a:gd name="connsiteX4" fmla="*/ 280638 w 332992"/>
                <a:gd name="connsiteY4" fmla="*/ 392226 h 570818"/>
                <a:gd name="connsiteX5" fmla="*/ 310985 w 332992"/>
                <a:gd name="connsiteY5" fmla="*/ 325343 h 570818"/>
                <a:gd name="connsiteX6" fmla="*/ 308987 w 332992"/>
                <a:gd name="connsiteY6" fmla="*/ 312474 h 570818"/>
                <a:gd name="connsiteX7" fmla="*/ 221943 w 332992"/>
                <a:gd name="connsiteY7" fmla="*/ 215872 h 570818"/>
                <a:gd name="connsiteX8" fmla="*/ 235125 w 332992"/>
                <a:gd name="connsiteY8" fmla="*/ 172949 h 570818"/>
                <a:gd name="connsiteX9" fmla="*/ 230410 w 332992"/>
                <a:gd name="connsiteY9" fmla="*/ 159604 h 570818"/>
                <a:gd name="connsiteX10" fmla="*/ 185151 w 332992"/>
                <a:gd name="connsiteY10" fmla="*/ 129014 h 570818"/>
                <a:gd name="connsiteX11" fmla="*/ 235961 w 332992"/>
                <a:gd name="connsiteY11" fmla="*/ 58972 h 570818"/>
                <a:gd name="connsiteX12" fmla="*/ 234776 w 332992"/>
                <a:gd name="connsiteY12" fmla="*/ 43619 h 570818"/>
                <a:gd name="connsiteX13" fmla="*/ 195023 w 332992"/>
                <a:gd name="connsiteY13" fmla="*/ 3507 h 570818"/>
                <a:gd name="connsiteX14" fmla="*/ 184605 w 332992"/>
                <a:gd name="connsiteY14" fmla="*/ 151 h 570818"/>
                <a:gd name="connsiteX15" fmla="*/ 39494 w 332992"/>
                <a:gd name="connsiteY15" fmla="*/ 24586 h 570818"/>
                <a:gd name="connsiteX16" fmla="*/ 8276 w 332992"/>
                <a:gd name="connsiteY16" fmla="*/ 44144 h 570818"/>
                <a:gd name="connsiteX17" fmla="*/ 762 w 332992"/>
                <a:gd name="connsiteY17" fmla="*/ 78462 h 570818"/>
                <a:gd name="connsiteX18" fmla="*/ 84577 w 332992"/>
                <a:gd name="connsiteY18" fmla="*/ 532460 h 570818"/>
                <a:gd name="connsiteX19" fmla="*/ 131682 w 332992"/>
                <a:gd name="connsiteY19" fmla="*/ 570819 h 570818"/>
                <a:gd name="connsiteX20" fmla="*/ 139823 w 332992"/>
                <a:gd name="connsiteY20" fmla="*/ 570133 h 570818"/>
                <a:gd name="connsiteX21" fmla="*/ 292774 w 332992"/>
                <a:gd name="connsiteY21" fmla="*/ 544387 h 570818"/>
                <a:gd name="connsiteX22" fmla="*/ 301867 w 332992"/>
                <a:gd name="connsiteY22" fmla="*/ 537001 h 570818"/>
                <a:gd name="connsiteX23" fmla="*/ 300218 w 332992"/>
                <a:gd name="connsiteY23" fmla="*/ 525399 h 570818"/>
                <a:gd name="connsiteX24" fmla="*/ 274948 w 332992"/>
                <a:gd name="connsiteY24" fmla="*/ 492591 h 57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32992" h="570818">
                  <a:moveTo>
                    <a:pt x="274948" y="492591"/>
                  </a:moveTo>
                  <a:lnTo>
                    <a:pt x="329160" y="442675"/>
                  </a:lnTo>
                  <a:cubicBezTo>
                    <a:pt x="331832" y="440214"/>
                    <a:pt x="333236" y="436671"/>
                    <a:pt x="332958" y="433036"/>
                  </a:cubicBezTo>
                  <a:cubicBezTo>
                    <a:pt x="332690" y="429412"/>
                    <a:pt x="330775" y="426114"/>
                    <a:pt x="327754" y="424082"/>
                  </a:cubicBezTo>
                  <a:lnTo>
                    <a:pt x="280638" y="392226"/>
                  </a:lnTo>
                  <a:lnTo>
                    <a:pt x="310985" y="325343"/>
                  </a:lnTo>
                  <a:cubicBezTo>
                    <a:pt x="312936" y="321034"/>
                    <a:pt x="312147" y="315982"/>
                    <a:pt x="308987" y="312474"/>
                  </a:cubicBezTo>
                  <a:lnTo>
                    <a:pt x="221943" y="215872"/>
                  </a:lnTo>
                  <a:lnTo>
                    <a:pt x="235125" y="172949"/>
                  </a:lnTo>
                  <a:cubicBezTo>
                    <a:pt x="236658" y="167943"/>
                    <a:pt x="234741" y="162531"/>
                    <a:pt x="230410" y="159604"/>
                  </a:cubicBezTo>
                  <a:lnTo>
                    <a:pt x="185151" y="129014"/>
                  </a:lnTo>
                  <a:lnTo>
                    <a:pt x="235961" y="58972"/>
                  </a:lnTo>
                  <a:cubicBezTo>
                    <a:pt x="239376" y="54257"/>
                    <a:pt x="238876" y="47765"/>
                    <a:pt x="234776" y="43619"/>
                  </a:cubicBezTo>
                  <a:lnTo>
                    <a:pt x="195023" y="3507"/>
                  </a:lnTo>
                  <a:cubicBezTo>
                    <a:pt x="192305" y="777"/>
                    <a:pt x="188449" y="-454"/>
                    <a:pt x="184605" y="151"/>
                  </a:cubicBezTo>
                  <a:lnTo>
                    <a:pt x="39494" y="24586"/>
                  </a:lnTo>
                  <a:cubicBezTo>
                    <a:pt x="26683" y="26747"/>
                    <a:pt x="15592" y="33679"/>
                    <a:pt x="8276" y="44144"/>
                  </a:cubicBezTo>
                  <a:cubicBezTo>
                    <a:pt x="1203" y="54236"/>
                    <a:pt x="-1456" y="66418"/>
                    <a:pt x="762" y="78462"/>
                  </a:cubicBezTo>
                  <a:lnTo>
                    <a:pt x="84577" y="532460"/>
                  </a:lnTo>
                  <a:cubicBezTo>
                    <a:pt x="88723" y="554932"/>
                    <a:pt x="108977" y="570819"/>
                    <a:pt x="131682" y="570819"/>
                  </a:cubicBezTo>
                  <a:cubicBezTo>
                    <a:pt x="134364" y="570819"/>
                    <a:pt x="137093" y="570587"/>
                    <a:pt x="139823" y="570133"/>
                  </a:cubicBezTo>
                  <a:lnTo>
                    <a:pt x="292774" y="544387"/>
                  </a:lnTo>
                  <a:cubicBezTo>
                    <a:pt x="296897" y="543690"/>
                    <a:pt x="300347" y="540892"/>
                    <a:pt x="301867" y="537001"/>
                  </a:cubicBezTo>
                  <a:cubicBezTo>
                    <a:pt x="303400" y="533110"/>
                    <a:pt x="302774" y="528708"/>
                    <a:pt x="300218" y="525399"/>
                  </a:cubicBezTo>
                  <a:lnTo>
                    <a:pt x="274948" y="492591"/>
                  </a:lnTo>
                  <a:close/>
                </a:path>
              </a:pathLst>
            </a:custGeom>
            <a:grpFill/>
            <a:ln w="1098" cap="flat">
              <a:noFill/>
              <a:prstDash val="solid"/>
              <a:miter/>
            </a:ln>
          </p:spPr>
          <p:txBody>
            <a:bodyPr rtlCol="0" anchor="ctr"/>
            <a:lstStyle/>
            <a:p>
              <a:endParaRPr lang="es-MX" sz="900"/>
            </a:p>
          </p:txBody>
        </p:sp>
        <p:sp>
          <p:nvSpPr>
            <p:cNvPr id="32" name="Forma libre 103">
              <a:extLst>
                <a:ext uri="{FF2B5EF4-FFF2-40B4-BE49-F238E27FC236}">
                  <a16:creationId xmlns:a16="http://schemas.microsoft.com/office/drawing/2014/main" id="{97ADF76F-8900-D148-B383-7CBBCF7ADF93}"/>
                </a:ext>
              </a:extLst>
            </p:cNvPr>
            <p:cNvSpPr/>
            <p:nvPr/>
          </p:nvSpPr>
          <p:spPr>
            <a:xfrm>
              <a:off x="856725" y="239798"/>
              <a:ext cx="285415" cy="570830"/>
            </a:xfrm>
            <a:custGeom>
              <a:avLst/>
              <a:gdLst>
                <a:gd name="connsiteX0" fmla="*/ 281917 w 285415"/>
                <a:gd name="connsiteY0" fmla="*/ 122393 h 570830"/>
                <a:gd name="connsiteX1" fmla="*/ 163024 w 285415"/>
                <a:gd name="connsiteY1" fmla="*/ 3499 h 570830"/>
                <a:gd name="connsiteX2" fmla="*/ 154601 w 285415"/>
                <a:gd name="connsiteY2" fmla="*/ 0 h 570830"/>
                <a:gd name="connsiteX3" fmla="*/ 51530 w 285415"/>
                <a:gd name="connsiteY3" fmla="*/ 0 h 570830"/>
                <a:gd name="connsiteX4" fmla="*/ 41043 w 285415"/>
                <a:gd name="connsiteY4" fmla="*/ 6282 h 570830"/>
                <a:gd name="connsiteX5" fmla="*/ 41635 w 285415"/>
                <a:gd name="connsiteY5" fmla="*/ 18488 h 570830"/>
                <a:gd name="connsiteX6" fmla="*/ 67940 w 285415"/>
                <a:gd name="connsiteY6" fmla="*/ 57952 h 570830"/>
                <a:gd name="connsiteX7" fmla="*/ 3484 w 285415"/>
                <a:gd name="connsiteY7" fmla="*/ 122408 h 570830"/>
                <a:gd name="connsiteX8" fmla="*/ 3484 w 285415"/>
                <a:gd name="connsiteY8" fmla="*/ 139224 h 570830"/>
                <a:gd name="connsiteX9" fmla="*/ 44991 w 285415"/>
                <a:gd name="connsiteY9" fmla="*/ 180730 h 570830"/>
                <a:gd name="connsiteX10" fmla="*/ 25039 w 285415"/>
                <a:gd name="connsiteY10" fmla="*/ 220635 h 570830"/>
                <a:gd name="connsiteX11" fmla="*/ 25480 w 285415"/>
                <a:gd name="connsiteY11" fmla="*/ 232074 h 570830"/>
                <a:gd name="connsiteX12" fmla="*/ 92967 w 285415"/>
                <a:gd name="connsiteY12" fmla="*/ 344540 h 570830"/>
                <a:gd name="connsiteX13" fmla="*/ 49567 w 285415"/>
                <a:gd name="connsiteY13" fmla="*/ 409634 h 570830"/>
                <a:gd name="connsiteX14" fmla="*/ 51053 w 285415"/>
                <a:gd name="connsiteY14" fmla="*/ 424638 h 570830"/>
                <a:gd name="connsiteX15" fmla="*/ 88368 w 285415"/>
                <a:gd name="connsiteY15" fmla="*/ 461953 h 570830"/>
                <a:gd name="connsiteX16" fmla="*/ 29080 w 285415"/>
                <a:gd name="connsiteY16" fmla="*/ 501474 h 570830"/>
                <a:gd name="connsiteX17" fmla="*/ 25039 w 285415"/>
                <a:gd name="connsiteY17" fmla="*/ 516688 h 570830"/>
                <a:gd name="connsiteX18" fmla="*/ 48823 w 285415"/>
                <a:gd name="connsiteY18" fmla="*/ 564258 h 570830"/>
                <a:gd name="connsiteX19" fmla="*/ 59461 w 285415"/>
                <a:gd name="connsiteY19" fmla="*/ 570831 h 570830"/>
                <a:gd name="connsiteX20" fmla="*/ 237846 w 285415"/>
                <a:gd name="connsiteY20" fmla="*/ 570831 h 570830"/>
                <a:gd name="connsiteX21" fmla="*/ 285416 w 285415"/>
                <a:gd name="connsiteY21" fmla="*/ 523261 h 570830"/>
                <a:gd name="connsiteX22" fmla="*/ 285416 w 285415"/>
                <a:gd name="connsiteY22" fmla="*/ 130815 h 570830"/>
                <a:gd name="connsiteX23" fmla="*/ 281917 w 285415"/>
                <a:gd name="connsiteY23" fmla="*/ 122393 h 570830"/>
                <a:gd name="connsiteX24" fmla="*/ 190278 w 285415"/>
                <a:gd name="connsiteY24" fmla="*/ 118923 h 570830"/>
                <a:gd name="connsiteX25" fmla="*/ 166493 w 285415"/>
                <a:gd name="connsiteY25" fmla="*/ 95139 h 570830"/>
                <a:gd name="connsiteX26" fmla="*/ 166493 w 285415"/>
                <a:gd name="connsiteY26" fmla="*/ 40601 h 570830"/>
                <a:gd name="connsiteX27" fmla="*/ 244815 w 285415"/>
                <a:gd name="connsiteY27" fmla="*/ 118923 h 570830"/>
                <a:gd name="connsiteX28" fmla="*/ 190278 w 285415"/>
                <a:gd name="connsiteY28" fmla="*/ 118923 h 570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85415" h="570830">
                  <a:moveTo>
                    <a:pt x="281917" y="122393"/>
                  </a:moveTo>
                  <a:lnTo>
                    <a:pt x="163024" y="3499"/>
                  </a:lnTo>
                  <a:cubicBezTo>
                    <a:pt x="160871" y="1338"/>
                    <a:pt x="157895" y="0"/>
                    <a:pt x="154601" y="0"/>
                  </a:cubicBezTo>
                  <a:lnTo>
                    <a:pt x="51530" y="0"/>
                  </a:lnTo>
                  <a:cubicBezTo>
                    <a:pt x="47140" y="0"/>
                    <a:pt x="43110" y="2416"/>
                    <a:pt x="41043" y="6282"/>
                  </a:cubicBezTo>
                  <a:cubicBezTo>
                    <a:pt x="38976" y="10150"/>
                    <a:pt x="39208" y="14842"/>
                    <a:pt x="41635" y="18488"/>
                  </a:cubicBezTo>
                  <a:lnTo>
                    <a:pt x="67940" y="57952"/>
                  </a:lnTo>
                  <a:lnTo>
                    <a:pt x="3484" y="122408"/>
                  </a:lnTo>
                  <a:cubicBezTo>
                    <a:pt x="-1161" y="127053"/>
                    <a:pt x="-1161" y="134579"/>
                    <a:pt x="3484" y="139224"/>
                  </a:cubicBezTo>
                  <a:lnTo>
                    <a:pt x="44991" y="180730"/>
                  </a:lnTo>
                  <a:lnTo>
                    <a:pt x="25039" y="220635"/>
                  </a:lnTo>
                  <a:cubicBezTo>
                    <a:pt x="23227" y="224270"/>
                    <a:pt x="23390" y="228590"/>
                    <a:pt x="25480" y="232074"/>
                  </a:cubicBezTo>
                  <a:lnTo>
                    <a:pt x="92967" y="344540"/>
                  </a:lnTo>
                  <a:lnTo>
                    <a:pt x="49567" y="409634"/>
                  </a:lnTo>
                  <a:cubicBezTo>
                    <a:pt x="46419" y="414349"/>
                    <a:pt x="47047" y="420632"/>
                    <a:pt x="51053" y="424638"/>
                  </a:cubicBezTo>
                  <a:lnTo>
                    <a:pt x="88368" y="461953"/>
                  </a:lnTo>
                  <a:lnTo>
                    <a:pt x="29080" y="501474"/>
                  </a:lnTo>
                  <a:cubicBezTo>
                    <a:pt x="24087" y="504795"/>
                    <a:pt x="22356" y="511322"/>
                    <a:pt x="25039" y="516688"/>
                  </a:cubicBezTo>
                  <a:lnTo>
                    <a:pt x="48823" y="564258"/>
                  </a:lnTo>
                  <a:cubicBezTo>
                    <a:pt x="50844" y="568288"/>
                    <a:pt x="54955" y="570831"/>
                    <a:pt x="59461" y="570831"/>
                  </a:cubicBezTo>
                  <a:lnTo>
                    <a:pt x="237846" y="570831"/>
                  </a:lnTo>
                  <a:cubicBezTo>
                    <a:pt x="264081" y="570831"/>
                    <a:pt x="285416" y="549497"/>
                    <a:pt x="285416" y="523261"/>
                  </a:cubicBezTo>
                  <a:lnTo>
                    <a:pt x="285416" y="130815"/>
                  </a:lnTo>
                  <a:cubicBezTo>
                    <a:pt x="285417" y="127522"/>
                    <a:pt x="284078" y="124546"/>
                    <a:pt x="281917" y="122393"/>
                  </a:cubicBezTo>
                  <a:close/>
                  <a:moveTo>
                    <a:pt x="190278" y="118923"/>
                  </a:moveTo>
                  <a:cubicBezTo>
                    <a:pt x="177166" y="118923"/>
                    <a:pt x="166493" y="108251"/>
                    <a:pt x="166493" y="95139"/>
                  </a:cubicBezTo>
                  <a:lnTo>
                    <a:pt x="166493" y="40601"/>
                  </a:lnTo>
                  <a:lnTo>
                    <a:pt x="244815" y="118923"/>
                  </a:lnTo>
                  <a:lnTo>
                    <a:pt x="190278" y="118923"/>
                  </a:lnTo>
                  <a:close/>
                </a:path>
              </a:pathLst>
            </a:custGeom>
            <a:grpFill/>
            <a:ln w="1098" cap="flat">
              <a:noFill/>
              <a:prstDash val="solid"/>
              <a:miter/>
            </a:ln>
          </p:spPr>
          <p:txBody>
            <a:bodyPr rtlCol="0" anchor="ctr"/>
            <a:lstStyle/>
            <a:p>
              <a:endParaRPr lang="es-MX" sz="900"/>
            </a:p>
          </p:txBody>
        </p:sp>
      </p:grpSp>
      <p:pic>
        <p:nvPicPr>
          <p:cNvPr id="29" name="Picture 28" descr="A person sitting at a desk with the hands on the face&#10;&#10;Description automatically generated with low confidence">
            <a:extLst>
              <a:ext uri="{FF2B5EF4-FFF2-40B4-BE49-F238E27FC236}">
                <a16:creationId xmlns:a16="http://schemas.microsoft.com/office/drawing/2014/main" id="{747791C8-A10B-3F4A-8F9A-8271A59A76F1}"/>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8778700" y="3417378"/>
            <a:ext cx="3411714" cy="3418886"/>
          </a:xfrm>
          <a:prstGeom prst="rect">
            <a:avLst/>
          </a:prstGeom>
        </p:spPr>
      </p:pic>
    </p:spTree>
    <p:extLst>
      <p:ext uri="{BB962C8B-B14F-4D97-AF65-F5344CB8AC3E}">
        <p14:creationId xmlns:p14="http://schemas.microsoft.com/office/powerpoint/2010/main" val="1478195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fade">
                                      <p:cBhvr>
                                        <p:cTn id="18" dur="1000"/>
                                        <p:tgtEl>
                                          <p:spTgt spid="48"/>
                                        </p:tgtEl>
                                      </p:cBhvr>
                                    </p:animEffect>
                                    <p:anim calcmode="lin" valueType="num">
                                      <p:cBhvr>
                                        <p:cTn id="19" dur="1000" fill="hold"/>
                                        <p:tgtEl>
                                          <p:spTgt spid="48"/>
                                        </p:tgtEl>
                                        <p:attrNameLst>
                                          <p:attrName>ppt_x</p:attrName>
                                        </p:attrNameLst>
                                      </p:cBhvr>
                                      <p:tavLst>
                                        <p:tav tm="0">
                                          <p:val>
                                            <p:strVal val="#ppt_x"/>
                                          </p:val>
                                        </p:tav>
                                        <p:tav tm="100000">
                                          <p:val>
                                            <p:strVal val="#ppt_x"/>
                                          </p:val>
                                        </p:tav>
                                      </p:tavLst>
                                    </p:anim>
                                    <p:anim calcmode="lin" valueType="num">
                                      <p:cBhvr>
                                        <p:cTn id="20"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10" grpId="0"/>
      <p:bldP spid="48" grpId="0"/>
    </p:bld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C4C00F4-06E9-43E3-AD97-88A857CEFA82}">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64B270AB-C138-415C-897E-3C24487DECF1}">
  <ds:schemaRefs>
    <ds:schemaRef ds:uri="http://schemas.microsoft.com/sharepoint/v3/contenttype/forms"/>
  </ds:schemaRefs>
</ds:datastoreItem>
</file>

<file path=customXml/itemProps3.xml><?xml version="1.0" encoding="utf-8"?>
<ds:datastoreItem xmlns:ds="http://schemas.openxmlformats.org/officeDocument/2006/customXml" ds:itemID="{0585E981-8C91-4205-A0C3-C991F42B4C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Gallery</Template>
  <TotalTime>1967</TotalTime>
  <Words>3678</Words>
  <Application>Microsoft Office PowerPoint</Application>
  <PresentationFormat>Widescreen</PresentationFormat>
  <Paragraphs>325</Paragraphs>
  <Slides>37</Slides>
  <Notes>23</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37</vt:i4>
      </vt:variant>
    </vt:vector>
  </HeadingPairs>
  <TitlesOfParts>
    <vt:vector size="51" baseType="lpstr">
      <vt:lpstr>Arial</vt:lpstr>
      <vt:lpstr>Bahnschrift</vt:lpstr>
      <vt:lpstr>Calibri</vt:lpstr>
      <vt:lpstr>Courier New</vt:lpstr>
      <vt:lpstr>inherit</vt:lpstr>
      <vt:lpstr>Lato</vt:lpstr>
      <vt:lpstr>Lato Heavy</vt:lpstr>
      <vt:lpstr>Lato Light</vt:lpstr>
      <vt:lpstr>open-sans</vt:lpstr>
      <vt:lpstr>Poppins</vt:lpstr>
      <vt:lpstr>Poppins SemiBold</vt:lpstr>
      <vt:lpstr>source-serif-pro</vt:lpstr>
      <vt:lpstr>Wingdings</vt:lpstr>
      <vt:lpstr>Gallery</vt:lpstr>
      <vt:lpstr>Addicted and Afflicted – Are we getting our jobs done the “right way”?</vt:lpstr>
      <vt:lpstr>Maintaining Passion Without Burnout</vt:lpstr>
      <vt:lpstr> having an addiction:  </vt:lpstr>
      <vt:lpstr>Being Afflicted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Comments, stories, suggestions,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Maggie Palmer</dc:creator>
  <cp:lastModifiedBy>Maggie Palmer</cp:lastModifiedBy>
  <cp:revision>3</cp:revision>
  <dcterms:created xsi:type="dcterms:W3CDTF">2025-04-07T00:59:39Z</dcterms:created>
  <dcterms:modified xsi:type="dcterms:W3CDTF">2025-09-16T01:59:49Z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