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493666" y="6083710"/>
            <a:ext cx="11129895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901700"/>
            <a:ext cx="8303340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842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666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1" y="2965974"/>
            <a:ext cx="12207145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4859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94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3230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2"/>
            <a:ext cx="11097749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78111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8111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75595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675595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1" y="624231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18004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3"/>
            <a:ext cx="11097749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03349" y="2999233"/>
            <a:ext cx="11230900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00799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" y="1658112"/>
            <a:ext cx="109728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9663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277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47472"/>
            <a:ext cx="536448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3499"/>
            <a:ext cx="536448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0"/>
            <a:ext cx="5979381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1656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462627"/>
            <a:ext cx="5369781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23811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827746"/>
            <a:ext cx="5369781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795580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570955"/>
            <a:ext cx="4604249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481289"/>
            <a:ext cx="536448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1740100"/>
            <a:ext cx="4325259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72801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922288"/>
            <a:ext cx="4604249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2091432"/>
            <a:ext cx="4325259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596372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9757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202" y="3844213"/>
            <a:ext cx="8110012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269" y="5835887"/>
            <a:ext cx="1549225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0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454457"/>
            <a:ext cx="51816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94923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792224"/>
            <a:ext cx="51816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013800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86" y="1481712"/>
            <a:ext cx="4702895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93268" y="1461449"/>
            <a:ext cx="627888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06525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88864" y="1828801"/>
            <a:ext cx="627888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86" y="1828805"/>
            <a:ext cx="4702895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931414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280160"/>
            <a:ext cx="11192256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0205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670304"/>
            <a:ext cx="11192256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004666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7158" y="1882029"/>
            <a:ext cx="790927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4106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174581" y="73259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4581" y="2073665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174581" y="3414239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174581" y="475431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64851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68535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57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9756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197" y="3857626"/>
            <a:ext cx="8110724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1299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8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371600"/>
            <a:ext cx="10727267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31045" y="3489649"/>
            <a:ext cx="9365060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89649"/>
            <a:ext cx="7891553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8259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4" y="6138955"/>
            <a:ext cx="1119129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5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32455" y="3492500"/>
            <a:ext cx="9365060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97036"/>
            <a:ext cx="7891553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9201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74" y="6138955"/>
            <a:ext cx="1119128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9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555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9580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3" y="347472"/>
            <a:ext cx="9681295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371601"/>
            <a:ext cx="9681295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225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5" y="347472"/>
            <a:ext cx="9681295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909238"/>
            <a:ext cx="9681295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59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50446"/>
            <a:ext cx="9680448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872" y="1371390"/>
            <a:ext cx="9680448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3279" y="6242310"/>
            <a:ext cx="470647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71758" y="6241574"/>
            <a:ext cx="3571508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469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hcprovider.com/en/resource-library/news/2024/mi-medicaid-prior-auth-updates-provider-administered-meds.html?cid=em-providernews-2024nnb2-Jul24" TargetMode="External"/><Relationship Id="rId13" Type="http://schemas.openxmlformats.org/officeDocument/2006/relationships/hyperlink" Target="https://www.uhcprovider.com/en/resource-library/news/2024/annual-federal-audit-commercial-plans.html?cid=em-providernews-2024nnb2-Jul24" TargetMode="External"/><Relationship Id="rId3" Type="http://schemas.openxmlformats.org/officeDocument/2006/relationships/hyperlink" Target="https://www.uhcprovider.com/en/resource-library/news.html" TargetMode="External"/><Relationship Id="rId7" Type="http://schemas.openxmlformats.org/officeDocument/2006/relationships/hyperlink" Target="https://click.provideremail.uhc.com/u/?qs=7f72b864c2c0579edc0e7908cf7bac48a6732f7788fdab0fbe1266738c9a2591ecb2f69ec328a58d998a7bf0e4aa480ecea327d4146ac216" TargetMode="External"/><Relationship Id="rId12" Type="http://schemas.openxmlformats.org/officeDocument/2006/relationships/hyperlink" Target="https://www.uhcprovider.com/en/resource-library/news/2024/care-cash-add-merchant-id-my-practice-profile.html?cid=em-providernews-2024nnb2-Jul24" TargetMode="External"/><Relationship Id="rId17" Type="http://schemas.openxmlformats.org/officeDocument/2006/relationships/hyperlink" Target="https://www.uhcprovider.com/en/resource-library/news/2024/complete-special-needs-plan-moc-training.html?cid=em-providernews-2024nnb2-Jul24" TargetMode="External"/><Relationship Id="rId2" Type="http://schemas.openxmlformats.org/officeDocument/2006/relationships/image" Target="../media/image4.png"/><Relationship Id="rId16" Type="http://schemas.openxmlformats.org/officeDocument/2006/relationships/image" Target="https://image.provideremail.uhc.com/lib/fe3f11727564047d741c70/m/3/Icon_DollarsProcessed_2C_CirWht_RGB.png" TargetMode="Externa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s://urldefense.com/v3/__https:/www.uhcprovider.com/en/resource-library/news/2024/policy-protocol-overview-jul-2024.html?cid=em-providernews-2024nnb2-Jul24__;!!IqUcNYopQPk7!KM-fYsfhmRNJNVV533ZX33SepPxlrjWJkTJOIISKiY1bn6sf3smqAYeF3ixgntiztKkxzOovxdiGaKL2Rg$" TargetMode="External"/><Relationship Id="rId11" Type="http://schemas.openxmlformats.org/officeDocument/2006/relationships/hyperlink" Target="https://www.uhcprovider.com/en/resource-library/news/2024/july-preferred-lab-network-list-available.html?cid=em-providernews-2024nnb2-Jul24" TargetMode="External"/><Relationship Id="rId5" Type="http://schemas.openxmlformats.org/officeDocument/2006/relationships/image" Target="https://image.provideremail.uhc.com/lib/fe3f11727564047d741c70/m/2/MagnifyingGlass_Network+News.png" TargetMode="External"/><Relationship Id="rId15" Type="http://schemas.openxmlformats.org/officeDocument/2006/relationships/image" Target="https://image.provideremail.uhc.com/lib/fe3f11727564047d741c70/m/2/Desktop_Network+News.png" TargetMode="External"/><Relationship Id="rId10" Type="http://schemas.openxmlformats.org/officeDocument/2006/relationships/hyperlink" Target="https://www.uhcprovider.com/en/resource-library/news/2024/prior-auth-updates-sacral-nerve-stimulation.html?cid=em-providernews-2024nnb2-Jul24" TargetMode="External"/><Relationship Id="rId4" Type="http://schemas.openxmlformats.org/officeDocument/2006/relationships/image" Target="https://image.provideremail.uhc.com/lib/fe3f11727564047d741c70/m/2/Document_Multiple_Network+News.png" TargetMode="External"/><Relationship Id="rId9" Type="http://schemas.openxmlformats.org/officeDocument/2006/relationships/hyperlink" Target="https://www.uhcprovider.com/en/resource-library/news/2024/prior-auth-requirements-continuous-glucose-monitors.html?cid=em-providernews-2024nnb2-Jul24" TargetMode="External"/><Relationship Id="rId14" Type="http://schemas.openxmlformats.org/officeDocument/2006/relationships/image" Target="https://image.provideremail.uhc.com/lib/fe3f11727564047d741c70/m/2/Clipboard_Network+New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FFFFFF"/>
              </a:solidFill>
              <a:latin typeface="Arial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9813" y="365126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91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3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826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July 2024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1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0F9BDA0-AF0E-4BA8-B742-3B9C92A3E6FE}" type="slidenum">
              <a:rPr lang="en-US" sz="1200">
                <a:solidFill>
                  <a:srgbClr val="002477">
                    <a:lumMod val="50000"/>
                    <a:lumOff val="50000"/>
                  </a:srgbClr>
                </a:solidFill>
                <a:latin typeface="Arial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sz="1200">
              <a:solidFill>
                <a:srgbClr val="002477">
                  <a:lumMod val="50000"/>
                  <a:lumOff val="50000"/>
                </a:srgbClr>
              </a:solidFill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177" y="678262"/>
            <a:ext cx="4683199" cy="14630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905CA-25A9-B003-99E9-783C1F13F13A}"/>
              </a:ext>
            </a:extLst>
          </p:cNvPr>
          <p:cNvSpPr txBox="1"/>
          <p:nvPr/>
        </p:nvSpPr>
        <p:spPr>
          <a:xfrm>
            <a:off x="4462835" y="6154238"/>
            <a:ext cx="36920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350" dirty="0">
                <a:solidFill>
                  <a:srgbClr val="002477"/>
                </a:solidFill>
                <a:latin typeface="Arial"/>
                <a:hlinkClick r:id="rId3"/>
              </a:rPr>
              <a:t>Network News | UHCprovider.com</a:t>
            </a:r>
            <a:endParaRPr lang="en-US" sz="1350" dirty="0">
              <a:solidFill>
                <a:srgbClr val="002477"/>
              </a:solidFill>
              <a:latin typeface="Arial"/>
            </a:endParaRPr>
          </a:p>
        </p:txBody>
      </p:sp>
      <p:pic>
        <p:nvPicPr>
          <p:cNvPr id="2" name="Picture 3" descr="Icon">
            <a:extLst>
              <a:ext uri="{FF2B5EF4-FFF2-40B4-BE49-F238E27FC236}">
                <a16:creationId xmlns:a16="http://schemas.microsoft.com/office/drawing/2014/main" id="{6939CBC9-75E8-9285-C957-44056D840C21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58" y="2912529"/>
            <a:ext cx="285750" cy="29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027B9A-9B11-6FC6-CCD6-4B22397BDA2F}"/>
              </a:ext>
            </a:extLst>
          </p:cNvPr>
          <p:cNvSpPr txBox="1"/>
          <p:nvPr/>
        </p:nvSpPr>
        <p:spPr>
          <a:xfrm>
            <a:off x="2465299" y="2874171"/>
            <a:ext cx="3387580" cy="634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50" b="1" u="sng" dirty="0">
                <a:solidFill>
                  <a:srgbClr val="002477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Policy and protocol notice</a:t>
            </a:r>
            <a:endParaRPr lang="en-US" sz="1050" b="1" u="sng" dirty="0">
              <a:solidFill>
                <a:srgbClr val="002477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defTabSz="685800">
              <a:defRPr/>
            </a:pPr>
            <a:r>
              <a:rPr lang="en-US" sz="825" b="1" dirty="0">
                <a:solidFill>
                  <a:srgbClr val="002477"/>
                </a:solidFill>
                <a:latin typeface="UHC2020Sans-Bold"/>
                <a:ea typeface="Calibri" panose="020F0502020204030204" pitchFamily="34" charset="0"/>
              </a:rPr>
              <a:t>Get the latest updates, for medical and reimbursement policies, specialty medical injectable drug program and pharmacy and clinical for </a:t>
            </a:r>
            <a:r>
              <a:rPr lang="en-US" sz="825" b="1" i="1" dirty="0">
                <a:solidFill>
                  <a:srgbClr val="002477"/>
                </a:solidFill>
                <a:latin typeface="UHC2020Sans-Bold"/>
                <a:ea typeface="Calibri" panose="020F0502020204030204" pitchFamily="34" charset="0"/>
              </a:rPr>
              <a:t>Medicare Advantage, Medicaid and commercial plans.</a:t>
            </a:r>
          </a:p>
        </p:txBody>
      </p:sp>
      <p:pic>
        <p:nvPicPr>
          <p:cNvPr id="18" name="Picture 4" descr="Icon">
            <a:extLst>
              <a:ext uri="{FF2B5EF4-FFF2-40B4-BE49-F238E27FC236}">
                <a16:creationId xmlns:a16="http://schemas.microsoft.com/office/drawing/2014/main" id="{A824D513-D007-2511-00B5-965D7121B698}"/>
              </a:ext>
            </a:extLst>
          </p:cNvPr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5" y="28920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E29C22-ABEF-AEEE-35BF-88508AAF257D}"/>
              </a:ext>
            </a:extLst>
          </p:cNvPr>
          <p:cNvSpPr txBox="1"/>
          <p:nvPr/>
        </p:nvSpPr>
        <p:spPr>
          <a:xfrm>
            <a:off x="6936961" y="2895125"/>
            <a:ext cx="235943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50" b="1" u="sng" dirty="0">
                <a:solidFill>
                  <a:srgbClr val="002677"/>
                </a:solidFill>
                <a:latin typeface="Georgia"/>
              </a:rPr>
              <a:t>Prior Authorization Updates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994E7D3-F9B0-4C02-3A92-2F1D26E7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299" y="34909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AutoShape 1">
            <a:hlinkClick r:id="rId6"/>
            <a:extLst>
              <a:ext uri="{FF2B5EF4-FFF2-40B4-BE49-F238E27FC236}">
                <a16:creationId xmlns:a16="http://schemas.microsoft.com/office/drawing/2014/main" id="{5F7FCEC5-42EB-1E2B-6D96-C2C9C0EA2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772" y="3437849"/>
            <a:ext cx="1552572" cy="253916"/>
          </a:xfrm>
          <a:prstGeom prst="roundRect">
            <a:avLst>
              <a:gd name="adj" fmla="val 4600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267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Monthly overview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652FCF39-8B7E-2B15-EF11-7A0DA38C45A9}"/>
              </a:ext>
            </a:extLst>
          </p:cNvPr>
          <p:cNvSpPr txBox="1"/>
          <p:nvPr/>
        </p:nvSpPr>
        <p:spPr>
          <a:xfrm>
            <a:off x="6936962" y="3164697"/>
            <a:ext cx="43692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8"/>
              </a:rPr>
              <a:t>Michigan: Prior authorization updates for provider administered medications | UHCprovider.com</a:t>
            </a:r>
            <a:endParaRPr lang="en-US" sz="1000" dirty="0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62CDE562-FAC5-2CBA-FC42-DD27D0539D51}"/>
              </a:ext>
            </a:extLst>
          </p:cNvPr>
          <p:cNvSpPr txBox="1"/>
          <p:nvPr/>
        </p:nvSpPr>
        <p:spPr>
          <a:xfrm>
            <a:off x="6936961" y="3589723"/>
            <a:ext cx="40425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9"/>
              </a:rPr>
              <a:t>New prior authorization requirements for CGMs | UHCprovider.com</a:t>
            </a:r>
            <a:endParaRPr lang="en-US" sz="1000" dirty="0"/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015837B8-F734-EC87-366B-23407A7422E7}"/>
              </a:ext>
            </a:extLst>
          </p:cNvPr>
          <p:cNvSpPr txBox="1"/>
          <p:nvPr/>
        </p:nvSpPr>
        <p:spPr>
          <a:xfrm>
            <a:off x="6936962" y="3832321"/>
            <a:ext cx="46823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10"/>
              </a:rPr>
              <a:t>Improvements to prior authorization process for sacral nerve stimulation for urinary and fecal indications | UHCprovider.com</a:t>
            </a:r>
            <a:endParaRPr lang="en-US" sz="1000" dirty="0"/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8356CA62-1D4A-03B2-7C6F-6D2EAADC5708}"/>
              </a:ext>
            </a:extLst>
          </p:cNvPr>
          <p:cNvSpPr txBox="1"/>
          <p:nvPr/>
        </p:nvSpPr>
        <p:spPr>
          <a:xfrm>
            <a:off x="6936961" y="4448344"/>
            <a:ext cx="40039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11"/>
              </a:rPr>
              <a:t>July 2024 Preferred Lab Network list is now available | UHCprovider.com</a:t>
            </a:r>
            <a:endParaRPr lang="en-US" sz="1000" dirty="0"/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2A37C195-66E7-9ACE-0E38-BAEC008BC7A9}"/>
              </a:ext>
            </a:extLst>
          </p:cNvPr>
          <p:cNvSpPr txBox="1"/>
          <p:nvPr/>
        </p:nvSpPr>
        <p:spPr>
          <a:xfrm>
            <a:off x="2476376" y="3924217"/>
            <a:ext cx="383249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12"/>
              </a:rPr>
              <a:t>Add your merchant ID in My Practice Profile | UHCprovider.com</a:t>
            </a:r>
            <a:endParaRPr lang="en-US" sz="1000" dirty="0"/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D99627EA-537D-682E-DEAE-6821909EB6FB}"/>
              </a:ext>
            </a:extLst>
          </p:cNvPr>
          <p:cNvSpPr txBox="1"/>
          <p:nvPr/>
        </p:nvSpPr>
        <p:spPr>
          <a:xfrm>
            <a:off x="2450270" y="4462584"/>
            <a:ext cx="35965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13"/>
              </a:rPr>
              <a:t>Annual federal audit of commercial plans | UHCprovider.com</a:t>
            </a:r>
            <a:endParaRPr lang="en-US" sz="1000" dirty="0"/>
          </a:p>
        </p:txBody>
      </p:sp>
      <p:pic>
        <p:nvPicPr>
          <p:cNvPr id="1046" name="Picture 5" descr="Icon">
            <a:extLst>
              <a:ext uri="{FF2B5EF4-FFF2-40B4-BE49-F238E27FC236}">
                <a16:creationId xmlns:a16="http://schemas.microsoft.com/office/drawing/2014/main" id="{85E9A4E1-3E0E-FF85-D587-1A3AFBC7F469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61" y="4459596"/>
            <a:ext cx="337184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6" descr="Icon">
            <a:extLst>
              <a:ext uri="{FF2B5EF4-FFF2-40B4-BE49-F238E27FC236}">
                <a16:creationId xmlns:a16="http://schemas.microsoft.com/office/drawing/2014/main" id="{2F45E60A-CA67-D2D7-47CC-BF255C1E425F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10" y="3804765"/>
            <a:ext cx="346741" cy="34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7" descr="Icon">
            <a:extLst>
              <a:ext uri="{FF2B5EF4-FFF2-40B4-BE49-F238E27FC236}">
                <a16:creationId xmlns:a16="http://schemas.microsoft.com/office/drawing/2014/main" id="{3519C25C-0ABB-3976-A2C8-44A47BEDAF93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438" y="4378864"/>
            <a:ext cx="346741" cy="34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TextBox 1049">
            <a:extLst>
              <a:ext uri="{FF2B5EF4-FFF2-40B4-BE49-F238E27FC236}">
                <a16:creationId xmlns:a16="http://schemas.microsoft.com/office/drawing/2014/main" id="{F9358111-76DC-E3E2-665F-4C5E13DA2874}"/>
              </a:ext>
            </a:extLst>
          </p:cNvPr>
          <p:cNvSpPr txBox="1"/>
          <p:nvPr/>
        </p:nvSpPr>
        <p:spPr>
          <a:xfrm>
            <a:off x="2476377" y="4954393"/>
            <a:ext cx="36920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17"/>
              </a:rPr>
              <a:t>Complete special needs plan MOC training by Dec. 31 | UHCprovider.com</a:t>
            </a:r>
            <a:endParaRPr lang="en-US" sz="1000" dirty="0"/>
          </a:p>
        </p:txBody>
      </p:sp>
      <p:pic>
        <p:nvPicPr>
          <p:cNvPr id="1051" name="Picture 8" descr="Icon">
            <a:extLst>
              <a:ext uri="{FF2B5EF4-FFF2-40B4-BE49-F238E27FC236}">
                <a16:creationId xmlns:a16="http://schemas.microsoft.com/office/drawing/2014/main" id="{E8466BD2-18F2-C716-865E-A9809784F229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880" y="502720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7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System Font Regular</vt:lpstr>
      <vt:lpstr>UHC2020Sans-Bold</vt:lpstr>
      <vt:lpstr>Master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Jarrett, Jacquelyn</dc:creator>
  <cp:lastModifiedBy>Jarrett, Jacquelyn</cp:lastModifiedBy>
  <cp:revision>1</cp:revision>
  <dcterms:created xsi:type="dcterms:W3CDTF">2024-07-03T12:29:44Z</dcterms:created>
  <dcterms:modified xsi:type="dcterms:W3CDTF">2024-07-03T13:45:31Z</dcterms:modified>
</cp:coreProperties>
</file>