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38" r:id="rId2"/>
    <p:sldId id="413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493666" y="6083710"/>
            <a:ext cx="11129895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901700"/>
            <a:ext cx="8303340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7842" y="2991201"/>
            <a:ext cx="8303340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666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1" y="2965974"/>
            <a:ext cx="12207145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 sz="1800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4859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506086"/>
            <a:ext cx="536448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94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2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17920" y="1909238"/>
            <a:ext cx="536448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3230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2"/>
            <a:ext cx="11097749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78111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8111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675595" y="3975025"/>
            <a:ext cx="4462272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675595" y="3624061"/>
            <a:ext cx="4462272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1" y="624231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18004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735" y="347473"/>
            <a:ext cx="11097749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10766069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080549" y="548102"/>
            <a:ext cx="42672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503349" y="2999233"/>
            <a:ext cx="11230900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00799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" y="1658112"/>
            <a:ext cx="109728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9663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0277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47472"/>
            <a:ext cx="536448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823499"/>
            <a:ext cx="536448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0"/>
            <a:ext cx="5979381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616564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462627"/>
            <a:ext cx="5369781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23811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51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12619" y="1827746"/>
            <a:ext cx="5369781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795580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570955"/>
            <a:ext cx="4604249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481289"/>
            <a:ext cx="536448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1740100"/>
            <a:ext cx="4325259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72801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6989244" y="1922288"/>
            <a:ext cx="4604249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49" y="5693825"/>
            <a:ext cx="536448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126516" y="2091432"/>
            <a:ext cx="4325259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6516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596372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9757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202" y="3844213"/>
            <a:ext cx="8110012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5232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269" y="5835887"/>
            <a:ext cx="1549225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0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454457"/>
            <a:ext cx="51816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481283"/>
            <a:ext cx="536448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94923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400800" y="1792224"/>
            <a:ext cx="51816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72" y="1828805"/>
            <a:ext cx="536448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013800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86" y="347473"/>
            <a:ext cx="11096132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86" y="1481712"/>
            <a:ext cx="4702895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93268" y="1461449"/>
            <a:ext cx="627888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06525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388864" y="1828801"/>
            <a:ext cx="627888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99886" y="1828805"/>
            <a:ext cx="4702895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931414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280160"/>
            <a:ext cx="11192256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3"/>
            <a:ext cx="11082528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0205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2410" y="6244227"/>
            <a:ext cx="470647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362" y="5693825"/>
            <a:ext cx="11072348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512064" y="1670304"/>
            <a:ext cx="11192256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759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9872" y="347472"/>
            <a:ext cx="11082528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30046669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886" y="347472"/>
            <a:ext cx="11096132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77158" y="1882029"/>
            <a:ext cx="790927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4106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174581" y="73259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4581" y="2073665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174581" y="3414239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174581" y="4754312"/>
            <a:ext cx="1072896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648510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95" y="1859644"/>
            <a:ext cx="984283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3200217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1174584" y="4540791"/>
            <a:ext cx="984284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2564163" y="88454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2564163" y="1178686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2564163" y="2225121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2564163" y="2519258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2564163" y="3559287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2564163" y="3853423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2564163" y="4899859"/>
            <a:ext cx="5826316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2564163" y="5193995"/>
            <a:ext cx="5826316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1685351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57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9756" y="3854450"/>
            <a:ext cx="9183221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197" y="3857626"/>
            <a:ext cx="8110724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90" y="4833694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1" y="6138955"/>
            <a:ext cx="11191299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67" y="2099"/>
            <a:ext cx="12192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181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5133" y="1371600"/>
            <a:ext cx="10727267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31045" y="3489649"/>
            <a:ext cx="9365060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89649"/>
            <a:ext cx="7891553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8259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64" y="6138955"/>
            <a:ext cx="1119129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5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266010" y="343597"/>
            <a:ext cx="1429791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32455" y="3492500"/>
            <a:ext cx="9365060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6461" y="3497036"/>
            <a:ext cx="7891553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461" y="5029201"/>
            <a:ext cx="7891553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432274" y="6138955"/>
            <a:ext cx="1119128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7655710" y="6321552"/>
            <a:ext cx="392670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94105" y="6083711"/>
            <a:ext cx="3009900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4336" y="5838127"/>
            <a:ext cx="1549225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9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2555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7842" y="2781839"/>
            <a:ext cx="8303340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609601" y="457201"/>
            <a:ext cx="613617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9580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3" y="347472"/>
            <a:ext cx="9681295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371601"/>
            <a:ext cx="9681295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225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99875" y="347472"/>
            <a:ext cx="9681295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28467" y="6241574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75" y="1909238"/>
            <a:ext cx="9681295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59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72" y="350446"/>
            <a:ext cx="9680448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872" y="1371390"/>
            <a:ext cx="9680448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3279" y="6242310"/>
            <a:ext cx="470647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1097280" y="6340470"/>
            <a:ext cx="39429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71758" y="6241574"/>
            <a:ext cx="3571508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609602" y="6252672"/>
            <a:ext cx="177533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4699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s://image.provideremail.uhc.com/lib/fe3f11727564047d741c70/m/2/Pregnancy_Network+News.png" TargetMode="External"/><Relationship Id="rId13" Type="http://schemas.openxmlformats.org/officeDocument/2006/relationships/hyperlink" Target="https://www.uhcprovider.com/en/resource-library/news/2024/dex-molecular-registration-phase-2.html" TargetMode="External"/><Relationship Id="rId3" Type="http://schemas.openxmlformats.org/officeDocument/2006/relationships/hyperlink" Target="https://www.uhcprovider.com/en/resource-library/news.html" TargetMode="External"/><Relationship Id="rId7" Type="http://schemas.openxmlformats.org/officeDocument/2006/relationships/image" Target="https://image.provideremail.uhc.com/lib/fe3f11727564047d741c70/m/2/Star_Network+News.png" TargetMode="External"/><Relationship Id="rId12" Type="http://schemas.openxmlformats.org/officeDocument/2006/relationships/hyperlink" Target="https://chameleon-4-prod.s3.amazonaws.com/clients/39-64ecae4085df9/courses/558-6528183db3513/prod/index.html#/en-US/*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6" Type="http://schemas.openxmlformats.org/officeDocument/2006/relationships/image" Target="https://image.provideremail.uhc.com/lib/fe3f11727564047d741c70/m/2/Desktop_Network+News.png" TargetMode="External"/><Relationship Id="rId11" Type="http://schemas.openxmlformats.org/officeDocument/2006/relationships/hyperlink" Target="https://www.uhcprovider.com/en/resource-library/news/2024/outpatient-therapy-chiropractic-prior-auth.html?cid=em-providernews-2024nnb2-Aug24" TargetMode="External"/><Relationship Id="rId5" Type="http://schemas.openxmlformats.org/officeDocument/2006/relationships/image" Target="https://image.provideremail.uhc.com/lib/fe3f11727564047d741c70/m/2/MagnifyingGlass_Network+News.png" TargetMode="External"/><Relationship Id="rId15" Type="http://schemas.openxmlformats.org/officeDocument/2006/relationships/hyperlink" Target="https://click.provideremail.uhc.com/u/?qs=8f6675b2c5c50d8315596e90f99abde6ac9e7f5e0bf3ef925e3e6b5c928aae7b9e068dfa923f5e880125f0e0cfb1fc65f7a3f778590bb21d" TargetMode="External"/><Relationship Id="rId10" Type="http://schemas.openxmlformats.org/officeDocument/2006/relationships/hyperlink" Target="https://www.uhcprovider.com/en/resource-library/news/2024/national-gold-card-program-protocol.html" TargetMode="External"/><Relationship Id="rId4" Type="http://schemas.openxmlformats.org/officeDocument/2006/relationships/image" Target="https://image.provideremail.uhc.com/lib/fe3f11727564047d741c70/m/2/Document_Multiple_Network+News.png" TargetMode="External"/><Relationship Id="rId9" Type="http://schemas.openxmlformats.org/officeDocument/2006/relationships/hyperlink" Target="https://www.uhcprovider.com/en/resource-library/news/2024/mi-medicaid-treating-pregnancy-infants.html?cid=em-providernews-2024nnb2-Aug24" TargetMode="External"/><Relationship Id="rId14" Type="http://schemas.openxmlformats.org/officeDocument/2006/relationships/image" Target="https://image.provideremail.uhc.com/lib/fe3f11727564047d741c70/m/3/Icon_Share_2C_CirWhite_RGB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uhgazure.sharepoint.com/:b:/r/teams/INKYAdvocateTeam/Shared%20Documents/Medicaid%20Info/Michigan/Region%207%20Strategy/Provider%20Orientation%20Flyer.pdf?csf=1&amp;web=1&amp;e=EJibTc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1.png@01DAE425.090DC070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srgbClr val="FFFFFF"/>
              </a:solidFill>
              <a:latin typeface="Arial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39813" y="365126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91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23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826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August 2024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7177" y="678262"/>
            <a:ext cx="4683199" cy="14630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905CA-25A9-B003-99E9-783C1F13F13A}"/>
              </a:ext>
            </a:extLst>
          </p:cNvPr>
          <p:cNvSpPr txBox="1"/>
          <p:nvPr/>
        </p:nvSpPr>
        <p:spPr>
          <a:xfrm>
            <a:off x="4462835" y="6154238"/>
            <a:ext cx="369206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350" dirty="0">
                <a:solidFill>
                  <a:srgbClr val="002477"/>
                </a:solidFill>
                <a:latin typeface="Arial"/>
                <a:hlinkClick r:id="rId3"/>
              </a:rPr>
              <a:t>Network News | UHCprovider.com</a:t>
            </a:r>
            <a:endParaRPr lang="en-US" sz="1350" dirty="0">
              <a:solidFill>
                <a:srgbClr val="002477"/>
              </a:solidFill>
              <a:latin typeface="Arial"/>
            </a:endParaRPr>
          </a:p>
        </p:txBody>
      </p:sp>
      <p:pic>
        <p:nvPicPr>
          <p:cNvPr id="2" name="Picture 3" descr="Icon">
            <a:extLst>
              <a:ext uri="{FF2B5EF4-FFF2-40B4-BE49-F238E27FC236}">
                <a16:creationId xmlns:a16="http://schemas.microsoft.com/office/drawing/2014/main" id="{6939CBC9-75E8-9285-C957-44056D840C21}"/>
              </a:ext>
            </a:extLst>
          </p:cNvPr>
          <p:cNvPicPr>
            <a:picLocks noChangeAspect="1" noChangeArrowheads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775" y="2856874"/>
            <a:ext cx="285750" cy="29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027B9A-9B11-6FC6-CCD6-4B22397BDA2F}"/>
              </a:ext>
            </a:extLst>
          </p:cNvPr>
          <p:cNvSpPr txBox="1"/>
          <p:nvPr/>
        </p:nvSpPr>
        <p:spPr>
          <a:xfrm>
            <a:off x="2117282" y="2863210"/>
            <a:ext cx="3387580" cy="7617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50" b="1" u="sng" dirty="0">
                <a:solidFill>
                  <a:srgbClr val="002477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Policy and protocol notice</a:t>
            </a:r>
            <a:endParaRPr lang="en-US" sz="1050" b="1" u="sng" dirty="0">
              <a:solidFill>
                <a:srgbClr val="002477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defTabSz="685800">
              <a:defRPr/>
            </a:pPr>
            <a:r>
              <a:rPr lang="en-US" sz="825" b="1" dirty="0">
                <a:solidFill>
                  <a:srgbClr val="002477"/>
                </a:solidFill>
                <a:latin typeface="+mj-lt"/>
                <a:ea typeface="Calibri" panose="020F0502020204030204" pitchFamily="34" charset="0"/>
              </a:rPr>
              <a:t>Get the latest updates, for medical and reimbursement policies, specialty medical injectable drug program and pharmacy and clinical for </a:t>
            </a:r>
            <a:r>
              <a:rPr lang="en-US" sz="825" b="1" i="1" dirty="0">
                <a:solidFill>
                  <a:srgbClr val="002477"/>
                </a:solidFill>
                <a:latin typeface="+mj-lt"/>
                <a:ea typeface="Calibri" panose="020F0502020204030204" pitchFamily="34" charset="0"/>
              </a:rPr>
              <a:t>Medicare Advantage, Medicaid and commercial plans.</a:t>
            </a:r>
          </a:p>
        </p:txBody>
      </p:sp>
      <p:pic>
        <p:nvPicPr>
          <p:cNvPr id="18" name="Picture 4" descr="Icon">
            <a:extLst>
              <a:ext uri="{FF2B5EF4-FFF2-40B4-BE49-F238E27FC236}">
                <a16:creationId xmlns:a16="http://schemas.microsoft.com/office/drawing/2014/main" id="{A824D513-D007-2511-00B5-965D7121B698}"/>
              </a:ext>
            </a:extLst>
          </p:cNvPr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39" y="2882869"/>
            <a:ext cx="28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E29C22-ABEF-AEEE-35BF-88508AAF257D}"/>
              </a:ext>
            </a:extLst>
          </p:cNvPr>
          <p:cNvSpPr txBox="1"/>
          <p:nvPr/>
        </p:nvSpPr>
        <p:spPr>
          <a:xfrm>
            <a:off x="6781856" y="2869250"/>
            <a:ext cx="235943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50" b="1" u="sng" dirty="0">
                <a:solidFill>
                  <a:srgbClr val="002677"/>
                </a:solidFill>
                <a:latin typeface="+mj-lt"/>
              </a:rPr>
              <a:t>Prior </a:t>
            </a:r>
            <a:r>
              <a:rPr lang="en-US" sz="1100" b="1" u="sng" dirty="0">
                <a:solidFill>
                  <a:srgbClr val="002677"/>
                </a:solidFill>
                <a:latin typeface="+mj-lt"/>
              </a:rPr>
              <a:t>Authorization</a:t>
            </a:r>
            <a:r>
              <a:rPr lang="en-US" sz="1050" b="1" u="sng" dirty="0">
                <a:solidFill>
                  <a:srgbClr val="002677"/>
                </a:solidFill>
                <a:latin typeface="+mj-lt"/>
              </a:rPr>
              <a:t> Updates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E994E7D3-F9B0-4C02-3A92-2F1D26E7B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299" y="34909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7" name="Picture 6" descr="Icon">
            <a:extLst>
              <a:ext uri="{FF2B5EF4-FFF2-40B4-BE49-F238E27FC236}">
                <a16:creationId xmlns:a16="http://schemas.microsoft.com/office/drawing/2014/main" id="{2F45E60A-CA67-D2D7-47CC-BF255C1E425F}"/>
              </a:ext>
            </a:extLst>
          </p:cNvPr>
          <p:cNvPicPr>
            <a:picLocks noChangeAspect="1" noChangeArrowheads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39" y="3779047"/>
            <a:ext cx="346741" cy="34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con">
            <a:extLst>
              <a:ext uri="{FF2B5EF4-FFF2-40B4-BE49-F238E27FC236}">
                <a16:creationId xmlns:a16="http://schemas.microsoft.com/office/drawing/2014/main" id="{25C71162-7BE2-0E52-F8AD-1A53290B6F40}"/>
              </a:ext>
            </a:extLst>
          </p:cNvPr>
          <p:cNvPicPr>
            <a:picLocks noChangeAspect="1" noChangeArrowheads="1"/>
          </p:cNvPicPr>
          <p:nvPr/>
        </p:nvPicPr>
        <p:blipFill>
          <a:blip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63" y="384322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B5D5243-AA4B-0EFF-5AEC-E742505EB03F}"/>
              </a:ext>
            </a:extLst>
          </p:cNvPr>
          <p:cNvSpPr txBox="1"/>
          <p:nvPr/>
        </p:nvSpPr>
        <p:spPr>
          <a:xfrm>
            <a:off x="2107736" y="4125788"/>
            <a:ext cx="36743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2">
                    <a:lumMod val="10000"/>
                  </a:schemeClr>
                </a:solidFill>
                <a:latin typeface="+mj-lt"/>
              </a:rPr>
              <a:t>Effective Oct. 1, 2024, we will launch a national Gold Card program</a:t>
            </a:r>
          </a:p>
        </p:txBody>
      </p:sp>
      <p:pic>
        <p:nvPicPr>
          <p:cNvPr id="1027" name="Picture 3" descr="Icon">
            <a:extLst>
              <a:ext uri="{FF2B5EF4-FFF2-40B4-BE49-F238E27FC236}">
                <a16:creationId xmlns:a16="http://schemas.microsoft.com/office/drawing/2014/main" id="{AE92F411-D9EC-7117-7AC4-4488AE349712}"/>
              </a:ext>
            </a:extLst>
          </p:cNvPr>
          <p:cNvPicPr>
            <a:picLocks noChangeAspect="1" noChangeArrowheads="1"/>
          </p:cNvPicPr>
          <p:nvPr/>
        </p:nvPicPr>
        <p:blipFill>
          <a:blip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13" y="456084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2C6C2C5-45A3-C65E-1FCA-ED14EB81872B}"/>
              </a:ext>
            </a:extLst>
          </p:cNvPr>
          <p:cNvSpPr txBox="1"/>
          <p:nvPr/>
        </p:nvSpPr>
        <p:spPr>
          <a:xfrm>
            <a:off x="2093838" y="4521995"/>
            <a:ext cx="433081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Michigan Medicaid: Treating pregnant individuals and infants | UHCprovider.com</a:t>
            </a:r>
            <a:endParaRPr lang="en-US" sz="105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1DC8D2-623F-B290-CDF0-C6891591B286}"/>
              </a:ext>
            </a:extLst>
          </p:cNvPr>
          <p:cNvSpPr txBox="1"/>
          <p:nvPr/>
        </p:nvSpPr>
        <p:spPr>
          <a:xfrm>
            <a:off x="2107736" y="3751527"/>
            <a:ext cx="45152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UnitedHealthcare national Gold Card program protocol | UHCprovider.com</a:t>
            </a:r>
            <a:endParaRPr lang="en-US" sz="105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B4E8620B-C20C-2638-66DC-A41C946D85EC}"/>
              </a:ext>
            </a:extLst>
          </p:cNvPr>
          <p:cNvSpPr txBox="1"/>
          <p:nvPr/>
        </p:nvSpPr>
        <p:spPr>
          <a:xfrm>
            <a:off x="6781856" y="3092059"/>
            <a:ext cx="45152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chemeClr val="tx1">
                    <a:lumMod val="75000"/>
                  </a:schemeClr>
                </a:solidFill>
                <a:latin typeface="+mj-lt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Outpatient therapy and chiropractic prior authorization requirements | UHCprovider.com</a:t>
            </a:r>
            <a:endParaRPr lang="en-US" sz="9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409198F-F258-E0A6-090F-CD7DA334CAE2}"/>
              </a:ext>
            </a:extLst>
          </p:cNvPr>
          <p:cNvSpPr txBox="1"/>
          <p:nvPr/>
        </p:nvSpPr>
        <p:spPr>
          <a:xfrm>
            <a:off x="6774139" y="3361793"/>
            <a:ext cx="4381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This applies to UnitedHealthcare® Medicare Advantage nationally, excluding Dual Complete Special Needs Plans (SNP).</a:t>
            </a: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234CEAFB-1585-0B71-ED35-994547F9B37A}"/>
              </a:ext>
            </a:extLst>
          </p:cNvPr>
          <p:cNvSpPr txBox="1"/>
          <p:nvPr/>
        </p:nvSpPr>
        <p:spPr>
          <a:xfrm>
            <a:off x="6769730" y="3845482"/>
            <a:ext cx="517421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i="0" u="sng" dirty="0">
                <a:solidFill>
                  <a:schemeClr val="accent1"/>
                </a:solidFill>
                <a:effectLst/>
                <a:highlight>
                  <a:srgbClr val="FFFFFF"/>
                </a:highlight>
                <a:latin typeface="UHCSerifHeadline-Semibold"/>
                <a:hlinkClick r:id="rId12" tooltip="Link to UHC Provider Portal Claim Submission Interactive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UHC Provider Portal: Upload attachments for professional/institutional claims at submission</a:t>
            </a:r>
            <a:endParaRPr lang="en-US" sz="1100" dirty="0">
              <a:solidFill>
                <a:schemeClr val="accent1"/>
              </a:solidFill>
              <a:latin typeface="UHCSerifHeadline-Semibold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78CCEF9E-17A7-3C2B-D51A-45F21729F3FE}"/>
              </a:ext>
            </a:extLst>
          </p:cNvPr>
          <p:cNvSpPr txBox="1"/>
          <p:nvPr/>
        </p:nvSpPr>
        <p:spPr>
          <a:xfrm>
            <a:off x="6774139" y="4250597"/>
            <a:ext cx="46737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Learn how to use Claim Submission to enter claims electronically for professional or facility/institutional claims.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:a16="http://schemas.microsoft.com/office/drawing/2014/main" id="{84499250-36C1-3985-3611-BEC7A98B955E}"/>
              </a:ext>
            </a:extLst>
          </p:cNvPr>
          <p:cNvSpPr txBox="1"/>
          <p:nvPr/>
        </p:nvSpPr>
        <p:spPr>
          <a:xfrm>
            <a:off x="2078233" y="4905182"/>
            <a:ext cx="38926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Michigan Medicaid offers free supplementary services to pregnant individuals and families with infants. See how and pass it on.</a:t>
            </a:r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3452CF02-5FF6-4701-E4BE-0C55A949AA71}"/>
              </a:ext>
            </a:extLst>
          </p:cNvPr>
          <p:cNvSpPr txBox="1"/>
          <p:nvPr/>
        </p:nvSpPr>
        <p:spPr>
          <a:xfrm>
            <a:off x="6765889" y="4743902"/>
            <a:ext cx="457523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accent1"/>
                </a:solidFill>
                <a:latin typeface="UHCSerifHeadline-Semibold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 the new test code registration phase 2 process | UHCprovider.com</a:t>
            </a:r>
            <a:endParaRPr lang="en-US" sz="1100" b="1" dirty="0">
              <a:solidFill>
                <a:schemeClr val="accent1"/>
              </a:solidFill>
              <a:latin typeface="UHCSerifHeadline-Semibold"/>
            </a:endParaRP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9129F58C-0EEE-F56E-3F8F-31FDCD548F7D}"/>
              </a:ext>
            </a:extLst>
          </p:cNvPr>
          <p:cNvSpPr txBox="1"/>
          <p:nvPr/>
        </p:nvSpPr>
        <p:spPr>
          <a:xfrm>
            <a:off x="6793139" y="4952882"/>
            <a:ext cx="283686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latin typeface="UHCSerifHeadline-Semibold"/>
              </a:rPr>
              <a:t>Molecular test registration phase 2 begins on Aug. 1 </a:t>
            </a:r>
          </a:p>
        </p:txBody>
      </p:sp>
      <p:pic>
        <p:nvPicPr>
          <p:cNvPr id="1056" name="Picture 4" descr="Icon">
            <a:extLst>
              <a:ext uri="{FF2B5EF4-FFF2-40B4-BE49-F238E27FC236}">
                <a16:creationId xmlns:a16="http://schemas.microsoft.com/office/drawing/2014/main" id="{0FDD366F-CBDB-E5AF-3359-4449165C9661}"/>
              </a:ext>
            </a:extLst>
          </p:cNvPr>
          <p:cNvPicPr>
            <a:picLocks noChangeAspect="1" noChangeArrowheads="1"/>
          </p:cNvPicPr>
          <p:nvPr/>
        </p:nvPicPr>
        <p:blipFill>
          <a:blip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69" y="470884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0" name="TextBox 1059">
            <a:extLst>
              <a:ext uri="{FF2B5EF4-FFF2-40B4-BE49-F238E27FC236}">
                <a16:creationId xmlns:a16="http://schemas.microsoft.com/office/drawing/2014/main" id="{6E6C9979-D2CC-703D-F334-5D3029AD731F}"/>
              </a:ext>
            </a:extLst>
          </p:cNvPr>
          <p:cNvSpPr txBox="1"/>
          <p:nvPr/>
        </p:nvSpPr>
        <p:spPr>
          <a:xfrm>
            <a:off x="2129479" y="3543088"/>
            <a:ext cx="1143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b="1" u="none" strike="noStrike" dirty="0">
                <a:solidFill>
                  <a:srgbClr val="002677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ptos" panose="020B0004020202020204" pitchFamily="34" charset="0"/>
                <a:hlinkClick r:id="rId15"/>
              </a:rPr>
              <a:t>Monthly overview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187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2053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6" name="Freeform: Shape 2055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BD3A04F-C57B-12BD-A2D4-B5D57EFF7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0264" y="5114764"/>
            <a:ext cx="3228986" cy="81290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n-US" sz="1400" b="1" i="0" u="sng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  <a:hlinkClick r:id="rId2"/>
              </a:rPr>
              <a:t>Provider Orientation Flyer.pdf</a:t>
            </a:r>
            <a:r>
              <a:rPr kumimoji="0" lang="en-US" altLang="en-US" sz="14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EDE559-BD69-8F68-DAC4-D7182918FDD2}"/>
              </a:ext>
            </a:extLst>
          </p:cNvPr>
          <p:cNvSpPr txBox="1"/>
          <p:nvPr/>
        </p:nvSpPr>
        <p:spPr>
          <a:xfrm>
            <a:off x="1207777" y="1850688"/>
            <a:ext cx="5024119" cy="1895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528"/>
              </a:spcAft>
            </a:pPr>
            <a:r>
              <a:rPr lang="en-US" sz="1600" dirty="0"/>
              <a:t>Please reserve your spot for UnitedHealthcare Community Plan Training Session today.</a:t>
            </a:r>
          </a:p>
          <a:p>
            <a:pPr indent="-228600">
              <a:lnSpc>
                <a:spcPct val="90000"/>
              </a:lnSpc>
              <a:spcAft>
                <a:spcPts val="528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lnSpc>
                <a:spcPct val="90000"/>
              </a:lnSpc>
              <a:spcAft>
                <a:spcPts val="528"/>
              </a:spcAft>
            </a:pPr>
            <a:r>
              <a:rPr lang="en-US" sz="1600" dirty="0"/>
              <a:t>Whether you are new to our network, have new employees, or simply need a refresher, this virtual orientation is designed to give you what you need to get started working with us.</a:t>
            </a:r>
          </a:p>
          <a:p>
            <a:pPr indent="-228600">
              <a:lnSpc>
                <a:spcPct val="90000"/>
              </a:lnSpc>
              <a:spcAft>
                <a:spcPts val="528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528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528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528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B688A5-18D3-D8EF-8151-F810B6DC1B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97" t="8510" r="34655"/>
          <a:stretch/>
        </p:blipFill>
        <p:spPr>
          <a:xfrm>
            <a:off x="7002029" y="643234"/>
            <a:ext cx="4345460" cy="5599876"/>
          </a:xfrm>
          <a:prstGeom prst="rect">
            <a:avLst/>
          </a:prstGeom>
        </p:spPr>
      </p:pic>
      <p:pic>
        <p:nvPicPr>
          <p:cNvPr id="2049" name="Picture 3" descr="​pdf icon">
            <a:extLst>
              <a:ext uri="{FF2B5EF4-FFF2-40B4-BE49-F238E27FC236}">
                <a16:creationId xmlns:a16="http://schemas.microsoft.com/office/drawing/2014/main" id="{BD7505D0-FE0B-968A-905B-F9808BB46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E663F532-1274-0E68-0EF9-6AB50B3CB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C5C783-EAD8-62FA-6CFD-0F30D2257700}"/>
              </a:ext>
            </a:extLst>
          </p:cNvPr>
          <p:cNvSpPr txBox="1"/>
          <p:nvPr/>
        </p:nvSpPr>
        <p:spPr>
          <a:xfrm>
            <a:off x="760257" y="636467"/>
            <a:ext cx="543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UnitedHealthcare Training Sessions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6B63B9-D8FF-F58C-26F1-787B3F19F681}"/>
              </a:ext>
            </a:extLst>
          </p:cNvPr>
          <p:cNvSpPr txBox="1"/>
          <p:nvPr/>
        </p:nvSpPr>
        <p:spPr>
          <a:xfrm>
            <a:off x="2445806" y="4806986"/>
            <a:ext cx="177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Please sign-up here</a:t>
            </a:r>
          </a:p>
        </p:txBody>
      </p:sp>
    </p:spTree>
    <p:extLst>
      <p:ext uri="{BB962C8B-B14F-4D97-AF65-F5344CB8AC3E}">
        <p14:creationId xmlns:p14="http://schemas.microsoft.com/office/powerpoint/2010/main" val="2061775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251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Georgia</vt:lpstr>
      <vt:lpstr>System Font Regular</vt:lpstr>
      <vt:lpstr>UHCSerifHeadline-Semibold</vt:lpstr>
      <vt:lpstr>Master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Jarrett, Jacquelyn</dc:creator>
  <cp:lastModifiedBy>Jarrett, Jacquelyn</cp:lastModifiedBy>
  <cp:revision>9</cp:revision>
  <dcterms:created xsi:type="dcterms:W3CDTF">2024-07-03T12:29:44Z</dcterms:created>
  <dcterms:modified xsi:type="dcterms:W3CDTF">2024-08-05T17:42:05Z</dcterms:modified>
</cp:coreProperties>
</file>