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sldIdLst>
    <p:sldId id="256" r:id="rId5"/>
    <p:sldId id="3398" r:id="rId6"/>
    <p:sldId id="2147469072" r:id="rId7"/>
    <p:sldId id="2147469071" r:id="rId8"/>
    <p:sldId id="257" r:id="rId9"/>
    <p:sldId id="2147470895" r:id="rId10"/>
    <p:sldId id="2147470905" r:id="rId11"/>
    <p:sldId id="2147469116" r:id="rId12"/>
    <p:sldId id="262" r:id="rId13"/>
    <p:sldId id="2147469057" r:id="rId14"/>
    <p:sldId id="2147469052" r:id="rId15"/>
    <p:sldId id="2147469063" r:id="rId16"/>
    <p:sldId id="2147469054" r:id="rId17"/>
    <p:sldId id="2147469053" r:id="rId18"/>
    <p:sldId id="2147469055" r:id="rId19"/>
    <p:sldId id="2147469075" r:id="rId20"/>
    <p:sldId id="2147469065" r:id="rId21"/>
    <p:sldId id="2147469060" r:id="rId22"/>
    <p:sldId id="2147469070" r:id="rId23"/>
    <p:sldId id="2147469058" r:id="rId24"/>
    <p:sldId id="2147469074" r:id="rId25"/>
    <p:sldId id="2147469066" r:id="rId26"/>
    <p:sldId id="2147469045" r:id="rId27"/>
    <p:sldId id="2147469059" r:id="rId28"/>
    <p:sldId id="2147469073" r:id="rId29"/>
    <p:sldId id="2147469061" r:id="rId30"/>
    <p:sldId id="2147469067" r:id="rId31"/>
    <p:sldId id="2147469062" r:id="rId32"/>
    <p:sldId id="2147469068" r:id="rId33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300"/>
    <a:srgbClr val="001C71"/>
    <a:srgbClr val="FFB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54358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39-4B67-93C3-C24811760D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9A45C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39-4B67-93C3-C24811760D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EC95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39-4B67-93C3-C24811760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637504"/>
        <c:axId val="61233920"/>
      </c:barChart>
      <c:catAx>
        <c:axId val="127637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1233920"/>
        <c:crosses val="autoZero"/>
        <c:auto val="1"/>
        <c:lblAlgn val="ctr"/>
        <c:lblOffset val="100"/>
        <c:noMultiLvlLbl val="0"/>
      </c:catAx>
      <c:valAx>
        <c:axId val="61233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76375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54358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39-4B67-93C3-C24811760D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9A45C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39-4B67-93C3-C24811760D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EC95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39-4B67-93C3-C24811760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637504"/>
        <c:axId val="61233920"/>
      </c:barChart>
      <c:catAx>
        <c:axId val="127637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1233920"/>
        <c:crosses val="autoZero"/>
        <c:auto val="1"/>
        <c:lblAlgn val="ctr"/>
        <c:lblOffset val="100"/>
        <c:noMultiLvlLbl val="0"/>
      </c:catAx>
      <c:valAx>
        <c:axId val="61233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76375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AFFBE-0E4C-4866-B78F-9B0EC035180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018A3-5D68-4FBF-A1A3-660760C8D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89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Number of Meridian MI employees – 427 (this includes 10 temps, so 417 if you want just FTE’s)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Number of Meridian MI employees who live in Michigan - 384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Number of employees who live in Michigan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total CNC staff in the state of MI (including contractors, temps, affiliates, </a:t>
            </a:r>
            <a:r>
              <a:rPr lang="en-US" sz="11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etc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= 2134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Without contractors, temps &amp; affiliates, total CNC staff = 1983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41CC3-FF3A-4265-8A01-0DEADBD8F8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13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D6826A1-98D3-47CE-9ECC-40814EBE52ED}"/>
              </a:ext>
            </a:extLst>
          </p:cNvPr>
          <p:cNvSpPr/>
          <p:nvPr userDrawn="1"/>
        </p:nvSpPr>
        <p:spPr>
          <a:xfrm>
            <a:off x="2626" y="0"/>
            <a:ext cx="12189375" cy="4167554"/>
          </a:xfrm>
          <a:prstGeom prst="rect">
            <a:avLst/>
          </a:prstGeom>
          <a:gradFill>
            <a:gsLst>
              <a:gs pos="95000">
                <a:srgbClr val="E97300"/>
              </a:gs>
              <a:gs pos="5000">
                <a:srgbClr val="E97300"/>
              </a:gs>
              <a:gs pos="50000">
                <a:srgbClr val="FFB81D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8EF4A5-F205-4B1F-8310-CBBEA075D3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t="13477" r="25286" b="8387"/>
          <a:stretch/>
        </p:blipFill>
        <p:spPr>
          <a:xfrm>
            <a:off x="5523691" y="3938"/>
            <a:ext cx="6605954" cy="685406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1878FC0-2DC4-49A6-917E-90F723DB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2622928"/>
            <a:ext cx="11513920" cy="1470025"/>
          </a:xfrm>
        </p:spPr>
        <p:txBody>
          <a:bodyPr>
            <a:no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C8B5B71-D09C-44E2-8C37-C1C0519C7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597207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40404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AA85435B-4226-41A3-BD96-5D912EFEEC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015247"/>
            <a:ext cx="2464420" cy="66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7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16D7C7-70DC-461C-8659-7A38750CBD43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823654-4B5D-4D37-A7F7-FE149B4E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0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16D7C7-70DC-461C-8659-7A38750CBD43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823654-4B5D-4D37-A7F7-FE149B4E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31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16D7C7-70DC-461C-8659-7A38750CBD43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823654-4B5D-4D37-A7F7-FE149B4E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53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16D7C7-70DC-461C-8659-7A38750CBD43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823654-4B5D-4D37-A7F7-FE149B4E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8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063B746-383C-4EAB-8576-A8083EC69ECF}"/>
              </a:ext>
            </a:extLst>
          </p:cNvPr>
          <p:cNvSpPr/>
          <p:nvPr userDrawn="1"/>
        </p:nvSpPr>
        <p:spPr>
          <a:xfrm>
            <a:off x="0" y="1"/>
            <a:ext cx="1047261" cy="6858000"/>
          </a:xfrm>
          <a:prstGeom prst="rect">
            <a:avLst/>
          </a:prstGeom>
          <a:gradFill>
            <a:gsLst>
              <a:gs pos="50000">
                <a:srgbClr val="FFB81D"/>
              </a:gs>
              <a:gs pos="5000">
                <a:srgbClr val="E97300"/>
              </a:gs>
              <a:gs pos="95000">
                <a:srgbClr val="E97300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BB113C-38CB-4F7F-9D83-BB144662D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139" y="274638"/>
            <a:ext cx="10145261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74178F-106B-4F52-A2E7-A537C178D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139" y="1600200"/>
            <a:ext cx="10145261" cy="48478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E5A24A-C487-47C0-9BC4-455A3E040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 rot="-5400000">
            <a:off x="-510733" y="3281112"/>
            <a:ext cx="2068726" cy="46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9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DB6A1B-6C03-40E7-B1FA-ABBDEE3F1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2441" y="1730613"/>
            <a:ext cx="10069959" cy="599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E973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C4FAC57-7D57-40EB-8541-5612F54A30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12442" y="2370375"/>
            <a:ext cx="10069959" cy="404346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000">
                <a:solidFill>
                  <a:srgbClr val="404040"/>
                </a:solidFill>
              </a:defRPr>
            </a:lvl2pPr>
            <a:lvl3pPr>
              <a:defRPr sz="1800">
                <a:solidFill>
                  <a:srgbClr val="404040"/>
                </a:solidFill>
              </a:defRPr>
            </a:lvl3pPr>
            <a:lvl4pPr>
              <a:defRPr sz="1600">
                <a:solidFill>
                  <a:srgbClr val="404040"/>
                </a:solidFill>
              </a:defRPr>
            </a:lvl4pPr>
            <a:lvl5pPr>
              <a:defRPr sz="1600">
                <a:solidFill>
                  <a:srgbClr val="40404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DCCBA33-20EF-4FD5-BCE3-7E55018EE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139" y="274638"/>
            <a:ext cx="10145261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761101-C8EE-42FB-89B2-D0FB84BD417D}"/>
              </a:ext>
            </a:extLst>
          </p:cNvPr>
          <p:cNvSpPr/>
          <p:nvPr userDrawn="1"/>
        </p:nvSpPr>
        <p:spPr>
          <a:xfrm>
            <a:off x="0" y="1"/>
            <a:ext cx="1047261" cy="6858000"/>
          </a:xfrm>
          <a:prstGeom prst="rect">
            <a:avLst/>
          </a:prstGeom>
          <a:gradFill>
            <a:gsLst>
              <a:gs pos="50000">
                <a:srgbClr val="FFB81D"/>
              </a:gs>
              <a:gs pos="5000">
                <a:srgbClr val="E97300"/>
              </a:gs>
              <a:gs pos="95000">
                <a:srgbClr val="E97300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661AB5-1935-4FFD-9395-5B4B796B95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 rot="-5400000">
            <a:off x="-510733" y="3281112"/>
            <a:ext cx="2068726" cy="46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2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-Sub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DB6A1B-6C03-40E7-B1FA-ABBDEE3F1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2441" y="1730613"/>
            <a:ext cx="10069959" cy="599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E973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DCCBA33-20EF-4FD5-BCE3-7E55018EE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139" y="274638"/>
            <a:ext cx="10145261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761101-C8EE-42FB-89B2-D0FB84BD417D}"/>
              </a:ext>
            </a:extLst>
          </p:cNvPr>
          <p:cNvSpPr/>
          <p:nvPr userDrawn="1"/>
        </p:nvSpPr>
        <p:spPr>
          <a:xfrm>
            <a:off x="0" y="1"/>
            <a:ext cx="1047261" cy="6858000"/>
          </a:xfrm>
          <a:prstGeom prst="rect">
            <a:avLst/>
          </a:prstGeom>
          <a:gradFill>
            <a:gsLst>
              <a:gs pos="50000">
                <a:srgbClr val="FFB81D"/>
              </a:gs>
              <a:gs pos="5000">
                <a:srgbClr val="E97300"/>
              </a:gs>
              <a:gs pos="95000">
                <a:srgbClr val="E97300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9E1CCE7C-C1B4-4019-AD7A-54AB01CDD5BF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614613696"/>
              </p:ext>
            </p:extLst>
          </p:nvPr>
        </p:nvGraphicFramePr>
        <p:xfrm>
          <a:off x="1512441" y="2643063"/>
          <a:ext cx="10069959" cy="386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94DE7053-3303-4BC5-B4A4-FC5DA9E4FD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0000"/>
          </a:blip>
          <a:stretch>
            <a:fillRect/>
          </a:stretch>
        </p:blipFill>
        <p:spPr>
          <a:xfrm rot="-5400000">
            <a:off x="-510733" y="3281112"/>
            <a:ext cx="2068726" cy="46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2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735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7736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E973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7736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20147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E973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20147" y="2505075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A27016-4A9F-495B-9D7E-BCA6980229AC}"/>
              </a:ext>
            </a:extLst>
          </p:cNvPr>
          <p:cNvSpPr/>
          <p:nvPr userDrawn="1"/>
        </p:nvSpPr>
        <p:spPr>
          <a:xfrm>
            <a:off x="0" y="1"/>
            <a:ext cx="1047261" cy="6858000"/>
          </a:xfrm>
          <a:prstGeom prst="rect">
            <a:avLst/>
          </a:prstGeom>
          <a:gradFill>
            <a:gsLst>
              <a:gs pos="50000">
                <a:srgbClr val="FFB81D"/>
              </a:gs>
              <a:gs pos="5000">
                <a:srgbClr val="E97300"/>
              </a:gs>
              <a:gs pos="95000">
                <a:srgbClr val="E97300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D48BD2-60CD-453D-8DD9-141E01541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 rot="-5400000">
            <a:off x="-510733" y="3281112"/>
            <a:ext cx="2068726" cy="46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3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0BB113C-38CB-4F7F-9D83-BB144662D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47" y="948636"/>
            <a:ext cx="10938553" cy="98270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74178F-106B-4F52-A2E7-A537C178D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47" y="2113907"/>
            <a:ext cx="10938553" cy="43485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1AE247-F6B5-4031-9A1C-E94344E5C84C}"/>
              </a:ext>
            </a:extLst>
          </p:cNvPr>
          <p:cNvSpPr/>
          <p:nvPr userDrawn="1"/>
        </p:nvSpPr>
        <p:spPr>
          <a:xfrm rot="5400000">
            <a:off x="5621684" y="-5621684"/>
            <a:ext cx="948635" cy="12192003"/>
          </a:xfrm>
          <a:prstGeom prst="rect">
            <a:avLst/>
          </a:prstGeom>
          <a:gradFill>
            <a:gsLst>
              <a:gs pos="50000">
                <a:srgbClr val="FFB81D"/>
              </a:gs>
              <a:gs pos="5000">
                <a:srgbClr val="E97300"/>
              </a:gs>
              <a:gs pos="95000">
                <a:srgbClr val="E97300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192C74-47D1-4A0A-9D17-1243ACBC0E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0515600" y="-357271"/>
            <a:ext cx="1676400" cy="166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5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Sub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DB6A1B-6C03-40E7-B1FA-ABBDEE3F1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851" y="1977189"/>
            <a:ext cx="10774165" cy="599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E973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C4FAC57-7D57-40EB-8541-5612F54A30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852" y="2616951"/>
            <a:ext cx="10774165" cy="404346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000">
                <a:solidFill>
                  <a:srgbClr val="404040"/>
                </a:solidFill>
              </a:defRPr>
            </a:lvl2pPr>
            <a:lvl3pPr>
              <a:defRPr sz="1800">
                <a:solidFill>
                  <a:srgbClr val="404040"/>
                </a:solidFill>
              </a:defRPr>
            </a:lvl3pPr>
            <a:lvl4pPr>
              <a:defRPr sz="1600">
                <a:solidFill>
                  <a:srgbClr val="404040"/>
                </a:solidFill>
              </a:defRPr>
            </a:lvl4pPr>
            <a:lvl5pPr>
              <a:defRPr sz="1600">
                <a:solidFill>
                  <a:srgbClr val="40404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DCCBA33-20EF-4FD5-BCE3-7E55018EE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0" y="971192"/>
            <a:ext cx="10774164" cy="94863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FB3359-72CE-4898-B9E9-4B85FD7934DC}"/>
              </a:ext>
            </a:extLst>
          </p:cNvPr>
          <p:cNvSpPr/>
          <p:nvPr userDrawn="1"/>
        </p:nvSpPr>
        <p:spPr>
          <a:xfrm rot="5400000">
            <a:off x="5621684" y="-5621684"/>
            <a:ext cx="948635" cy="12192003"/>
          </a:xfrm>
          <a:prstGeom prst="rect">
            <a:avLst/>
          </a:prstGeom>
          <a:gradFill>
            <a:gsLst>
              <a:gs pos="50000">
                <a:srgbClr val="FFB81D"/>
              </a:gs>
              <a:gs pos="5000">
                <a:srgbClr val="E97300"/>
              </a:gs>
              <a:gs pos="95000">
                <a:srgbClr val="E97300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9103BC-F3EE-4105-91F2-18B55DC79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0515600" y="-357271"/>
            <a:ext cx="1676400" cy="166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9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09" y="948636"/>
            <a:ext cx="11133027" cy="10651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211" y="2112674"/>
            <a:ext cx="533240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E973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12" y="2936586"/>
            <a:ext cx="5332408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4801" y="2112674"/>
            <a:ext cx="558143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E973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4801" y="2936586"/>
            <a:ext cx="5581435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269FF5-EC0C-4B62-987B-34B42080996E}"/>
              </a:ext>
            </a:extLst>
          </p:cNvPr>
          <p:cNvSpPr/>
          <p:nvPr userDrawn="1"/>
        </p:nvSpPr>
        <p:spPr>
          <a:xfrm rot="5400000">
            <a:off x="5621687" y="-5621684"/>
            <a:ext cx="948635" cy="12192003"/>
          </a:xfrm>
          <a:prstGeom prst="rect">
            <a:avLst/>
          </a:prstGeom>
          <a:gradFill>
            <a:gsLst>
              <a:gs pos="50000">
                <a:srgbClr val="FFB81D"/>
              </a:gs>
              <a:gs pos="5000">
                <a:srgbClr val="E97300"/>
              </a:gs>
              <a:gs pos="95000">
                <a:srgbClr val="E97300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ACD081-374C-426E-8952-75C1FC5655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0515600" y="-357271"/>
            <a:ext cx="1676400" cy="166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3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-Sub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DB6A1B-6C03-40E7-B1FA-ABBDEE3F1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451" y="1956644"/>
            <a:ext cx="10069959" cy="599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E973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DCCBA33-20EF-4FD5-BCE3-7E55018EE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51" y="1068509"/>
            <a:ext cx="10145261" cy="8551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9E1CCE7C-C1B4-4019-AD7A-54AB01CDD5BF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749242053"/>
              </p:ext>
            </p:extLst>
          </p:nvPr>
        </p:nvGraphicFramePr>
        <p:xfrm>
          <a:off x="671246" y="2794571"/>
          <a:ext cx="10911153" cy="3708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E3BA736E-ABC9-483F-B1C7-1EF56F317415}"/>
              </a:ext>
            </a:extLst>
          </p:cNvPr>
          <p:cNvSpPr/>
          <p:nvPr userDrawn="1"/>
        </p:nvSpPr>
        <p:spPr>
          <a:xfrm rot="5400000">
            <a:off x="5621687" y="-5621684"/>
            <a:ext cx="948635" cy="12192003"/>
          </a:xfrm>
          <a:prstGeom prst="rect">
            <a:avLst/>
          </a:prstGeom>
          <a:gradFill>
            <a:gsLst>
              <a:gs pos="50000">
                <a:srgbClr val="FFB81D"/>
              </a:gs>
              <a:gs pos="5000">
                <a:srgbClr val="E97300"/>
              </a:gs>
              <a:gs pos="95000">
                <a:srgbClr val="E97300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A991E50-9FBA-4198-AC78-A3AE231431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10515600" y="-357271"/>
            <a:ext cx="1676400" cy="166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5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6D7C7-70DC-461C-8659-7A38750CBD43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23654-4B5D-4D37-A7F7-FE149B4E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5" r:id="rId5"/>
    <p:sldLayoutId id="2147483673" r:id="rId6"/>
    <p:sldLayoutId id="2147483674" r:id="rId7"/>
    <p:sldLayoutId id="2147483672" r:id="rId8"/>
    <p:sldLayoutId id="2147483676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providersupport@payspanhealth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y.newcenturyhealth.com/" TargetMode="External"/><Relationship Id="rId2" Type="http://schemas.openxmlformats.org/officeDocument/2006/relationships/hyperlink" Target="https://www.mimeridian.com/providers/preauth-check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mimeridian.com/providers/bulletins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elissa.pace@mimeridian.com" TargetMode="External"/><Relationship Id="rId2" Type="http://schemas.openxmlformats.org/officeDocument/2006/relationships/hyperlink" Target="mailto:Cmone.c.johnson@mhplan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lexandra.leas@mimeridian.co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0CEDF-4F0B-4043-B160-EBEF9674E5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Meridian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4C35E8-E593-4336-8ECE-8048AD5291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2024 Lakeland Care Annual Payor Conference</a:t>
            </a:r>
          </a:p>
        </p:txBody>
      </p:sp>
    </p:spTree>
    <p:extLst>
      <p:ext uri="{BB962C8B-B14F-4D97-AF65-F5344CB8AC3E}">
        <p14:creationId xmlns:p14="http://schemas.microsoft.com/office/powerpoint/2010/main" val="1843118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74F02-4297-1685-95DF-424ABB14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Self-Service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A4D8B-D3C9-BD0A-561E-597BDDBD6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Member Eligibility</a:t>
            </a:r>
          </a:p>
          <a:p>
            <a:pPr lvl="1"/>
            <a:r>
              <a:rPr lang="en-US" dirty="0"/>
              <a:t>Green thumbs up if member is eligible </a:t>
            </a:r>
          </a:p>
          <a:p>
            <a:r>
              <a:rPr lang="en-US" dirty="0"/>
              <a:t>First time claim submission </a:t>
            </a:r>
          </a:p>
          <a:p>
            <a:r>
              <a:rPr lang="en-US" dirty="0"/>
              <a:t>Reconsiderations</a:t>
            </a:r>
          </a:p>
          <a:p>
            <a:r>
              <a:rPr lang="en-US" dirty="0"/>
              <a:t>Appeals</a:t>
            </a:r>
          </a:p>
          <a:p>
            <a:r>
              <a:rPr lang="en-US" dirty="0"/>
              <a:t>Authorization Submission</a:t>
            </a:r>
          </a:p>
          <a:p>
            <a:pPr lvl="1"/>
            <a:r>
              <a:rPr lang="en-US" dirty="0"/>
              <a:t>Can also fax in PA requests. Refer to Integration letter for fax numbers</a:t>
            </a:r>
          </a:p>
          <a:p>
            <a:r>
              <a:rPr lang="en-US" dirty="0"/>
              <a:t>Check Detail </a:t>
            </a:r>
          </a:p>
          <a:p>
            <a:r>
              <a:rPr lang="en-US" dirty="0"/>
              <a:t>Claim Detail</a:t>
            </a:r>
          </a:p>
          <a:p>
            <a:r>
              <a:rPr lang="en-US" dirty="0"/>
              <a:t>Incentive Payment Check Detail</a:t>
            </a:r>
          </a:p>
        </p:txBody>
      </p:sp>
    </p:spTree>
    <p:extLst>
      <p:ext uri="{BB962C8B-B14F-4D97-AF65-F5344CB8AC3E}">
        <p14:creationId xmlns:p14="http://schemas.microsoft.com/office/powerpoint/2010/main" val="3064598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34C77-E445-5174-A5C2-B2D58142A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Claims Dashboard- Manage Finances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F56B5E-E84A-3831-E925-48EE6CAE051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New location and categorization of claim-related financials.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“View all EOPs” links to existing Payment History tab and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Batch Claims Reports link provides quick access to EDI Response Report (i.e., 999, TA1, etc.).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Claim Audit Tool (</a:t>
            </a:r>
            <a:r>
              <a:rPr lang="en-US" sz="2000" i="1" dirty="0">
                <a:solidFill>
                  <a:schemeClr val="tx1"/>
                </a:solidFill>
              </a:rPr>
              <a:t>where available</a:t>
            </a:r>
            <a:r>
              <a:rPr lang="en-US" sz="2400" dirty="0">
                <a:solidFill>
                  <a:schemeClr val="tx1"/>
                </a:solidFill>
              </a:rPr>
              <a:t>) changed from a tab to a link.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836EBEC-E040-3365-5853-14CD1E8E6C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18194" y="1690689"/>
            <a:ext cx="3593886" cy="481425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75938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51848-3219-75E3-3AC4-B5E3A694E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Claims Dashboard- Manage Finances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3DFC87-C5AE-B0A5-996A-DDA35D885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3132" y="1417638"/>
            <a:ext cx="3089756" cy="4848225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1F6560-A5C3-CA50-2123-47069E7813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639"/>
          <a:stretch/>
        </p:blipFill>
        <p:spPr>
          <a:xfrm>
            <a:off x="4265327" y="3211283"/>
            <a:ext cx="4488884" cy="271446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BBB1783-444D-2FCB-5364-787932E6EC25}"/>
              </a:ext>
            </a:extLst>
          </p:cNvPr>
          <p:cNvCxnSpPr/>
          <p:nvPr/>
        </p:nvCxnSpPr>
        <p:spPr>
          <a:xfrm flipV="1">
            <a:off x="2882096" y="4896091"/>
            <a:ext cx="1122745" cy="3935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C1EA162-15BC-5B5A-F50D-3C6FBCF8E64B}"/>
              </a:ext>
            </a:extLst>
          </p:cNvPr>
          <p:cNvSpPr txBox="1"/>
          <p:nvPr/>
        </p:nvSpPr>
        <p:spPr>
          <a:xfrm>
            <a:off x="5635847" y="1417638"/>
            <a:ext cx="60942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To access Explanation of Payment (EOP) information, under Manage Finances, click </a:t>
            </a:r>
            <a:r>
              <a:rPr lang="en-US" sz="1800" b="1" dirty="0">
                <a:solidFill>
                  <a:schemeClr val="tx1"/>
                </a:solidFill>
              </a:rPr>
              <a:t>View all EOPs</a:t>
            </a:r>
            <a:r>
              <a:rPr lang="en-US" sz="1800" dirty="0">
                <a:solidFill>
                  <a:schemeClr val="tx1"/>
                </a:solidFill>
              </a:rPr>
              <a:t>. The legacy Payment History tab displays.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Click </a:t>
            </a:r>
            <a:r>
              <a:rPr lang="en-US" sz="1800" b="1" dirty="0">
                <a:solidFill>
                  <a:schemeClr val="tx1"/>
                </a:solidFill>
              </a:rPr>
              <a:t>Claims</a:t>
            </a:r>
            <a:r>
              <a:rPr lang="en-US" sz="1800" dirty="0">
                <a:solidFill>
                  <a:schemeClr val="tx1"/>
                </a:solidFill>
              </a:rPr>
              <a:t> at the top of any page to return to Claims Dashboard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 dates underlined in blue will open up EOP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128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00522-68A7-07EE-AC29-1095C08D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Claims Dashboard- Resource link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0E5B68-DD93-921A-F493-0236165377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74390" y="2728570"/>
            <a:ext cx="5581435" cy="3684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Newly added claim-related Resources.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Link to [Portal] Updated Instruction Manual.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Link to EDI Guide (Medicare Claims Processing Manual).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Link to CMS 1500 Claim Form (image for reference only).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Link to CMS UB-04 information.</a:t>
            </a:r>
            <a:endParaRPr lang="en-US" sz="2400" i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6B4C47E-7547-3425-F6DC-D31E3D79B7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22239" y="2172660"/>
            <a:ext cx="3567312" cy="430624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7714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EBE77-4E16-98DC-8691-DB7E12109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Claims Dashboard- Instruction Manual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EBED55-44EB-4855-2277-D957625ED2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1455" y="2758906"/>
            <a:ext cx="5581435" cy="3684588"/>
          </a:xfrm>
        </p:spPr>
        <p:txBody>
          <a:bodyPr/>
          <a:lstStyle/>
          <a:p>
            <a:r>
              <a:rPr lang="en-US" sz="2400" dirty="0"/>
              <a:t>Click the </a:t>
            </a:r>
            <a:r>
              <a:rPr lang="en-US" sz="2400" b="1" dirty="0"/>
              <a:t>Updated</a:t>
            </a:r>
            <a:r>
              <a:rPr lang="en-US" sz="2400" dirty="0"/>
              <a:t> </a:t>
            </a:r>
            <a:r>
              <a:rPr lang="en-US" sz="2400" b="1" dirty="0"/>
              <a:t>Instruction Manual (PDF)</a:t>
            </a:r>
            <a:r>
              <a:rPr lang="en-US" sz="2400" dirty="0"/>
              <a:t> link under Resources to access the updated manual, which includes Portal Claims Redesign information. </a:t>
            </a:r>
          </a:p>
          <a:p>
            <a:r>
              <a:rPr lang="en-US" sz="2400" dirty="0"/>
              <a:t>The manual will open in a new tab or window.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97A54DE-BE7C-986E-61D3-07CC999C66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9455" y="2224776"/>
            <a:ext cx="2348174" cy="368458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BBE48B-0D6B-3A28-6634-E0191754C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501" y="2524630"/>
            <a:ext cx="2295787" cy="294637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239D18C-7A2F-7580-1A5E-4F9667740A4A}"/>
              </a:ext>
            </a:extLst>
          </p:cNvPr>
          <p:cNvCxnSpPr/>
          <p:nvPr/>
        </p:nvCxnSpPr>
        <p:spPr>
          <a:xfrm flipV="1">
            <a:off x="1194318" y="5299788"/>
            <a:ext cx="1166327" cy="2799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07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F398C-CB77-6FFE-C694-A1DB00BA6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D8E34-58D9-1554-8691-77AE4F182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139" y="1191198"/>
            <a:ext cx="3358796" cy="4847861"/>
          </a:xfrm>
        </p:spPr>
        <p:txBody>
          <a:bodyPr/>
          <a:lstStyle/>
          <a:p>
            <a:pPr marL="0" indent="0" algn="ctr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Providers can now submit appeals in our provider portal!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23AA8-7A8B-92DE-EB43-C8022B8D3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1" t="36371" r="56232" b="57684"/>
          <a:stretch/>
        </p:blipFill>
        <p:spPr>
          <a:xfrm>
            <a:off x="1613846" y="4279101"/>
            <a:ext cx="4080393" cy="144750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A3144A-BF15-5C1E-7571-F9554C444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544" y="1061928"/>
            <a:ext cx="4641513" cy="512167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B2FFF5E-C552-94E5-380D-FFAF4903F480}"/>
              </a:ext>
            </a:extLst>
          </p:cNvPr>
          <p:cNvCxnSpPr>
            <a:cxnSpLocks/>
          </p:cNvCxnSpPr>
          <p:nvPr/>
        </p:nvCxnSpPr>
        <p:spPr>
          <a:xfrm flipH="1" flipV="1">
            <a:off x="5450381" y="5163661"/>
            <a:ext cx="961503" cy="311655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Arrow: Left 7">
            <a:extLst>
              <a:ext uri="{FF2B5EF4-FFF2-40B4-BE49-F238E27FC236}">
                <a16:creationId xmlns:a16="http://schemas.microsoft.com/office/drawing/2014/main" id="{9F0ABB2E-146A-E182-FC6D-0629748B414B}"/>
              </a:ext>
            </a:extLst>
          </p:cNvPr>
          <p:cNvSpPr/>
          <p:nvPr/>
        </p:nvSpPr>
        <p:spPr>
          <a:xfrm>
            <a:off x="8873412" y="3956180"/>
            <a:ext cx="569168" cy="12129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39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14F33-2716-4B57-15D0-B18655D88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Availity Essentials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D263A-060F-C562-13E6-7C0D8AB57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Meridian has chosen Availity Essentials as its new, secure provider portal. </a:t>
            </a:r>
          </a:p>
          <a:p>
            <a:pPr lvl="1"/>
            <a:r>
              <a:rPr lang="en-US" dirty="0"/>
              <a:t>Starting November 18th, 2024, you can validate eligibility and benefits, submit claims, check claim status, submit authorizations, and access our Michigan lines of business payer resources via Availity Essentials. </a:t>
            </a:r>
          </a:p>
          <a:p>
            <a:pPr marL="0" indent="0" algn="ctr">
              <a:buNone/>
            </a:pPr>
            <a:r>
              <a:rPr lang="en-US" dirty="0"/>
              <a:t>        </a:t>
            </a:r>
          </a:p>
          <a:p>
            <a:pPr marL="0" indent="0" algn="ctr">
              <a:buNone/>
            </a:pPr>
            <a:r>
              <a:rPr lang="en-US" b="1" dirty="0"/>
              <a:t>Legacy Meridian portal is still available for full use! </a:t>
            </a:r>
          </a:p>
        </p:txBody>
      </p:sp>
    </p:spTree>
    <p:extLst>
      <p:ext uri="{BB962C8B-B14F-4D97-AF65-F5344CB8AC3E}">
        <p14:creationId xmlns:p14="http://schemas.microsoft.com/office/powerpoint/2010/main" val="221893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500A-50A1-E5A6-364C-6E95BE6036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Claims/Authorizations</a:t>
            </a:r>
          </a:p>
        </p:txBody>
      </p:sp>
    </p:spTree>
    <p:extLst>
      <p:ext uri="{BB962C8B-B14F-4D97-AF65-F5344CB8AC3E}">
        <p14:creationId xmlns:p14="http://schemas.microsoft.com/office/powerpoint/2010/main" val="3458573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EA2B5-892A-6F7C-E7C1-CD03B9405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D09EC-8930-AAE2-5C9D-AF1EF7363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Mailing Address</a:t>
            </a:r>
          </a:p>
          <a:p>
            <a:pPr lvl="1"/>
            <a:r>
              <a:rPr lang="en-US" dirty="0"/>
              <a:t>PO Box 8080 Farmington, MO 63640-8080</a:t>
            </a:r>
          </a:p>
          <a:p>
            <a:pPr lvl="1"/>
            <a:endParaRPr lang="en-US" dirty="0"/>
          </a:p>
          <a:p>
            <a:r>
              <a:rPr lang="en-US" dirty="0"/>
              <a:t>Electronic Claim Submission</a:t>
            </a:r>
          </a:p>
          <a:p>
            <a:pPr lvl="1"/>
            <a:r>
              <a:rPr lang="en-US" dirty="0"/>
              <a:t>Meridian utilizes Availity as our clearinghouse</a:t>
            </a:r>
          </a:p>
          <a:p>
            <a:pPr lvl="2"/>
            <a:r>
              <a:rPr lang="en-US" sz="2400" dirty="0"/>
              <a:t>Customer Support: 800-282-4548</a:t>
            </a:r>
          </a:p>
          <a:p>
            <a:pPr lvl="2"/>
            <a:r>
              <a:rPr lang="en-US" sz="2400" dirty="0"/>
              <a:t>Payer ID: MHPMI</a:t>
            </a:r>
          </a:p>
          <a:p>
            <a:pPr lvl="2"/>
            <a:endParaRPr lang="en-US" dirty="0"/>
          </a:p>
          <a:p>
            <a:r>
              <a:rPr lang="en-US" dirty="0"/>
              <a:t>Provider Portal Claim Submission</a:t>
            </a:r>
          </a:p>
          <a:p>
            <a:pPr lvl="1"/>
            <a:r>
              <a:rPr lang="en-US" dirty="0"/>
              <a:t>Claims can be submitted via our Provider Portal </a:t>
            </a:r>
          </a:p>
          <a:p>
            <a:pPr lvl="1"/>
            <a:r>
              <a:rPr lang="en-US" b="1" dirty="0"/>
              <a:t>Provider.mimeridian.com </a:t>
            </a:r>
          </a:p>
        </p:txBody>
      </p:sp>
    </p:spTree>
    <p:extLst>
      <p:ext uri="{BB962C8B-B14F-4D97-AF65-F5344CB8AC3E}">
        <p14:creationId xmlns:p14="http://schemas.microsoft.com/office/powerpoint/2010/main" val="703548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06C44-2BDF-0C88-168A-99EAAD3B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Payspan</a:t>
            </a:r>
            <a:r>
              <a:rPr lang="en-US" dirty="0"/>
              <a:t> Sign-Up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AC0C5-4932-3913-A3D1-A0D01D5AB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Meridian offers a free solution for EFT and electronic remittance advice (835/ERA/EOP) through </a:t>
            </a:r>
            <a:r>
              <a:rPr lang="en-US" dirty="0" err="1"/>
              <a:t>Payspan</a:t>
            </a:r>
            <a:r>
              <a:rPr lang="en-US" dirty="0"/>
              <a:t>.</a:t>
            </a:r>
          </a:p>
          <a:p>
            <a:r>
              <a:rPr lang="en-US" dirty="0"/>
              <a:t>Create an account by registering at www.payspanhealth.com</a:t>
            </a:r>
          </a:p>
          <a:p>
            <a:pPr lvl="1"/>
            <a:r>
              <a:rPr lang="en-US" dirty="0"/>
              <a:t>Request a registration code: Payspanhealth.com/</a:t>
            </a:r>
            <a:r>
              <a:rPr lang="en-US" dirty="0" err="1"/>
              <a:t>RequestRegCode</a:t>
            </a:r>
            <a:endParaRPr lang="en-US" dirty="0"/>
          </a:p>
          <a:p>
            <a:pPr lvl="1"/>
            <a:r>
              <a:rPr lang="en-US" dirty="0" err="1"/>
              <a:t>Payspan</a:t>
            </a:r>
            <a:r>
              <a:rPr lang="en-US" dirty="0"/>
              <a:t> Provider Support</a:t>
            </a:r>
          </a:p>
          <a:p>
            <a:pPr lvl="2"/>
            <a:r>
              <a:rPr lang="en-US" dirty="0"/>
              <a:t>1-877-331-7154, Option 1</a:t>
            </a:r>
          </a:p>
          <a:p>
            <a:pPr lvl="2"/>
            <a:r>
              <a:rPr lang="en-US" dirty="0">
                <a:hlinkClick r:id="rId2"/>
              </a:rPr>
              <a:t>providersupport@payspanhealth.com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36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9769F574-6873-584A-A385-EF41FFD918D8}"/>
              </a:ext>
            </a:extLst>
          </p:cNvPr>
          <p:cNvSpPr/>
          <p:nvPr/>
        </p:nvSpPr>
        <p:spPr>
          <a:xfrm>
            <a:off x="7428026" y="1212552"/>
            <a:ext cx="1688105" cy="16881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B79A45-7A90-AC4F-9CCE-B8F53E9BEA37}"/>
              </a:ext>
            </a:extLst>
          </p:cNvPr>
          <p:cNvSpPr txBox="1"/>
          <p:nvPr/>
        </p:nvSpPr>
        <p:spPr>
          <a:xfrm>
            <a:off x="4206742" y="3417503"/>
            <a:ext cx="1557349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b" anchorCtr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alibri"/>
                <a:ea typeface="League Spartan" charset="0"/>
                <a:cs typeface="Poppins"/>
              </a:rPr>
              <a:t>We Pay You Fast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8F903671-C3FA-1B49-8AEB-41B4CBC933FC}"/>
              </a:ext>
            </a:extLst>
          </p:cNvPr>
          <p:cNvSpPr txBox="1">
            <a:spLocks/>
          </p:cNvSpPr>
          <p:nvPr/>
        </p:nvSpPr>
        <p:spPr>
          <a:xfrm>
            <a:off x="4044231" y="4390358"/>
            <a:ext cx="1847861" cy="545983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bg1"/>
                </a:solidFill>
                <a:latin typeface="Calibri"/>
              </a:rPr>
              <a:t>Claims paid promptly all products</a:t>
            </a:r>
            <a:endParaRPr lang="en-US" sz="1400">
              <a:solidFill>
                <a:schemeClr val="bg1"/>
              </a:solidFill>
              <a:latin typeface="Calibri"/>
              <a:ea typeface="Open Sans Ligh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315FCE-D9AC-9E4B-813F-2750378BCBB2}"/>
              </a:ext>
            </a:extLst>
          </p:cNvPr>
          <p:cNvSpPr txBox="1"/>
          <p:nvPr/>
        </p:nvSpPr>
        <p:spPr>
          <a:xfrm>
            <a:off x="7306470" y="3388038"/>
            <a:ext cx="1931233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b" anchorCtr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alibri"/>
                <a:ea typeface="League Spartan" charset="0"/>
                <a:cs typeface="Poppins"/>
              </a:rPr>
              <a:t>We Respond Quickly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22EAE943-4DF4-4243-979B-C7E7615B992D}"/>
              </a:ext>
            </a:extLst>
          </p:cNvPr>
          <p:cNvSpPr txBox="1">
            <a:spLocks/>
          </p:cNvSpPr>
          <p:nvPr/>
        </p:nvSpPr>
        <p:spPr>
          <a:xfrm>
            <a:off x="7370948" y="4342432"/>
            <a:ext cx="1847861" cy="80451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140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Calibri"/>
              </a:rPr>
              <a:t>All Provider &amp; Member Calls Answered within 30 seconds</a:t>
            </a:r>
            <a:endParaRPr 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1BA644-889B-0C44-8FD4-95AC73A77A52}"/>
              </a:ext>
            </a:extLst>
          </p:cNvPr>
          <p:cNvSpPr txBox="1"/>
          <p:nvPr/>
        </p:nvSpPr>
        <p:spPr>
          <a:xfrm>
            <a:off x="9400313" y="3677243"/>
            <a:ext cx="1267077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b" anchorCtr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alibri"/>
                <a:ea typeface="League Spartan" charset="0"/>
                <a:cs typeface="Poppins"/>
              </a:rPr>
              <a:t>We are Local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E7B535B4-95F3-B643-B668-FE16D1267F36}"/>
              </a:ext>
            </a:extLst>
          </p:cNvPr>
          <p:cNvSpPr txBox="1">
            <a:spLocks/>
          </p:cNvSpPr>
          <p:nvPr/>
        </p:nvSpPr>
        <p:spPr>
          <a:xfrm>
            <a:off x="9173992" y="4618008"/>
            <a:ext cx="1847861" cy="72834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400">
                <a:solidFill>
                  <a:schemeClr val="bg1"/>
                </a:solidFill>
                <a:latin typeface="+mn-lt"/>
                <a:ea typeface="Lato Light"/>
                <a:cs typeface="Mukta ExtraLight" panose="020B0000000000000000" pitchFamily="34" charset="77"/>
              </a:rPr>
              <a:t>Meridian employees live in Michigan and are available to serve you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FE652-271C-A748-EF84-9E639736ADFC}"/>
              </a:ext>
            </a:extLst>
          </p:cNvPr>
          <p:cNvSpPr txBox="1"/>
          <p:nvPr/>
        </p:nvSpPr>
        <p:spPr>
          <a:xfrm>
            <a:off x="2386605" y="289890"/>
            <a:ext cx="5287025" cy="76944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4400" b="1">
                <a:solidFill>
                  <a:srgbClr val="262768"/>
                </a:solidFill>
                <a:ea typeface="Calibri"/>
                <a:cs typeface="Calibri"/>
              </a:rPr>
              <a:t>Meridian is </a:t>
            </a:r>
            <a:r>
              <a:rPr lang="en-US" sz="4400" b="1" i="1" u="sng">
                <a:solidFill>
                  <a:srgbClr val="262768"/>
                </a:solidFill>
                <a:ea typeface="Calibri"/>
                <a:cs typeface="Calibri"/>
              </a:rPr>
              <a:t>Michigan.</a:t>
            </a:r>
            <a:endParaRPr lang="en-US" sz="4400" b="1" i="1" u="sng">
              <a:solidFill>
                <a:srgbClr val="262768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6A39FC-A601-1CBB-B8EE-5A1F2B4DAD6A}"/>
              </a:ext>
            </a:extLst>
          </p:cNvPr>
          <p:cNvSpPr txBox="1"/>
          <p:nvPr/>
        </p:nvSpPr>
        <p:spPr>
          <a:xfrm>
            <a:off x="4445869" y="3805583"/>
            <a:ext cx="116677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99+%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F6730E-BC96-E2A2-0FB7-B3F28B099111}"/>
              </a:ext>
            </a:extLst>
          </p:cNvPr>
          <p:cNvSpPr txBox="1"/>
          <p:nvPr/>
        </p:nvSpPr>
        <p:spPr>
          <a:xfrm>
            <a:off x="7753887" y="3805582"/>
            <a:ext cx="116677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99+%</a:t>
            </a:r>
            <a:endParaRPr lang="en-US" sz="32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B361E6-B73C-6B7F-465A-0B27B05E7086}"/>
              </a:ext>
            </a:extLst>
          </p:cNvPr>
          <p:cNvSpPr txBox="1"/>
          <p:nvPr/>
        </p:nvSpPr>
        <p:spPr>
          <a:xfrm>
            <a:off x="9551913" y="4028159"/>
            <a:ext cx="96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90%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934186-92C0-1C97-2F7A-64708AC5659A}"/>
              </a:ext>
            </a:extLst>
          </p:cNvPr>
          <p:cNvCxnSpPr>
            <a:cxnSpLocks/>
          </p:cNvCxnSpPr>
          <p:nvPr/>
        </p:nvCxnSpPr>
        <p:spPr>
          <a:xfrm>
            <a:off x="8811401" y="675862"/>
            <a:ext cx="0" cy="4646829"/>
          </a:xfrm>
          <a:prstGeom prst="line">
            <a:avLst/>
          </a:prstGeom>
          <a:ln w="15875" cmpd="sng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D59372-582B-BA61-C09F-539FB0BF8E76}"/>
              </a:ext>
            </a:extLst>
          </p:cNvPr>
          <p:cNvCxnSpPr>
            <a:cxnSpLocks/>
          </p:cNvCxnSpPr>
          <p:nvPr/>
        </p:nvCxnSpPr>
        <p:spPr>
          <a:xfrm>
            <a:off x="2478148" y="2163638"/>
            <a:ext cx="5065117" cy="0"/>
          </a:xfrm>
          <a:prstGeom prst="line">
            <a:avLst/>
          </a:prstGeom>
          <a:ln w="15875" cmpd="sng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EB4C1B86-0EBA-40C5-EA46-781CB89795CA}"/>
              </a:ext>
            </a:extLst>
          </p:cNvPr>
          <p:cNvSpPr txBox="1">
            <a:spLocks/>
          </p:cNvSpPr>
          <p:nvPr/>
        </p:nvSpPr>
        <p:spPr>
          <a:xfrm>
            <a:off x="1612246" y="1534328"/>
            <a:ext cx="7036641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schemeClr val="tx1"/>
                </a:solidFill>
                <a:effectLst/>
                <a:latin typeface="Calibri"/>
                <a:cs typeface="Calibri"/>
              </a:rPr>
              <a:t>Transforming the health of the communities we serve, one person at a time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EF6AE98-B630-B3E5-B88D-67A86E613BA0}"/>
              </a:ext>
            </a:extLst>
          </p:cNvPr>
          <p:cNvCxnSpPr>
            <a:cxnSpLocks/>
          </p:cNvCxnSpPr>
          <p:nvPr/>
        </p:nvCxnSpPr>
        <p:spPr>
          <a:xfrm>
            <a:off x="3261534" y="2545744"/>
            <a:ext cx="0" cy="1404371"/>
          </a:xfrm>
          <a:prstGeom prst="line">
            <a:avLst/>
          </a:prstGeom>
          <a:ln w="15875" cmpd="sng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E5C8EEA-59CF-2869-2D94-71C54B615EB1}"/>
              </a:ext>
            </a:extLst>
          </p:cNvPr>
          <p:cNvGrpSpPr/>
          <p:nvPr/>
        </p:nvGrpSpPr>
        <p:grpSpPr>
          <a:xfrm>
            <a:off x="2342181" y="2809451"/>
            <a:ext cx="859195" cy="642532"/>
            <a:chOff x="826319" y="3193118"/>
            <a:chExt cx="831375" cy="61631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2E1BE6C-30D6-15B7-6F51-44EE62995494}"/>
                </a:ext>
              </a:extLst>
            </p:cNvPr>
            <p:cNvSpPr txBox="1"/>
            <p:nvPr/>
          </p:nvSpPr>
          <p:spPr>
            <a:xfrm>
              <a:off x="826709" y="3640152"/>
              <a:ext cx="83098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spcAft>
                  <a:spcPts val="400"/>
                </a:spcAft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In </a:t>
              </a:r>
              <a:r>
                <a:rPr lang="en-US" sz="110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Michigan</a:t>
              </a:r>
              <a:endParaRPr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A4F09A6-6257-2F63-1EC1-1C4BD0140D78}"/>
                </a:ext>
              </a:extLst>
            </p:cNvPr>
            <p:cNvSpPr txBox="1"/>
            <p:nvPr/>
          </p:nvSpPr>
          <p:spPr>
            <a:xfrm>
              <a:off x="826319" y="3193118"/>
              <a:ext cx="827702" cy="39362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kern="0" spc="-150" baseline="22000">
                  <a:solidFill>
                    <a:srgbClr val="262768"/>
                  </a:solidFill>
                  <a:latin typeface="Calibri"/>
                  <a:ea typeface="Calibri"/>
                  <a:cs typeface="Calibri"/>
                </a:rPr>
                <a:t>27 </a:t>
              </a:r>
              <a:r>
                <a:rPr lang="en-US" sz="2400" kern="0" spc="-150" baseline="22000">
                  <a:solidFill>
                    <a:srgbClr val="262768"/>
                  </a:solidFill>
                  <a:latin typeface="Calibri"/>
                  <a:ea typeface="Calibri"/>
                  <a:cs typeface="Calibri"/>
                </a:rPr>
                <a:t>years</a:t>
              </a:r>
              <a:endParaRPr kumimoji="0" lang="en-US" sz="2400" b="0" i="0" u="none" strike="noStrike" kern="0" cap="none" spc="-150" normalizeH="0" baseline="0" noProof="0">
                <a:ln>
                  <a:noFill/>
                </a:ln>
                <a:solidFill>
                  <a:srgbClr val="262768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BAF6AF5-6C91-0E52-FF78-9A9B14D575D5}"/>
              </a:ext>
            </a:extLst>
          </p:cNvPr>
          <p:cNvCxnSpPr>
            <a:cxnSpLocks/>
          </p:cNvCxnSpPr>
          <p:nvPr/>
        </p:nvCxnSpPr>
        <p:spPr>
          <a:xfrm>
            <a:off x="4569379" y="2583349"/>
            <a:ext cx="0" cy="1404371"/>
          </a:xfrm>
          <a:prstGeom prst="line">
            <a:avLst/>
          </a:prstGeom>
          <a:ln w="15875" cmpd="sng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E8769E7-2923-AAD4-F9D8-8B92D85B2E60}"/>
              </a:ext>
            </a:extLst>
          </p:cNvPr>
          <p:cNvCxnSpPr>
            <a:cxnSpLocks/>
          </p:cNvCxnSpPr>
          <p:nvPr/>
        </p:nvCxnSpPr>
        <p:spPr>
          <a:xfrm>
            <a:off x="5817458" y="2562216"/>
            <a:ext cx="0" cy="1404371"/>
          </a:xfrm>
          <a:prstGeom prst="line">
            <a:avLst/>
          </a:prstGeom>
          <a:ln w="15875" cmpd="sng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E56CC66-85C0-78CA-8598-8C3290AD00DD}"/>
              </a:ext>
            </a:extLst>
          </p:cNvPr>
          <p:cNvGrpSpPr/>
          <p:nvPr/>
        </p:nvGrpSpPr>
        <p:grpSpPr>
          <a:xfrm>
            <a:off x="3295281" y="2669981"/>
            <a:ext cx="1254863" cy="961734"/>
            <a:chOff x="661351" y="2241011"/>
            <a:chExt cx="1254863" cy="96173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B943AB5-05C2-4E88-C3F5-46D332500DE7}"/>
                </a:ext>
              </a:extLst>
            </p:cNvPr>
            <p:cNvSpPr txBox="1"/>
            <p:nvPr/>
          </p:nvSpPr>
          <p:spPr>
            <a:xfrm>
              <a:off x="703480" y="2864191"/>
              <a:ext cx="1163385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Aft>
                  <a:spcPts val="400"/>
                </a:spcAft>
                <a:defRPr/>
              </a:pPr>
              <a:r>
                <a:rPr lang="en-US" sz="110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Lives across all products*</a:t>
              </a:r>
              <a:endParaRPr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2B31DF1-C67B-71CB-BDB1-17852FFDCF7C}"/>
                </a:ext>
              </a:extLst>
            </p:cNvPr>
            <p:cNvSpPr txBox="1"/>
            <p:nvPr/>
          </p:nvSpPr>
          <p:spPr>
            <a:xfrm>
              <a:off x="661351" y="2241011"/>
              <a:ext cx="1254863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kern="0" spc="-150" baseline="22000">
                  <a:solidFill>
                    <a:srgbClr val="262768"/>
                  </a:solidFill>
                  <a:latin typeface="Calibri"/>
                  <a:ea typeface="Calibri"/>
                  <a:cs typeface="Calibri"/>
                </a:rPr>
                <a:t>500K+</a:t>
              </a:r>
              <a:endParaRPr kumimoji="0" lang="en-US" sz="4000" b="0" i="0" u="none" strike="noStrike" kern="0" cap="none" spc="-150" normalizeH="0" baseline="0" noProof="0">
                <a:ln>
                  <a:noFill/>
                </a:ln>
                <a:solidFill>
                  <a:srgbClr val="2627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7094C98-F802-1B0E-56F4-3D3D9518A6F8}"/>
              </a:ext>
            </a:extLst>
          </p:cNvPr>
          <p:cNvGrpSpPr/>
          <p:nvPr/>
        </p:nvGrpSpPr>
        <p:grpSpPr>
          <a:xfrm>
            <a:off x="4587319" y="2698913"/>
            <a:ext cx="1182438" cy="785217"/>
            <a:chOff x="603734" y="2269383"/>
            <a:chExt cx="1280417" cy="82051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100CF4E-1496-DEDC-A919-4B0B09F06D18}"/>
                </a:ext>
              </a:extLst>
            </p:cNvPr>
            <p:cNvSpPr txBox="1"/>
            <p:nvPr/>
          </p:nvSpPr>
          <p:spPr>
            <a:xfrm>
              <a:off x="720766" y="2913012"/>
              <a:ext cx="1163385" cy="176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spcAft>
                  <a:spcPts val="400"/>
                </a:spcAft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Contracted PCPs</a:t>
              </a:r>
              <a:endParaRPr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FFDF367-57CE-2DF3-2373-EB2DA883964B}"/>
                </a:ext>
              </a:extLst>
            </p:cNvPr>
            <p:cNvSpPr txBox="1"/>
            <p:nvPr/>
          </p:nvSpPr>
          <p:spPr>
            <a:xfrm>
              <a:off x="603734" y="2269383"/>
              <a:ext cx="1254863" cy="64322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kern="0" spc="-150" baseline="22000">
                  <a:solidFill>
                    <a:srgbClr val="262768"/>
                  </a:solidFill>
                  <a:latin typeface="Calibri"/>
                  <a:cs typeface="Calibri"/>
                </a:rPr>
                <a:t>8.5K</a:t>
              </a:r>
              <a:endParaRPr lang="en-US" sz="4000" b="0" i="0" u="none" strike="noStrike" kern="0" cap="none" spc="-150" normalizeH="0" baseline="0" noProof="0">
                <a:ln>
                  <a:noFill/>
                </a:ln>
                <a:solidFill>
                  <a:srgbClr val="262768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5E5524C-C20B-1E13-E572-1C63E0FDEAA5}"/>
              </a:ext>
            </a:extLst>
          </p:cNvPr>
          <p:cNvCxnSpPr>
            <a:cxnSpLocks/>
          </p:cNvCxnSpPr>
          <p:nvPr/>
        </p:nvCxnSpPr>
        <p:spPr>
          <a:xfrm>
            <a:off x="2390647" y="4324056"/>
            <a:ext cx="5217002" cy="0"/>
          </a:xfrm>
          <a:prstGeom prst="line">
            <a:avLst/>
          </a:prstGeom>
          <a:ln w="15875" cmpd="sng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B640F43-F28F-A9BD-209A-67E7EE3AF8C5}"/>
              </a:ext>
            </a:extLst>
          </p:cNvPr>
          <p:cNvCxnSpPr>
            <a:cxnSpLocks/>
          </p:cNvCxnSpPr>
          <p:nvPr/>
        </p:nvCxnSpPr>
        <p:spPr>
          <a:xfrm>
            <a:off x="6867248" y="2570560"/>
            <a:ext cx="0" cy="1450763"/>
          </a:xfrm>
          <a:prstGeom prst="line">
            <a:avLst/>
          </a:prstGeom>
          <a:ln w="15875" cmpd="sng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A3026AF-970E-F2AF-30D4-06A1183FA3A6}"/>
              </a:ext>
            </a:extLst>
          </p:cNvPr>
          <p:cNvGrpSpPr/>
          <p:nvPr/>
        </p:nvGrpSpPr>
        <p:grpSpPr>
          <a:xfrm>
            <a:off x="5784506" y="2665326"/>
            <a:ext cx="1027665" cy="818794"/>
            <a:chOff x="409868" y="3140258"/>
            <a:chExt cx="904223" cy="76026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05FA08A-6F9D-1AC0-A53A-1D8172571CBE}"/>
                </a:ext>
              </a:extLst>
            </p:cNvPr>
            <p:cNvSpPr txBox="1"/>
            <p:nvPr/>
          </p:nvSpPr>
          <p:spPr>
            <a:xfrm>
              <a:off x="483106" y="3743347"/>
              <a:ext cx="830985" cy="1571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spcAft>
                  <a:spcPts val="400"/>
                </a:spcAft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Hospitals</a:t>
              </a:r>
              <a:endParaRPr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DBAF9D6-7EA8-9194-E3AB-5066138C2EB7}"/>
                </a:ext>
              </a:extLst>
            </p:cNvPr>
            <p:cNvSpPr txBox="1"/>
            <p:nvPr/>
          </p:nvSpPr>
          <p:spPr>
            <a:xfrm>
              <a:off x="409868" y="3140258"/>
              <a:ext cx="827702" cy="57155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/>
              </a:pPr>
              <a:r>
                <a:rPr lang="en-US" sz="4000" kern="0" spc="-150" baseline="22000">
                  <a:solidFill>
                    <a:srgbClr val="262768"/>
                  </a:solidFill>
                  <a:latin typeface="Calibri"/>
                  <a:ea typeface="Calibri"/>
                  <a:cs typeface="Calibri"/>
                </a:rPr>
                <a:t>192</a:t>
              </a:r>
              <a:endParaRPr lang="en-US">
                <a:solidFill>
                  <a:srgbClr val="262768"/>
                </a:solidFill>
                <a:ea typeface="Calibri"/>
                <a:cs typeface="Calibri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3636E10-E96B-413F-6AB4-A724D1E3DABB}"/>
              </a:ext>
            </a:extLst>
          </p:cNvPr>
          <p:cNvGrpSpPr/>
          <p:nvPr/>
        </p:nvGrpSpPr>
        <p:grpSpPr>
          <a:xfrm>
            <a:off x="6631320" y="2668321"/>
            <a:ext cx="1395368" cy="1061148"/>
            <a:chOff x="193567" y="2387018"/>
            <a:chExt cx="1268841" cy="102721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40DD28F-63DB-8C31-D481-949ACB8B81E6}"/>
                </a:ext>
              </a:extLst>
            </p:cNvPr>
            <p:cNvSpPr txBox="1"/>
            <p:nvPr/>
          </p:nvSpPr>
          <p:spPr>
            <a:xfrm>
              <a:off x="299023" y="3036848"/>
              <a:ext cx="1163385" cy="37738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Aft>
                  <a:spcPts val="400"/>
                </a:spcAft>
                <a:defRPr/>
              </a:pPr>
              <a:r>
                <a:rPr lang="en-US" sz="110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Contracted </a:t>
              </a:r>
            </a:p>
            <a:p>
              <a:pPr algn="ctr">
                <a:spcAft>
                  <a:spcPts val="400"/>
                </a:spcAft>
                <a:defRPr/>
              </a:pPr>
              <a:r>
                <a:rPr lang="en-US" sz="110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Specialists</a:t>
              </a:r>
              <a:endParaRPr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0664F2E-2F3F-6D6E-24A5-74371192A855}"/>
                </a:ext>
              </a:extLst>
            </p:cNvPr>
            <p:cNvSpPr txBox="1"/>
            <p:nvPr/>
          </p:nvSpPr>
          <p:spPr>
            <a:xfrm>
              <a:off x="193567" y="2387018"/>
              <a:ext cx="1254863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kern="0" spc="-150" baseline="22000">
                  <a:solidFill>
                    <a:srgbClr val="262768"/>
                  </a:solidFill>
                  <a:latin typeface="Calibri"/>
                  <a:cs typeface="Calibri"/>
                </a:rPr>
                <a:t>52K</a:t>
              </a:r>
              <a:endParaRPr lang="en-US" sz="4000" b="0" i="0" u="none" strike="noStrike" kern="0" cap="none" spc="-150" normalizeH="0" baseline="0" noProof="0">
                <a:ln>
                  <a:noFill/>
                </a:ln>
                <a:solidFill>
                  <a:srgbClr val="262768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03273F98-1BA1-6644-C9A6-6EDA2CC2A0CD}"/>
              </a:ext>
            </a:extLst>
          </p:cNvPr>
          <p:cNvSpPr txBox="1"/>
          <p:nvPr/>
        </p:nvSpPr>
        <p:spPr>
          <a:xfrm>
            <a:off x="3811747" y="2184075"/>
            <a:ext cx="269493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Meridian by the Numbers </a:t>
            </a:r>
          </a:p>
        </p:txBody>
      </p:sp>
      <p:pic>
        <p:nvPicPr>
          <p:cNvPr id="64" name="Graphic 63">
            <a:extLst>
              <a:ext uri="{FF2B5EF4-FFF2-40B4-BE49-F238E27FC236}">
                <a16:creationId xmlns:a16="http://schemas.microsoft.com/office/drawing/2014/main" id="{678813FF-F669-A64F-987D-621FCBF91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5141" y="4275484"/>
            <a:ext cx="1619250" cy="161925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FBFCCC42-DF43-875D-77E7-DEA8AFF7484C}"/>
              </a:ext>
            </a:extLst>
          </p:cNvPr>
          <p:cNvSpPr txBox="1"/>
          <p:nvPr/>
        </p:nvSpPr>
        <p:spPr>
          <a:xfrm>
            <a:off x="1099173" y="6422852"/>
            <a:ext cx="2373907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 i="1"/>
              <a:t>* Data As of August 2024</a:t>
            </a:r>
          </a:p>
        </p:txBody>
      </p:sp>
      <p:pic>
        <p:nvPicPr>
          <p:cNvPr id="68" name="Picture 67" descr="A logo for a company&#10;&#10;Description automatically generated">
            <a:extLst>
              <a:ext uri="{FF2B5EF4-FFF2-40B4-BE49-F238E27FC236}">
                <a16:creationId xmlns:a16="http://schemas.microsoft.com/office/drawing/2014/main" id="{E5FB587B-826E-8FB9-4782-F76CC139C1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344" y="4490339"/>
            <a:ext cx="1321937" cy="1208560"/>
          </a:xfrm>
          <a:prstGeom prst="rect">
            <a:avLst/>
          </a:prstGeom>
        </p:spPr>
      </p:pic>
      <p:pic>
        <p:nvPicPr>
          <p:cNvPr id="70" name="Picture 69" descr="A logo of a city&#10;&#10;Description automatically generated">
            <a:extLst>
              <a:ext uri="{FF2B5EF4-FFF2-40B4-BE49-F238E27FC236}">
                <a16:creationId xmlns:a16="http://schemas.microsoft.com/office/drawing/2014/main" id="{EEFC6691-AEF4-87F4-498B-3E7580504E0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872" t="12582" r="8010" b="22104"/>
          <a:stretch/>
        </p:blipFill>
        <p:spPr>
          <a:xfrm>
            <a:off x="4463790" y="4384327"/>
            <a:ext cx="1337981" cy="1212067"/>
          </a:xfrm>
          <a:prstGeom prst="ellipse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07D1D472-B321-2E31-2B68-9C61CC0605B5}"/>
              </a:ext>
            </a:extLst>
          </p:cNvPr>
          <p:cNvSpPr txBox="1"/>
          <p:nvPr/>
        </p:nvSpPr>
        <p:spPr>
          <a:xfrm>
            <a:off x="4439770" y="5504325"/>
            <a:ext cx="1381595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rgbClr val="262768"/>
                </a:solidFill>
                <a:latin typeface="Aptos"/>
              </a:rPr>
              <a:t>DETROIT BASED</a:t>
            </a:r>
          </a:p>
        </p:txBody>
      </p:sp>
      <p:sp>
        <p:nvSpPr>
          <p:cNvPr id="74" name="Slide Number Placeholder 4">
            <a:extLst>
              <a:ext uri="{FF2B5EF4-FFF2-40B4-BE49-F238E27FC236}">
                <a16:creationId xmlns:a16="http://schemas.microsoft.com/office/drawing/2014/main" id="{60ABB6D0-1A9B-3271-697D-429045815B7E}"/>
              </a:ext>
            </a:extLst>
          </p:cNvPr>
          <p:cNvSpPr>
            <a:spLocks noGrp="1"/>
          </p:cNvSpPr>
          <p:nvPr/>
        </p:nvSpPr>
        <p:spPr>
          <a:xfrm>
            <a:off x="9284122" y="6234892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0ADAE29-8795-8F4B-E68A-14073A994DCB}"/>
              </a:ext>
            </a:extLst>
          </p:cNvPr>
          <p:cNvSpPr/>
          <p:nvPr/>
        </p:nvSpPr>
        <p:spPr>
          <a:xfrm>
            <a:off x="9430480" y="159074"/>
            <a:ext cx="2761519" cy="6618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0" name="TextBox 18">
            <a:extLst>
              <a:ext uri="{FF2B5EF4-FFF2-40B4-BE49-F238E27FC236}">
                <a16:creationId xmlns:a16="http://schemas.microsoft.com/office/drawing/2014/main" id="{0AFA2CBC-5F39-DB18-688C-64C3876345B1}"/>
              </a:ext>
            </a:extLst>
          </p:cNvPr>
          <p:cNvSpPr txBox="1"/>
          <p:nvPr/>
        </p:nvSpPr>
        <p:spPr>
          <a:xfrm>
            <a:off x="10563918" y="969512"/>
            <a:ext cx="1730224" cy="4770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solidFill>
                  <a:schemeClr val="bg1"/>
                </a:solidFill>
                <a:latin typeface="Arial"/>
                <a:cs typeface="Arial"/>
              </a:rPr>
              <a:t>Medicaid</a:t>
            </a:r>
            <a:endParaRPr lang="en-US" sz="1100" b="1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44 counties </a:t>
            </a:r>
          </a:p>
          <a:p>
            <a:pPr algn="ctr"/>
            <a:r>
              <a:rPr lang="en-US" sz="1000">
                <a:solidFill>
                  <a:schemeClr val="bg1"/>
                </a:solidFill>
                <a:latin typeface="Arial"/>
                <a:cs typeface="Arial"/>
              </a:rPr>
              <a:t>365,109 members</a:t>
            </a:r>
          </a:p>
        </p:txBody>
      </p:sp>
      <p:pic>
        <p:nvPicPr>
          <p:cNvPr id="82" name="Picture 81" descr="A map of the state of michigan&#10;&#10;Description automatically generated">
            <a:extLst>
              <a:ext uri="{FF2B5EF4-FFF2-40B4-BE49-F238E27FC236}">
                <a16:creationId xmlns:a16="http://schemas.microsoft.com/office/drawing/2014/main" id="{F42F749E-28C0-EC4F-D41D-EE1775B431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0438" y="3355498"/>
            <a:ext cx="1483635" cy="1555334"/>
          </a:xfrm>
          <a:prstGeom prst="rect">
            <a:avLst/>
          </a:prstGeom>
        </p:spPr>
      </p:pic>
      <p:pic>
        <p:nvPicPr>
          <p:cNvPr id="84" name="Picture 83" descr="A map of the state of michigan&#10;&#10;Description automatically generated">
            <a:extLst>
              <a:ext uri="{FF2B5EF4-FFF2-40B4-BE49-F238E27FC236}">
                <a16:creationId xmlns:a16="http://schemas.microsoft.com/office/drawing/2014/main" id="{017E8D4E-8FA5-0E5F-73F2-44409FDA5D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867" y="1799221"/>
            <a:ext cx="1483635" cy="1555963"/>
          </a:xfrm>
          <a:prstGeom prst="rect">
            <a:avLst/>
          </a:prstGeom>
        </p:spPr>
      </p:pic>
      <p:sp>
        <p:nvSpPr>
          <p:cNvPr id="86" name="TextBox 29">
            <a:extLst>
              <a:ext uri="{FF2B5EF4-FFF2-40B4-BE49-F238E27FC236}">
                <a16:creationId xmlns:a16="http://schemas.microsoft.com/office/drawing/2014/main" id="{B813B30C-5CCD-7AF0-4CEA-813FC9E1EFB3}"/>
              </a:ext>
            </a:extLst>
          </p:cNvPr>
          <p:cNvSpPr txBox="1"/>
          <p:nvPr/>
        </p:nvSpPr>
        <p:spPr>
          <a:xfrm>
            <a:off x="10596165" y="2257514"/>
            <a:ext cx="1730224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solidFill>
                  <a:schemeClr val="bg1"/>
                </a:solidFill>
                <a:latin typeface="Arial"/>
                <a:cs typeface="Arial"/>
              </a:rPr>
              <a:t>Medicare-</a:t>
            </a:r>
            <a:b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>
                <a:solidFill>
                  <a:schemeClr val="bg1"/>
                </a:solidFill>
                <a:latin typeface="Arial"/>
                <a:cs typeface="Arial"/>
              </a:rPr>
              <a:t>Medicaid (MMP)</a:t>
            </a:r>
          </a:p>
          <a:p>
            <a:pPr algn="ctr"/>
            <a:r>
              <a:rPr lang="en-US" sz="1000">
                <a:solidFill>
                  <a:schemeClr val="bg1"/>
                </a:solidFill>
                <a:latin typeface="Arial"/>
                <a:cs typeface="Arial"/>
              </a:rPr>
              <a:t>10 counties </a:t>
            </a:r>
          </a:p>
          <a:p>
            <a:pPr algn="ctr"/>
            <a:r>
              <a:rPr lang="en-US" sz="1000">
                <a:solidFill>
                  <a:schemeClr val="bg1"/>
                </a:solidFill>
                <a:latin typeface="Arial"/>
                <a:cs typeface="Arial"/>
              </a:rPr>
              <a:t>32,553 members</a:t>
            </a:r>
            <a:endParaRPr lang="en-US" sz="1000">
              <a:solidFill>
                <a:schemeClr val="bg1"/>
              </a:solidFill>
              <a:cs typeface="Calibri"/>
            </a:endParaRPr>
          </a:p>
        </p:txBody>
      </p:sp>
      <p:sp>
        <p:nvSpPr>
          <p:cNvPr id="88" name="TextBox 30">
            <a:extLst>
              <a:ext uri="{FF2B5EF4-FFF2-40B4-BE49-F238E27FC236}">
                <a16:creationId xmlns:a16="http://schemas.microsoft.com/office/drawing/2014/main" id="{3838AAD4-6922-57B8-69B7-F4873F6E24D9}"/>
              </a:ext>
            </a:extLst>
          </p:cNvPr>
          <p:cNvSpPr txBox="1"/>
          <p:nvPr/>
        </p:nvSpPr>
        <p:spPr>
          <a:xfrm>
            <a:off x="10512816" y="3996444"/>
            <a:ext cx="1730224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solidFill>
                  <a:schemeClr val="bg1"/>
                </a:solidFill>
                <a:latin typeface="Arial"/>
                <a:cs typeface="Arial"/>
              </a:rPr>
              <a:t>Medicare</a:t>
            </a:r>
            <a:br>
              <a:rPr lang="en-US" sz="1200" b="1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200" b="1">
                <a:solidFill>
                  <a:schemeClr val="bg1"/>
                </a:solidFill>
                <a:latin typeface="Arial"/>
                <a:cs typeface="Arial"/>
              </a:rPr>
              <a:t>(WellCare)</a:t>
            </a:r>
          </a:p>
          <a:p>
            <a:pPr algn="ctr"/>
            <a:r>
              <a:rPr lang="en-US" sz="1000">
                <a:solidFill>
                  <a:schemeClr val="bg1"/>
                </a:solidFill>
                <a:latin typeface="Arial"/>
                <a:cs typeface="Arial"/>
              </a:rPr>
              <a:t>48 counties </a:t>
            </a:r>
          </a:p>
          <a:p>
            <a:pPr algn="ctr"/>
            <a:r>
              <a:rPr lang="en-US" sz="1000">
                <a:solidFill>
                  <a:schemeClr val="bg1"/>
                </a:solidFill>
                <a:latin typeface="Arial"/>
                <a:cs typeface="Arial"/>
              </a:rPr>
              <a:t>38,828 members</a:t>
            </a:r>
          </a:p>
        </p:txBody>
      </p:sp>
      <p:sp>
        <p:nvSpPr>
          <p:cNvPr id="90" name="TextBox 31">
            <a:extLst>
              <a:ext uri="{FF2B5EF4-FFF2-40B4-BE49-F238E27FC236}">
                <a16:creationId xmlns:a16="http://schemas.microsoft.com/office/drawing/2014/main" id="{D7EBB5B4-666D-8A20-0B03-45553014575C}"/>
              </a:ext>
            </a:extLst>
          </p:cNvPr>
          <p:cNvSpPr txBox="1"/>
          <p:nvPr/>
        </p:nvSpPr>
        <p:spPr>
          <a:xfrm>
            <a:off x="10563918" y="5412728"/>
            <a:ext cx="1730224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solidFill>
                  <a:schemeClr val="bg1"/>
                </a:solidFill>
                <a:latin typeface="Arial"/>
                <a:cs typeface="Arial"/>
              </a:rPr>
              <a:t>Marketplace</a:t>
            </a:r>
            <a:br>
              <a:rPr lang="en-US" sz="1200" b="1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200" b="1">
                <a:solidFill>
                  <a:schemeClr val="bg1"/>
                </a:solidFill>
                <a:latin typeface="Arial"/>
                <a:cs typeface="Arial"/>
              </a:rPr>
              <a:t>(Ambetter)</a:t>
            </a:r>
            <a:endParaRPr lang="en-US" sz="1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>
                <a:solidFill>
                  <a:schemeClr val="bg1"/>
                </a:solidFill>
                <a:latin typeface="Arial"/>
                <a:cs typeface="Arial"/>
              </a:rPr>
              <a:t>33 counties </a:t>
            </a:r>
          </a:p>
          <a:p>
            <a:pPr algn="ctr"/>
            <a:r>
              <a:rPr lang="en-US" sz="1000">
                <a:solidFill>
                  <a:schemeClr val="bg1"/>
                </a:solidFill>
                <a:latin typeface="Arial"/>
                <a:cs typeface="Arial"/>
              </a:rPr>
              <a:t>109,139 members</a:t>
            </a:r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" name="Picture 91" descr="A map of the state of michigan&#10;&#10;Description automatically generated">
            <a:extLst>
              <a:ext uri="{FF2B5EF4-FFF2-40B4-BE49-F238E27FC236}">
                <a16:creationId xmlns:a16="http://schemas.microsoft.com/office/drawing/2014/main" id="{A69A2426-9CE6-BB1F-C04C-A4739A65A7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0438" y="4864287"/>
            <a:ext cx="1483634" cy="1555334"/>
          </a:xfrm>
          <a:prstGeom prst="rect">
            <a:avLst/>
          </a:prstGeom>
        </p:spPr>
      </p:pic>
      <p:pic>
        <p:nvPicPr>
          <p:cNvPr id="94" name="Picture 93" descr="A map of the state of michigan&#10;&#10;Description automatically generated">
            <a:extLst>
              <a:ext uri="{FF2B5EF4-FFF2-40B4-BE49-F238E27FC236}">
                <a16:creationId xmlns:a16="http://schemas.microsoft.com/office/drawing/2014/main" id="{03EAD1E1-29CD-22AB-A5F6-CA89B65B16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1328" y="287947"/>
            <a:ext cx="1483636" cy="155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9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80BF5-5B47-44E2-38CB-8B0961C70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Authorizations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F2328-BCB4-D304-FBED-1A6C4FE75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Providers can check the requirements for any code on our website: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mimeridian.com/providers/preauth-check.html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 sz="2400" dirty="0"/>
              <a:t>Inpatient/Outpatient Fax forms on website</a:t>
            </a:r>
          </a:p>
          <a:p>
            <a:r>
              <a:rPr lang="en-US" sz="2400" dirty="0"/>
              <a:t>PA Grace Period</a:t>
            </a:r>
          </a:p>
          <a:p>
            <a:pPr lvl="1"/>
            <a:r>
              <a:rPr lang="en-US" sz="2000" dirty="0"/>
              <a:t>Authorizations can be updated for changes in DOS, CPT codes, or physicians within 30 days or original DOS. </a:t>
            </a:r>
          </a:p>
          <a:p>
            <a:pPr lvl="1"/>
            <a:r>
              <a:rPr lang="en-US" sz="2000" dirty="0"/>
              <a:t>Must be updated before claim is billed  </a:t>
            </a:r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Active Vendors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Evolent: Non-emergent, advanced, outpatient imaging services, therapy PT/OT, as well as interventional pain management, and Orthopedic and Spinal Surgical Procedures 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Website: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https://my.newcenturyhealth.com/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lvl="2" indent="0">
              <a:buNone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400" dirty="0"/>
              <a:t>Meridian can set up conference calls with authorization vendors if there are any questions/concerns</a:t>
            </a:r>
          </a:p>
        </p:txBody>
      </p:sp>
    </p:spTree>
    <p:extLst>
      <p:ext uri="{BB962C8B-B14F-4D97-AF65-F5344CB8AC3E}">
        <p14:creationId xmlns:p14="http://schemas.microsoft.com/office/powerpoint/2010/main" val="1325232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2DC48-1276-6710-5BFF-9B0EFE93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Authorization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1AE2C-578D-8402-BAFE-1866A489E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Updated Prior Authorization Requirements</a:t>
            </a:r>
          </a:p>
          <a:p>
            <a:pPr marL="0" indent="0" algn="ctr">
              <a:buNone/>
            </a:pPr>
            <a:r>
              <a:rPr lang="en-US" dirty="0"/>
              <a:t> Effective October 21st, 2024, several changes to Prior Authorization Requirements for Medicaid benefits will go into effect, including:</a:t>
            </a:r>
          </a:p>
          <a:p>
            <a:pPr marL="0" indent="0" algn="ctr">
              <a:buNone/>
            </a:pPr>
            <a:r>
              <a:rPr lang="en-US" dirty="0"/>
              <a:t> • Home Health Speech Therapy</a:t>
            </a:r>
          </a:p>
          <a:p>
            <a:pPr marL="0" indent="0" algn="ctr">
              <a:buNone/>
            </a:pPr>
            <a:r>
              <a:rPr lang="en-US" dirty="0"/>
              <a:t> • Mental Illness Diagnoses</a:t>
            </a:r>
          </a:p>
          <a:p>
            <a:pPr marL="0" indent="0" algn="ctr">
              <a:buNone/>
            </a:pPr>
            <a:r>
              <a:rPr lang="en-US" dirty="0"/>
              <a:t> • Unlisted Procedure Codes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For full details on each upcoming change along with a full list of affected codes for each category, please see our bulletins page. </a:t>
            </a:r>
          </a:p>
        </p:txBody>
      </p:sp>
    </p:spTree>
    <p:extLst>
      <p:ext uri="{BB962C8B-B14F-4D97-AF65-F5344CB8AC3E}">
        <p14:creationId xmlns:p14="http://schemas.microsoft.com/office/powerpoint/2010/main" val="3220545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6482-B288-346C-2A4E-5A6013EA39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Meridian Bulletins</a:t>
            </a:r>
          </a:p>
        </p:txBody>
      </p:sp>
    </p:spTree>
    <p:extLst>
      <p:ext uri="{BB962C8B-B14F-4D97-AF65-F5344CB8AC3E}">
        <p14:creationId xmlns:p14="http://schemas.microsoft.com/office/powerpoint/2010/main" val="1715931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51D79-6F47-A0F9-ABEF-1F0E540AD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Updates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3241E1-1F2C-50EA-37AD-37DDEAC85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471" y="1594658"/>
            <a:ext cx="6742584" cy="4847861"/>
          </a:xfrm>
        </p:spPr>
        <p:txBody>
          <a:bodyPr/>
          <a:lstStyle/>
          <a:p>
            <a:r>
              <a:rPr lang="en-US" dirty="0"/>
              <a:t>Sign up to receive monthly bulletins e-mailed directly to you!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mimeridian.com/providers/bulletins.html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A screenshot of a form&#10;&#10;Description automatically generated">
            <a:extLst>
              <a:ext uri="{FF2B5EF4-FFF2-40B4-BE49-F238E27FC236}">
                <a16:creationId xmlns:a16="http://schemas.microsoft.com/office/drawing/2014/main" id="{84262BC4-E01B-5FCE-3689-E3EC3557A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514" y="846138"/>
            <a:ext cx="4373188" cy="419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78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3D42-C1E9-AD0D-0381-8C0C79BA6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Doula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8B74C-A2B0-23CB-B58E-131C60088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OB-GYN Providers: </a:t>
            </a:r>
            <a:r>
              <a:rPr lang="en-US" dirty="0"/>
              <a:t>Doula Referral Resources If pregnant patients express interest in utilizing doula services, Mae Health can help. Mae is a no-cost digital platform that will help support Meridian members during pregnancy and postpartum by educating members about the benefits of doulas, as well as connecting members to a doula that matches their cultural preferences. For more information, please see our bulletins page. </a:t>
            </a:r>
          </a:p>
        </p:txBody>
      </p:sp>
    </p:spTree>
    <p:extLst>
      <p:ext uri="{BB962C8B-B14F-4D97-AF65-F5344CB8AC3E}">
        <p14:creationId xmlns:p14="http://schemas.microsoft.com/office/powerpoint/2010/main" val="3431767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7A90E-3903-4627-83BA-8E6516275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Saferide</a:t>
            </a:r>
            <a:r>
              <a:rPr lang="en-US" dirty="0"/>
              <a:t> Health</a:t>
            </a:r>
          </a:p>
        </p:txBody>
      </p:sp>
      <p:pic>
        <p:nvPicPr>
          <p:cNvPr id="5" name="Content Placeholder 4" descr="A group of information on a website&#10;&#10;Description automatically generated with medium confidence">
            <a:extLst>
              <a:ext uri="{FF2B5EF4-FFF2-40B4-BE49-F238E27FC236}">
                <a16:creationId xmlns:a16="http://schemas.microsoft.com/office/drawing/2014/main" id="{878D6816-3AD6-8127-065F-4123B1C3A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139" y="1276109"/>
            <a:ext cx="10145260" cy="5314184"/>
          </a:xfrm>
        </p:spPr>
      </p:pic>
    </p:spTree>
    <p:extLst>
      <p:ext uri="{BB962C8B-B14F-4D97-AF65-F5344CB8AC3E}">
        <p14:creationId xmlns:p14="http://schemas.microsoft.com/office/powerpoint/2010/main" val="3338239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154E9-B662-A879-934E-991D1C55E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Links/Numbers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ED040-5A97-0653-5CEF-F3742EA59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Member Services: 888-437-0606</a:t>
            </a:r>
          </a:p>
          <a:p>
            <a:r>
              <a:rPr lang="en-US" dirty="0"/>
              <a:t>Provider Services: 888-773-2647</a:t>
            </a:r>
          </a:p>
          <a:p>
            <a:r>
              <a:rPr lang="en-US" dirty="0"/>
              <a:t>Transportation Services: 800-821-9369</a:t>
            </a:r>
          </a:p>
          <a:p>
            <a:r>
              <a:rPr lang="en-US" dirty="0"/>
              <a:t>Manuals/Forms: mimeridian.com &gt; For Providers &lt; Documents and Forms</a:t>
            </a:r>
          </a:p>
          <a:p>
            <a:pPr lvl="1"/>
            <a:r>
              <a:rPr lang="en-US" dirty="0"/>
              <a:t>Notification of Pregnancy</a:t>
            </a:r>
          </a:p>
          <a:p>
            <a:pPr lvl="1"/>
            <a:r>
              <a:rPr lang="en-US" dirty="0"/>
              <a:t>Provider Manual/ Claims Manual </a:t>
            </a:r>
          </a:p>
          <a:p>
            <a:pPr lvl="1"/>
            <a:r>
              <a:rPr lang="en-US" dirty="0"/>
              <a:t>Inpatient/Outpatient Authorization Form</a:t>
            </a:r>
          </a:p>
          <a:p>
            <a:pPr lvl="1"/>
            <a:r>
              <a:rPr lang="en-US" dirty="0"/>
              <a:t>Payment Policies</a:t>
            </a:r>
          </a:p>
          <a:p>
            <a:pPr lvl="1"/>
            <a:r>
              <a:rPr lang="en-US" dirty="0"/>
              <a:t>Quality Guidelines </a:t>
            </a:r>
          </a:p>
        </p:txBody>
      </p:sp>
    </p:spTree>
    <p:extLst>
      <p:ext uri="{BB962C8B-B14F-4D97-AF65-F5344CB8AC3E}">
        <p14:creationId xmlns:p14="http://schemas.microsoft.com/office/powerpoint/2010/main" val="1184802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919F7-16B9-39AF-EE7F-F809F56A33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Credentialing </a:t>
            </a:r>
          </a:p>
        </p:txBody>
      </p:sp>
    </p:spTree>
    <p:extLst>
      <p:ext uri="{BB962C8B-B14F-4D97-AF65-F5344CB8AC3E}">
        <p14:creationId xmlns:p14="http://schemas.microsoft.com/office/powerpoint/2010/main" val="3740999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4AE25-38DB-0C91-AC2E-3E2A8F721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Credentialing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50429-B671-2EE2-A907-01BFB8929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139" y="1005069"/>
            <a:ext cx="10145261" cy="48478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All Provider add/terms/updates are worked monthly by our delegated credentialing team. Any concerns with a provider’s status can be sent directly to C’Mone &amp; Melissa. </a:t>
            </a:r>
          </a:p>
        </p:txBody>
      </p:sp>
    </p:spTree>
    <p:extLst>
      <p:ext uri="{BB962C8B-B14F-4D97-AF65-F5344CB8AC3E}">
        <p14:creationId xmlns:p14="http://schemas.microsoft.com/office/powerpoint/2010/main" val="276981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 Best Questions to Ask During a Job Interview | Inc.com">
            <a:extLst>
              <a:ext uri="{FF2B5EF4-FFF2-40B4-BE49-F238E27FC236}">
                <a16:creationId xmlns:a16="http://schemas.microsoft.com/office/drawing/2014/main" id="{1697B854-A961-6255-7BE0-B41620E1B7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878" y="1159933"/>
            <a:ext cx="8619066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745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80AFB-F80A-DC33-0295-9AA789AFE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Area Changes</a:t>
            </a:r>
          </a:p>
        </p:txBody>
      </p:sp>
      <p:pic>
        <p:nvPicPr>
          <p:cNvPr id="5" name="Content Placeholder 4" descr="A map of michigan with orange and white squares&#10;&#10;Description automatically generated">
            <a:extLst>
              <a:ext uri="{FF2B5EF4-FFF2-40B4-BE49-F238E27FC236}">
                <a16:creationId xmlns:a16="http://schemas.microsoft.com/office/drawing/2014/main" id="{841A637C-E841-EA6E-8479-560B4419A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139" y="1238856"/>
            <a:ext cx="5859162" cy="534450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B5CA7A-561C-268D-279B-14F1030E46DD}"/>
              </a:ext>
            </a:extLst>
          </p:cNvPr>
          <p:cNvSpPr txBox="1"/>
          <p:nvPr/>
        </p:nvSpPr>
        <p:spPr>
          <a:xfrm>
            <a:off x="7893934" y="1921397"/>
            <a:ext cx="36884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Region 8 Changes</a:t>
            </a:r>
          </a:p>
          <a:p>
            <a:pPr marL="285750" indent="-285750">
              <a:buFontTx/>
              <a:buChar char="-"/>
            </a:pPr>
            <a:r>
              <a:rPr lang="en-US" dirty="0"/>
              <a:t>Aetna Better Health of Michigan</a:t>
            </a:r>
          </a:p>
          <a:p>
            <a:pPr marL="285750" indent="-285750">
              <a:buFontTx/>
              <a:buChar char="-"/>
            </a:pPr>
            <a:r>
              <a:rPr lang="en-US" dirty="0"/>
              <a:t>McLaren Health Plan</a:t>
            </a:r>
          </a:p>
          <a:p>
            <a:pPr marL="285750" indent="-285750">
              <a:buFontTx/>
              <a:buChar char="-"/>
            </a:pPr>
            <a:r>
              <a:rPr lang="en-US" dirty="0"/>
              <a:t>Meridian Health Plan of Michigan</a:t>
            </a:r>
          </a:p>
          <a:p>
            <a:pPr marL="285750" indent="-285750">
              <a:buFontTx/>
              <a:buChar char="-"/>
            </a:pPr>
            <a:r>
              <a:rPr lang="en-US" dirty="0"/>
              <a:t>United Healthcare Community Plan</a:t>
            </a:r>
          </a:p>
        </p:txBody>
      </p:sp>
    </p:spTree>
    <p:extLst>
      <p:ext uri="{BB962C8B-B14F-4D97-AF65-F5344CB8AC3E}">
        <p14:creationId xmlns:p14="http://schemas.microsoft.com/office/powerpoint/2010/main" val="1230753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70D2E-2D2A-35CA-2F6E-738D1DEF8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Corewell</a:t>
            </a:r>
            <a:r>
              <a:rPr lang="en-US" dirty="0"/>
              <a:t> Concierge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2C2A2-951C-E6B7-E310-1DFE80CDE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NEW</a:t>
            </a:r>
            <a:r>
              <a:rPr lang="en-US" dirty="0"/>
              <a:t> Concierge inbox for </a:t>
            </a:r>
            <a:r>
              <a:rPr lang="en-US" dirty="0" err="1"/>
              <a:t>Corewell</a:t>
            </a:r>
            <a:endParaRPr lang="en-US" dirty="0"/>
          </a:p>
          <a:p>
            <a:pPr lvl="1"/>
            <a:r>
              <a:rPr lang="en-US" dirty="0"/>
              <a:t>Single point of contact at the Health Plan for all questions/concerns. </a:t>
            </a:r>
          </a:p>
          <a:p>
            <a:pPr lvl="1"/>
            <a:r>
              <a:rPr lang="en-US" dirty="0"/>
              <a:t>Assists in swift escalations to executive leadership.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4000" b="1" dirty="0" err="1">
                <a:highlight>
                  <a:srgbClr val="E97300"/>
                </a:highlight>
              </a:rPr>
              <a:t>Corewell</a:t>
            </a:r>
            <a:r>
              <a:rPr lang="en-US" sz="4000" b="1" dirty="0">
                <a:highlight>
                  <a:srgbClr val="E97300"/>
                </a:highlight>
              </a:rPr>
              <a:t> Concierge: </a:t>
            </a:r>
          </a:p>
          <a:p>
            <a:pPr marL="457200" lvl="1" indent="0">
              <a:buNone/>
            </a:pPr>
            <a:endParaRPr lang="en-US" sz="4000" b="1" dirty="0">
              <a:highlight>
                <a:srgbClr val="E97300"/>
              </a:highlight>
            </a:endParaRPr>
          </a:p>
          <a:p>
            <a:pPr marL="457200" lvl="1" indent="0">
              <a:buNone/>
            </a:pPr>
            <a:r>
              <a:rPr lang="en-US" sz="4000" b="1" dirty="0">
                <a:highlight>
                  <a:srgbClr val="E97300"/>
                </a:highlight>
              </a:rPr>
              <a:t>corewellconcierge@mimeridian.com</a:t>
            </a:r>
          </a:p>
        </p:txBody>
      </p:sp>
    </p:spTree>
    <p:extLst>
      <p:ext uri="{BB962C8B-B14F-4D97-AF65-F5344CB8AC3E}">
        <p14:creationId xmlns:p14="http://schemas.microsoft.com/office/powerpoint/2010/main" val="2443524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6DD74-88BC-542B-D851-30D896D03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Meridian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49615-A635-C23B-3CDD-FE8DBBB60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C’Mone Johnson</a:t>
            </a:r>
          </a:p>
          <a:p>
            <a:pPr lvl="1"/>
            <a:r>
              <a:rPr lang="en-US" dirty="0"/>
              <a:t>Provider Network Specialist II</a:t>
            </a:r>
          </a:p>
          <a:p>
            <a:pPr lvl="1"/>
            <a:r>
              <a:rPr lang="en-US" dirty="0">
                <a:hlinkClick r:id="rId2"/>
              </a:rPr>
              <a:t>Cmone.c.johnson@mhplan.com</a:t>
            </a:r>
            <a:endParaRPr lang="en-US" dirty="0"/>
          </a:p>
          <a:p>
            <a:pPr lvl="1"/>
            <a:r>
              <a:rPr lang="en-US" dirty="0"/>
              <a:t>313-670-2650</a:t>
            </a:r>
          </a:p>
          <a:p>
            <a:r>
              <a:rPr lang="en-US" dirty="0"/>
              <a:t>Melissa Pace</a:t>
            </a:r>
          </a:p>
          <a:p>
            <a:pPr lvl="1"/>
            <a:r>
              <a:rPr lang="en-US" dirty="0"/>
              <a:t>Supervisor, Provider Relations</a:t>
            </a:r>
          </a:p>
          <a:p>
            <a:pPr lvl="1"/>
            <a:r>
              <a:rPr lang="en-US" dirty="0">
                <a:hlinkClick r:id="rId3"/>
              </a:rPr>
              <a:t>Melissa.pace@mimeridian.com</a:t>
            </a:r>
            <a:endParaRPr lang="en-US" dirty="0"/>
          </a:p>
          <a:p>
            <a:pPr lvl="1"/>
            <a:r>
              <a:rPr lang="en-US" dirty="0"/>
              <a:t> 947-517-5625</a:t>
            </a:r>
          </a:p>
          <a:p>
            <a:pPr lvl="1"/>
            <a:endParaRPr lang="en-US" dirty="0"/>
          </a:p>
          <a:p>
            <a:r>
              <a:rPr lang="en-US" dirty="0"/>
              <a:t>Alexandra Leas</a:t>
            </a:r>
          </a:p>
          <a:p>
            <a:pPr lvl="1"/>
            <a:r>
              <a:rPr lang="en-US" dirty="0"/>
              <a:t>Director, Provider Relations</a:t>
            </a:r>
          </a:p>
          <a:p>
            <a:pPr lvl="1"/>
            <a:r>
              <a:rPr lang="en-US" dirty="0">
                <a:hlinkClick r:id="rId4"/>
              </a:rPr>
              <a:t>Alexandra.leas@mimeridian.com</a:t>
            </a:r>
            <a:endParaRPr lang="en-US" dirty="0"/>
          </a:p>
          <a:p>
            <a:pPr lvl="1"/>
            <a:r>
              <a:rPr lang="en-US" dirty="0"/>
              <a:t>313-400-1788</a:t>
            </a:r>
          </a:p>
        </p:txBody>
      </p:sp>
    </p:spTree>
    <p:extLst>
      <p:ext uri="{BB962C8B-B14F-4D97-AF65-F5344CB8AC3E}">
        <p14:creationId xmlns:p14="http://schemas.microsoft.com/office/powerpoint/2010/main" val="2913747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15272-91A6-1003-B405-F654B90C1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 Satisfaction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4E941-2633-C197-4EB9-3EC7ACA8B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survey serves as the foundation for key improvement initiatives that we undertake each year, and provider feedback is critical to making sure we address the right issues.</a:t>
            </a:r>
          </a:p>
          <a:p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Our annual provider satisfaction survey was sent out in September via email and mail and telephonic outreach will begin in October. We hope your providers will take a moment to share your feedback.</a:t>
            </a:r>
          </a:p>
          <a:p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look forward to learning about how we can continue to improve the experience in doing business with us!</a:t>
            </a:r>
          </a:p>
        </p:txBody>
      </p:sp>
    </p:spTree>
    <p:extLst>
      <p:ext uri="{BB962C8B-B14F-4D97-AF65-F5344CB8AC3E}">
        <p14:creationId xmlns:p14="http://schemas.microsoft.com/office/powerpoint/2010/main" val="3050210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513ED-2814-F72C-9CF1-3523CE828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Cribs and Car Seats from Meridian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F4AA23-29F7-9E1B-80D7-F9FA5BA70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692" y="1134703"/>
            <a:ext cx="8313169" cy="50857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BE6D46-EA49-440C-489A-00FB66B9C243}"/>
              </a:ext>
            </a:extLst>
          </p:cNvPr>
          <p:cNvSpPr txBox="1"/>
          <p:nvPr/>
        </p:nvSpPr>
        <p:spPr>
          <a:xfrm>
            <a:off x="1662320" y="6220496"/>
            <a:ext cx="1006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E97300"/>
                </a:solidFill>
              </a:rPr>
              <a:t>Women must be in their third trimester before the crib and car seat will be ordered. All orders take up to 4 weeks. Orders can be delivered or drop shipped at a location of the mother’s choosing.</a:t>
            </a:r>
          </a:p>
        </p:txBody>
      </p:sp>
    </p:spTree>
    <p:extLst>
      <p:ext uri="{BB962C8B-B14F-4D97-AF65-F5344CB8AC3E}">
        <p14:creationId xmlns:p14="http://schemas.microsoft.com/office/powerpoint/2010/main" val="3793365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B92321-3AF0-0E14-D49D-B5AD8BF12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955" y="426551"/>
            <a:ext cx="6458851" cy="5992061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929052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DA54-72E7-F7BB-4ECA-D4E7C65B4F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Provider Portal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805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11&quot;&gt;&lt;/object&gt;&lt;object type=&quot;2&quot; unique_id=&quot;100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FEC94058020B4E8CDCAE3D6320A21E" ma:contentTypeVersion="0" ma:contentTypeDescription="Create a new document." ma:contentTypeScope="" ma:versionID="e48ac07e2898f49b1dd51b97bcec2fb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F80E34-F843-45BC-92A9-3316D72496E2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941500E-152F-4E20-9830-8F630B91F6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1D874F2-94A6-43B1-87FE-4CAACCCB7A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762</TotalTime>
  <Words>1231</Words>
  <Application>Microsoft Office PowerPoint</Application>
  <PresentationFormat>Widescreen</PresentationFormat>
  <Paragraphs>179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Aptos</vt:lpstr>
      <vt:lpstr>Arial</vt:lpstr>
      <vt:lpstr>Calibri</vt:lpstr>
      <vt:lpstr>Courier New</vt:lpstr>
      <vt:lpstr>Symbol</vt:lpstr>
      <vt:lpstr>Office Theme</vt:lpstr>
      <vt:lpstr>Meridian </vt:lpstr>
      <vt:lpstr>PowerPoint Presentation</vt:lpstr>
      <vt:lpstr>Service Area Changes</vt:lpstr>
      <vt:lpstr>Corewell Concierge</vt:lpstr>
      <vt:lpstr>Meridian Contacts</vt:lpstr>
      <vt:lpstr>Provider Satisfaction Survey</vt:lpstr>
      <vt:lpstr>Cribs and Car Seats from Meridian</vt:lpstr>
      <vt:lpstr>PowerPoint Presentation</vt:lpstr>
      <vt:lpstr>Provider Portal </vt:lpstr>
      <vt:lpstr>Portal Self-Service Options</vt:lpstr>
      <vt:lpstr>Claims Dashboard- Manage Finances</vt:lpstr>
      <vt:lpstr>Claims Dashboard- Manage Finances</vt:lpstr>
      <vt:lpstr>Claims Dashboard- Resource link </vt:lpstr>
      <vt:lpstr>Claims Dashboard- Instruction Manual </vt:lpstr>
      <vt:lpstr>Appeals</vt:lpstr>
      <vt:lpstr>Availity Essentials</vt:lpstr>
      <vt:lpstr>Claims/Authorizations</vt:lpstr>
      <vt:lpstr>Claim Submission</vt:lpstr>
      <vt:lpstr>Payspan Sign-Up</vt:lpstr>
      <vt:lpstr>Prior Authorizations</vt:lpstr>
      <vt:lpstr>Prior Authorization Changes</vt:lpstr>
      <vt:lpstr>Meridian Bulletins</vt:lpstr>
      <vt:lpstr>Important Updates</vt:lpstr>
      <vt:lpstr>Doula Services</vt:lpstr>
      <vt:lpstr>Saferide Health</vt:lpstr>
      <vt:lpstr>Important Links/Numbers </vt:lpstr>
      <vt:lpstr>Credentialing </vt:lpstr>
      <vt:lpstr>Credentialing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Carr</dc:creator>
  <cp:lastModifiedBy>Pampalone, Catherine E.</cp:lastModifiedBy>
  <cp:revision>22</cp:revision>
  <dcterms:created xsi:type="dcterms:W3CDTF">2022-04-06T12:04:10Z</dcterms:created>
  <dcterms:modified xsi:type="dcterms:W3CDTF">2024-10-14T16:44:29Z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a776955-85f6-4fec-9553-96dd3e0373c4_Enabled">
    <vt:lpwstr>true</vt:lpwstr>
  </property>
  <property fmtid="{D5CDD505-2E9C-101B-9397-08002B2CF9AE}" pid="3" name="MSIP_Label_5a776955-85f6-4fec-9553-96dd3e0373c4_SetDate">
    <vt:lpwstr>2022-04-06T12:04:10Z</vt:lpwstr>
  </property>
  <property fmtid="{D5CDD505-2E9C-101B-9397-08002B2CF9AE}" pid="4" name="MSIP_Label_5a776955-85f6-4fec-9553-96dd3e0373c4_Method">
    <vt:lpwstr>Standard</vt:lpwstr>
  </property>
  <property fmtid="{D5CDD505-2E9C-101B-9397-08002B2CF9AE}" pid="5" name="MSIP_Label_5a776955-85f6-4fec-9553-96dd3e0373c4_Name">
    <vt:lpwstr>Confidential</vt:lpwstr>
  </property>
  <property fmtid="{D5CDD505-2E9C-101B-9397-08002B2CF9AE}" pid="6" name="MSIP_Label_5a776955-85f6-4fec-9553-96dd3e0373c4_SiteId">
    <vt:lpwstr>f45ccc07-e57e-4d15-bf6f-f6cbccd2d395</vt:lpwstr>
  </property>
  <property fmtid="{D5CDD505-2E9C-101B-9397-08002B2CF9AE}" pid="7" name="MSIP_Label_5a776955-85f6-4fec-9553-96dd3e0373c4_ActionId">
    <vt:lpwstr>2711aa1a-60fe-440a-9122-8deb20855b6c</vt:lpwstr>
  </property>
  <property fmtid="{D5CDD505-2E9C-101B-9397-08002B2CF9AE}" pid="8" name="MSIP_Label_5a776955-85f6-4fec-9553-96dd3e0373c4_ContentBits">
    <vt:lpwstr>0</vt:lpwstr>
  </property>
  <property fmtid="{D5CDD505-2E9C-101B-9397-08002B2CF9AE}" pid="9" name="ContentTypeId">
    <vt:lpwstr>0x01010083FEC94058020B4E8CDCAE3D6320A21E</vt:lpwstr>
  </property>
</Properties>
</file>