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0067" r:id="rId3"/>
    <p:sldId id="20068" r:id="rId4"/>
    <p:sldId id="20060" r:id="rId5"/>
    <p:sldId id="20075" r:id="rId6"/>
    <p:sldId id="20076" r:id="rId7"/>
    <p:sldId id="20077" r:id="rId8"/>
    <p:sldId id="20078" r:id="rId9"/>
    <p:sldId id="20079" r:id="rId10"/>
    <p:sldId id="20080" r:id="rId11"/>
    <p:sldId id="20081" r:id="rId12"/>
    <p:sldId id="20082" r:id="rId13"/>
    <p:sldId id="20085" r:id="rId14"/>
    <p:sldId id="20088" r:id="rId15"/>
    <p:sldId id="20044" r:id="rId16"/>
    <p:sldId id="20086" r:id="rId17"/>
    <p:sldId id="19898" r:id="rId18"/>
    <p:sldId id="20089" r:id="rId19"/>
  </p:sldIdLst>
  <p:sldSz cx="9144000" cy="6858000" type="screen4x3"/>
  <p:notesSz cx="7010400" cy="9296400"/>
  <p:custDataLst>
    <p:tags r:id="rId2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543B9B-2030-8B9F-CEF1-4180ED31AC9A}" name="Saucier, Heidi M." initials="HS" userId="S::HSaucier@bcbsm.com::c5c47e79-2d40-4b2d-8381-d09345278b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man, Dennis" initials="" lastIdx="2" clrIdx="0"/>
  <p:cmAuthor id="2" name="Petipren, Tracy L." initials="PTL" lastIdx="4" clrIdx="1">
    <p:extLst>
      <p:ext uri="{19B8F6BF-5375-455C-9EA6-DF929625EA0E}">
        <p15:presenceInfo xmlns:p15="http://schemas.microsoft.com/office/powerpoint/2012/main" userId="S::TPetipren@bcbsm.com::649dba13-28cc-40b6-b02b-1d380b73c1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487D"/>
    <a:srgbClr val="0082CA"/>
    <a:srgbClr val="6EC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7" autoAdjust="0"/>
    <p:restoredTop sz="86548" autoAdjust="0"/>
  </p:normalViewPr>
  <p:slideViewPr>
    <p:cSldViewPr snapToGrid="0" snapToObjects="1">
      <p:cViewPr varScale="1">
        <p:scale>
          <a:sx n="73" d="100"/>
          <a:sy n="73" d="100"/>
        </p:scale>
        <p:origin x="4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C99232-F225-4078-9D08-AF1F34E0E4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EB366D-A83D-4E34-AB53-C23DADC8ED94}">
      <dgm:prSet/>
      <dgm:spPr>
        <a:solidFill>
          <a:srgbClr val="0082CA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BCBSM Website</a:t>
          </a:r>
        </a:p>
      </dgm:t>
    </dgm:pt>
    <dgm:pt modelId="{0ED161FF-775B-4410-A21C-544A14D2F1E5}" type="parTrans" cxnId="{F9DCBF02-8C2A-4259-9516-C3C122C0B04A}">
      <dgm:prSet/>
      <dgm:spPr/>
      <dgm:t>
        <a:bodyPr/>
        <a:lstStyle/>
        <a:p>
          <a:endParaRPr lang="en-US"/>
        </a:p>
      </dgm:t>
    </dgm:pt>
    <dgm:pt modelId="{3C2689FE-EBBD-44D1-BAD1-6D95A23AFA6B}" type="sibTrans" cxnId="{F9DCBF02-8C2A-4259-9516-C3C122C0B04A}">
      <dgm:prSet/>
      <dgm:spPr/>
      <dgm:t>
        <a:bodyPr/>
        <a:lstStyle/>
        <a:p>
          <a:endParaRPr lang="en-US"/>
        </a:p>
      </dgm:t>
    </dgm:pt>
    <dgm:pt modelId="{9EF7DFD3-19A7-4F3A-8150-1E3D2DDBF1E0}">
      <dgm:prSet/>
      <dgm:spPr>
        <a:solidFill>
          <a:srgbClr val="6EC4E9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Availity</a:t>
          </a:r>
        </a:p>
      </dgm:t>
    </dgm:pt>
    <dgm:pt modelId="{C67C04DC-99DF-4B20-92B0-7501AEBFF29C}" type="parTrans" cxnId="{CABF8C26-F50E-4073-8ED8-E3FA13F07695}">
      <dgm:prSet/>
      <dgm:spPr/>
      <dgm:t>
        <a:bodyPr/>
        <a:lstStyle/>
        <a:p>
          <a:endParaRPr lang="en-US"/>
        </a:p>
      </dgm:t>
    </dgm:pt>
    <dgm:pt modelId="{67EC1F98-CAAC-48A2-886F-8D71B9E99C15}" type="sibTrans" cxnId="{CABF8C26-F50E-4073-8ED8-E3FA13F07695}">
      <dgm:prSet/>
      <dgm:spPr/>
      <dgm:t>
        <a:bodyPr/>
        <a:lstStyle/>
        <a:p>
          <a:endParaRPr lang="en-US"/>
        </a:p>
      </dgm:t>
    </dgm:pt>
    <dgm:pt modelId="{6568A8F9-3F8B-44FF-8006-92720F8A3F2D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Benefits Eligibility Claims</a:t>
          </a:r>
        </a:p>
      </dgm:t>
    </dgm:pt>
    <dgm:pt modelId="{0E2999F9-8236-40A7-B50E-E46D615CFB95}" type="parTrans" cxnId="{225030B1-9EF9-44CA-82F7-1AF362F35C97}">
      <dgm:prSet/>
      <dgm:spPr/>
      <dgm:t>
        <a:bodyPr/>
        <a:lstStyle/>
        <a:p>
          <a:endParaRPr lang="en-US"/>
        </a:p>
      </dgm:t>
    </dgm:pt>
    <dgm:pt modelId="{880A7484-4047-46FF-821F-B5A034F5D4A1}" type="sibTrans" cxnId="{225030B1-9EF9-44CA-82F7-1AF362F35C97}">
      <dgm:prSet/>
      <dgm:spPr/>
      <dgm:t>
        <a:bodyPr/>
        <a:lstStyle/>
        <a:p>
          <a:endParaRPr lang="en-US"/>
        </a:p>
      </dgm:t>
    </dgm:pt>
    <dgm:pt modelId="{A7C11FBF-5E26-426D-B620-E0A420D7F344}">
      <dgm:prSet/>
      <dgm:spPr>
        <a:solidFill>
          <a:srgbClr val="0082CA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Availity Applications Resources</a:t>
          </a:r>
        </a:p>
      </dgm:t>
    </dgm:pt>
    <dgm:pt modelId="{D212AFD0-FD0E-485A-94F4-4AC684FEA055}" type="parTrans" cxnId="{F816B3AD-E646-4B98-94CF-2505B50DC7AE}">
      <dgm:prSet/>
      <dgm:spPr/>
      <dgm:t>
        <a:bodyPr/>
        <a:lstStyle/>
        <a:p>
          <a:endParaRPr lang="en-US"/>
        </a:p>
      </dgm:t>
    </dgm:pt>
    <dgm:pt modelId="{25D6B5F5-4870-4E38-83D0-CA19A7396BCF}" type="sibTrans" cxnId="{F816B3AD-E646-4B98-94CF-2505B50DC7AE}">
      <dgm:prSet/>
      <dgm:spPr/>
      <dgm:t>
        <a:bodyPr/>
        <a:lstStyle/>
        <a:p>
          <a:endParaRPr lang="en-US"/>
        </a:p>
      </dgm:t>
    </dgm:pt>
    <dgm:pt modelId="{E55916CB-5243-4F8F-8037-24DA4DFBF1E5}">
      <dgm:prSet/>
      <dgm:spPr>
        <a:solidFill>
          <a:srgbClr val="6EC4E9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Claims Appeals</a:t>
          </a:r>
        </a:p>
      </dgm:t>
    </dgm:pt>
    <dgm:pt modelId="{27FFC312-A6A6-48C3-A0A5-27DD6BC4D6A1}" type="parTrans" cxnId="{6682175F-CFBD-4D57-AC10-2744B7259AAA}">
      <dgm:prSet/>
      <dgm:spPr/>
      <dgm:t>
        <a:bodyPr/>
        <a:lstStyle/>
        <a:p>
          <a:endParaRPr lang="en-US"/>
        </a:p>
      </dgm:t>
    </dgm:pt>
    <dgm:pt modelId="{36195F3A-7D92-4163-85C5-A63AF1DFB655}" type="sibTrans" cxnId="{6682175F-CFBD-4D57-AC10-2744B7259AAA}">
      <dgm:prSet/>
      <dgm:spPr/>
      <dgm:t>
        <a:bodyPr/>
        <a:lstStyle/>
        <a:p>
          <a:endParaRPr lang="en-US"/>
        </a:p>
      </dgm:t>
    </dgm:pt>
    <dgm:pt modelId="{0034C994-2D58-468E-8182-0431733579AB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Publications Training</a:t>
          </a:r>
        </a:p>
      </dgm:t>
    </dgm:pt>
    <dgm:pt modelId="{43A8D72E-C32C-42C3-9745-E0BE271063F4}" type="parTrans" cxnId="{25DF481F-055A-4F75-80D4-75EA1547FFF1}">
      <dgm:prSet/>
      <dgm:spPr/>
      <dgm:t>
        <a:bodyPr/>
        <a:lstStyle/>
        <a:p>
          <a:endParaRPr lang="en-US"/>
        </a:p>
      </dgm:t>
    </dgm:pt>
    <dgm:pt modelId="{F14D1FEB-7A41-49C6-AE21-5C26C38E1B34}" type="sibTrans" cxnId="{25DF481F-055A-4F75-80D4-75EA1547FFF1}">
      <dgm:prSet/>
      <dgm:spPr/>
      <dgm:t>
        <a:bodyPr/>
        <a:lstStyle/>
        <a:p>
          <a:endParaRPr lang="en-US"/>
        </a:p>
      </dgm:t>
    </dgm:pt>
    <dgm:pt modelId="{2B440063-86EF-4E04-9AC8-76FEF02C7F42}">
      <dgm:prSet/>
      <dgm:spPr>
        <a:solidFill>
          <a:srgbClr val="0082CA"/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Ereferral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3A5084-2235-4AC2-91FE-98DF72FD6FE3}" type="parTrans" cxnId="{E78CFE43-F5E8-4579-A18E-592A62BC0F7E}">
      <dgm:prSet/>
      <dgm:spPr/>
      <dgm:t>
        <a:bodyPr/>
        <a:lstStyle/>
        <a:p>
          <a:endParaRPr lang="en-US"/>
        </a:p>
      </dgm:t>
    </dgm:pt>
    <dgm:pt modelId="{B7E02F23-13C0-430B-A379-936C3BBC6058}" type="sibTrans" cxnId="{E78CFE43-F5E8-4579-A18E-592A62BC0F7E}">
      <dgm:prSet/>
      <dgm:spPr/>
      <dgm:t>
        <a:bodyPr/>
        <a:lstStyle/>
        <a:p>
          <a:endParaRPr lang="en-US"/>
        </a:p>
      </dgm:t>
    </dgm:pt>
    <dgm:pt modelId="{E246537B-4EB0-4BF8-88BD-4B3738BE5963}">
      <dgm:prSet/>
      <dgm:spPr>
        <a:solidFill>
          <a:srgbClr val="6EC4E9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Contact Us</a:t>
          </a:r>
        </a:p>
      </dgm:t>
    </dgm:pt>
    <dgm:pt modelId="{B9BA72C8-574F-47AD-A6ED-57D98DB90941}" type="parTrans" cxnId="{3D165A49-A916-4E6F-9FC0-14230B658706}">
      <dgm:prSet/>
      <dgm:spPr/>
      <dgm:t>
        <a:bodyPr/>
        <a:lstStyle/>
        <a:p>
          <a:endParaRPr lang="en-US"/>
        </a:p>
      </dgm:t>
    </dgm:pt>
    <dgm:pt modelId="{E9686977-B248-4221-AB68-CA27FA42C6A9}" type="sibTrans" cxnId="{3D165A49-A916-4E6F-9FC0-14230B658706}">
      <dgm:prSet/>
      <dgm:spPr/>
      <dgm:t>
        <a:bodyPr/>
        <a:lstStyle/>
        <a:p>
          <a:endParaRPr lang="en-US"/>
        </a:p>
      </dgm:t>
    </dgm:pt>
    <dgm:pt modelId="{D01B967E-AADB-40B1-8778-6A7DE0F5707B}">
      <dgm:prSet/>
      <dgm:spPr>
        <a:solidFill>
          <a:schemeClr val="tx2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Questions</a:t>
          </a:r>
        </a:p>
      </dgm:t>
    </dgm:pt>
    <dgm:pt modelId="{75F398DE-822B-4653-86CA-701558720F39}" type="parTrans" cxnId="{391B52DB-951D-423C-862F-012CA88334B4}">
      <dgm:prSet/>
      <dgm:spPr/>
      <dgm:t>
        <a:bodyPr/>
        <a:lstStyle/>
        <a:p>
          <a:endParaRPr lang="en-US"/>
        </a:p>
      </dgm:t>
    </dgm:pt>
    <dgm:pt modelId="{741540B9-DCBD-40C0-91E6-781543538A3B}" type="sibTrans" cxnId="{391B52DB-951D-423C-862F-012CA88334B4}">
      <dgm:prSet/>
      <dgm:spPr/>
      <dgm:t>
        <a:bodyPr/>
        <a:lstStyle/>
        <a:p>
          <a:endParaRPr lang="en-US"/>
        </a:p>
      </dgm:t>
    </dgm:pt>
    <dgm:pt modelId="{B79FA1AA-4BFA-466C-9D62-FEEF47519D36}" type="pres">
      <dgm:prSet presAssocID="{EAC99232-F225-4078-9D08-AF1F34E0E4E8}" presName="diagram" presStyleCnt="0">
        <dgm:presLayoutVars>
          <dgm:dir/>
          <dgm:resizeHandles val="exact"/>
        </dgm:presLayoutVars>
      </dgm:prSet>
      <dgm:spPr/>
    </dgm:pt>
    <dgm:pt modelId="{174EB9E5-1047-4D68-A3B7-313C6F60C5D1}" type="pres">
      <dgm:prSet presAssocID="{E5EB366D-A83D-4E34-AB53-C23DADC8ED94}" presName="node" presStyleLbl="node1" presStyleIdx="0" presStyleCnt="9">
        <dgm:presLayoutVars>
          <dgm:bulletEnabled val="1"/>
        </dgm:presLayoutVars>
      </dgm:prSet>
      <dgm:spPr/>
    </dgm:pt>
    <dgm:pt modelId="{8499DFDB-6877-45DD-B1CE-A91368FEBF02}" type="pres">
      <dgm:prSet presAssocID="{3C2689FE-EBBD-44D1-BAD1-6D95A23AFA6B}" presName="sibTrans" presStyleCnt="0"/>
      <dgm:spPr/>
    </dgm:pt>
    <dgm:pt modelId="{0A46292F-A242-4149-901C-17E9CACFCFDD}" type="pres">
      <dgm:prSet presAssocID="{9EF7DFD3-19A7-4F3A-8150-1E3D2DDBF1E0}" presName="node" presStyleLbl="node1" presStyleIdx="1" presStyleCnt="9">
        <dgm:presLayoutVars>
          <dgm:bulletEnabled val="1"/>
        </dgm:presLayoutVars>
      </dgm:prSet>
      <dgm:spPr/>
    </dgm:pt>
    <dgm:pt modelId="{928B1CC4-02C2-4383-B02D-D260641BCCD1}" type="pres">
      <dgm:prSet presAssocID="{67EC1F98-CAAC-48A2-886F-8D71B9E99C15}" presName="sibTrans" presStyleCnt="0"/>
      <dgm:spPr/>
    </dgm:pt>
    <dgm:pt modelId="{9F8EFB1E-102B-4D3F-A690-94EC4A6ADFB1}" type="pres">
      <dgm:prSet presAssocID="{6568A8F9-3F8B-44FF-8006-92720F8A3F2D}" presName="node" presStyleLbl="node1" presStyleIdx="2" presStyleCnt="9">
        <dgm:presLayoutVars>
          <dgm:bulletEnabled val="1"/>
        </dgm:presLayoutVars>
      </dgm:prSet>
      <dgm:spPr/>
    </dgm:pt>
    <dgm:pt modelId="{4A0BB9BD-075B-411E-83C6-F4DBEDEDA982}" type="pres">
      <dgm:prSet presAssocID="{880A7484-4047-46FF-821F-B5A034F5D4A1}" presName="sibTrans" presStyleCnt="0"/>
      <dgm:spPr/>
    </dgm:pt>
    <dgm:pt modelId="{F886EB5F-9FBE-412D-A00D-C50BAD16489B}" type="pres">
      <dgm:prSet presAssocID="{A7C11FBF-5E26-426D-B620-E0A420D7F344}" presName="node" presStyleLbl="node1" presStyleIdx="3" presStyleCnt="9">
        <dgm:presLayoutVars>
          <dgm:bulletEnabled val="1"/>
        </dgm:presLayoutVars>
      </dgm:prSet>
      <dgm:spPr/>
    </dgm:pt>
    <dgm:pt modelId="{17F9EFB2-20A4-457D-8F70-D442D492F2EE}" type="pres">
      <dgm:prSet presAssocID="{25D6B5F5-4870-4E38-83D0-CA19A7396BCF}" presName="sibTrans" presStyleCnt="0"/>
      <dgm:spPr/>
    </dgm:pt>
    <dgm:pt modelId="{678EF73A-D1C4-450F-AB71-8FA9F32B1366}" type="pres">
      <dgm:prSet presAssocID="{E55916CB-5243-4F8F-8037-24DA4DFBF1E5}" presName="node" presStyleLbl="node1" presStyleIdx="4" presStyleCnt="9">
        <dgm:presLayoutVars>
          <dgm:bulletEnabled val="1"/>
        </dgm:presLayoutVars>
      </dgm:prSet>
      <dgm:spPr/>
    </dgm:pt>
    <dgm:pt modelId="{3EF32297-4996-40E7-9C04-186E43E33B60}" type="pres">
      <dgm:prSet presAssocID="{36195F3A-7D92-4163-85C5-A63AF1DFB655}" presName="sibTrans" presStyleCnt="0"/>
      <dgm:spPr/>
    </dgm:pt>
    <dgm:pt modelId="{A78CD2B7-EEF6-4B04-8561-EAF7607ACDB7}" type="pres">
      <dgm:prSet presAssocID="{0034C994-2D58-468E-8182-0431733579AB}" presName="node" presStyleLbl="node1" presStyleIdx="5" presStyleCnt="9">
        <dgm:presLayoutVars>
          <dgm:bulletEnabled val="1"/>
        </dgm:presLayoutVars>
      </dgm:prSet>
      <dgm:spPr/>
    </dgm:pt>
    <dgm:pt modelId="{9C886123-92E9-4C22-9925-4AA1E604E403}" type="pres">
      <dgm:prSet presAssocID="{F14D1FEB-7A41-49C6-AE21-5C26C38E1B34}" presName="sibTrans" presStyleCnt="0"/>
      <dgm:spPr/>
    </dgm:pt>
    <dgm:pt modelId="{5C5ADDB7-085C-40A0-8545-2D4D088E28B9}" type="pres">
      <dgm:prSet presAssocID="{2B440063-86EF-4E04-9AC8-76FEF02C7F42}" presName="node" presStyleLbl="node1" presStyleIdx="6" presStyleCnt="9">
        <dgm:presLayoutVars>
          <dgm:bulletEnabled val="1"/>
        </dgm:presLayoutVars>
      </dgm:prSet>
      <dgm:spPr/>
    </dgm:pt>
    <dgm:pt modelId="{7D23D8E7-06FD-461A-B080-AAF4943AFE76}" type="pres">
      <dgm:prSet presAssocID="{B7E02F23-13C0-430B-A379-936C3BBC6058}" presName="sibTrans" presStyleCnt="0"/>
      <dgm:spPr/>
    </dgm:pt>
    <dgm:pt modelId="{653C791E-6680-40B4-AE72-BCAF9B0F4F4B}" type="pres">
      <dgm:prSet presAssocID="{E246537B-4EB0-4BF8-88BD-4B3738BE5963}" presName="node" presStyleLbl="node1" presStyleIdx="7" presStyleCnt="9">
        <dgm:presLayoutVars>
          <dgm:bulletEnabled val="1"/>
        </dgm:presLayoutVars>
      </dgm:prSet>
      <dgm:spPr/>
    </dgm:pt>
    <dgm:pt modelId="{582F17F5-F4F9-4853-929B-AD269E87B7C1}" type="pres">
      <dgm:prSet presAssocID="{E9686977-B248-4221-AB68-CA27FA42C6A9}" presName="sibTrans" presStyleCnt="0"/>
      <dgm:spPr/>
    </dgm:pt>
    <dgm:pt modelId="{9288E069-1576-4698-A2C4-717FCF23E3D9}" type="pres">
      <dgm:prSet presAssocID="{D01B967E-AADB-40B1-8778-6A7DE0F5707B}" presName="node" presStyleLbl="node1" presStyleIdx="8" presStyleCnt="9">
        <dgm:presLayoutVars>
          <dgm:bulletEnabled val="1"/>
        </dgm:presLayoutVars>
      </dgm:prSet>
      <dgm:spPr/>
    </dgm:pt>
  </dgm:ptLst>
  <dgm:cxnLst>
    <dgm:cxn modelId="{88796101-D60A-4AD6-9BF7-EC5C140901C4}" type="presOf" srcId="{9EF7DFD3-19A7-4F3A-8150-1E3D2DDBF1E0}" destId="{0A46292F-A242-4149-901C-17E9CACFCFDD}" srcOrd="0" destOrd="0" presId="urn:microsoft.com/office/officeart/2005/8/layout/default"/>
    <dgm:cxn modelId="{F9DCBF02-8C2A-4259-9516-C3C122C0B04A}" srcId="{EAC99232-F225-4078-9D08-AF1F34E0E4E8}" destId="{E5EB366D-A83D-4E34-AB53-C23DADC8ED94}" srcOrd="0" destOrd="0" parTransId="{0ED161FF-775B-4410-A21C-544A14D2F1E5}" sibTransId="{3C2689FE-EBBD-44D1-BAD1-6D95A23AFA6B}"/>
    <dgm:cxn modelId="{25DF481F-055A-4F75-80D4-75EA1547FFF1}" srcId="{EAC99232-F225-4078-9D08-AF1F34E0E4E8}" destId="{0034C994-2D58-468E-8182-0431733579AB}" srcOrd="5" destOrd="0" parTransId="{43A8D72E-C32C-42C3-9745-E0BE271063F4}" sibTransId="{F14D1FEB-7A41-49C6-AE21-5C26C38E1B34}"/>
    <dgm:cxn modelId="{CABF8C26-F50E-4073-8ED8-E3FA13F07695}" srcId="{EAC99232-F225-4078-9D08-AF1F34E0E4E8}" destId="{9EF7DFD3-19A7-4F3A-8150-1E3D2DDBF1E0}" srcOrd="1" destOrd="0" parTransId="{C67C04DC-99DF-4B20-92B0-7501AEBFF29C}" sibTransId="{67EC1F98-CAAC-48A2-886F-8D71B9E99C15}"/>
    <dgm:cxn modelId="{6682175F-CFBD-4D57-AC10-2744B7259AAA}" srcId="{EAC99232-F225-4078-9D08-AF1F34E0E4E8}" destId="{E55916CB-5243-4F8F-8037-24DA4DFBF1E5}" srcOrd="4" destOrd="0" parTransId="{27FFC312-A6A6-48C3-A0A5-27DD6BC4D6A1}" sibTransId="{36195F3A-7D92-4163-85C5-A63AF1DFB655}"/>
    <dgm:cxn modelId="{E78CFE43-F5E8-4579-A18E-592A62BC0F7E}" srcId="{EAC99232-F225-4078-9D08-AF1F34E0E4E8}" destId="{2B440063-86EF-4E04-9AC8-76FEF02C7F42}" srcOrd="6" destOrd="0" parTransId="{7E3A5084-2235-4AC2-91FE-98DF72FD6FE3}" sibTransId="{B7E02F23-13C0-430B-A379-936C3BBC6058}"/>
    <dgm:cxn modelId="{5E094C48-C3F6-4969-870B-C8276F0AFD74}" type="presOf" srcId="{EAC99232-F225-4078-9D08-AF1F34E0E4E8}" destId="{B79FA1AA-4BFA-466C-9D62-FEEF47519D36}" srcOrd="0" destOrd="0" presId="urn:microsoft.com/office/officeart/2005/8/layout/default"/>
    <dgm:cxn modelId="{3D165A49-A916-4E6F-9FC0-14230B658706}" srcId="{EAC99232-F225-4078-9D08-AF1F34E0E4E8}" destId="{E246537B-4EB0-4BF8-88BD-4B3738BE5963}" srcOrd="7" destOrd="0" parTransId="{B9BA72C8-574F-47AD-A6ED-57D98DB90941}" sibTransId="{E9686977-B248-4221-AB68-CA27FA42C6A9}"/>
    <dgm:cxn modelId="{55B3EF7C-B46B-4AC8-AB00-1883FC95AA55}" type="presOf" srcId="{E246537B-4EB0-4BF8-88BD-4B3738BE5963}" destId="{653C791E-6680-40B4-AE72-BCAF9B0F4F4B}" srcOrd="0" destOrd="0" presId="urn:microsoft.com/office/officeart/2005/8/layout/default"/>
    <dgm:cxn modelId="{0BE8CC7D-D494-4E90-974F-90F2FFEAC0C1}" type="presOf" srcId="{6568A8F9-3F8B-44FF-8006-92720F8A3F2D}" destId="{9F8EFB1E-102B-4D3F-A690-94EC4A6ADFB1}" srcOrd="0" destOrd="0" presId="urn:microsoft.com/office/officeart/2005/8/layout/default"/>
    <dgm:cxn modelId="{E2CB07A5-0A4E-4844-9FA5-AB91CEE2267C}" type="presOf" srcId="{D01B967E-AADB-40B1-8778-6A7DE0F5707B}" destId="{9288E069-1576-4698-A2C4-717FCF23E3D9}" srcOrd="0" destOrd="0" presId="urn:microsoft.com/office/officeart/2005/8/layout/default"/>
    <dgm:cxn modelId="{F816B3AD-E646-4B98-94CF-2505B50DC7AE}" srcId="{EAC99232-F225-4078-9D08-AF1F34E0E4E8}" destId="{A7C11FBF-5E26-426D-B620-E0A420D7F344}" srcOrd="3" destOrd="0" parTransId="{D212AFD0-FD0E-485A-94F4-4AC684FEA055}" sibTransId="{25D6B5F5-4870-4E38-83D0-CA19A7396BCF}"/>
    <dgm:cxn modelId="{3586C4AF-ED60-411E-94DE-8633A69EA3BF}" type="presOf" srcId="{E55916CB-5243-4F8F-8037-24DA4DFBF1E5}" destId="{678EF73A-D1C4-450F-AB71-8FA9F32B1366}" srcOrd="0" destOrd="0" presId="urn:microsoft.com/office/officeart/2005/8/layout/default"/>
    <dgm:cxn modelId="{225030B1-9EF9-44CA-82F7-1AF362F35C97}" srcId="{EAC99232-F225-4078-9D08-AF1F34E0E4E8}" destId="{6568A8F9-3F8B-44FF-8006-92720F8A3F2D}" srcOrd="2" destOrd="0" parTransId="{0E2999F9-8236-40A7-B50E-E46D615CFB95}" sibTransId="{880A7484-4047-46FF-821F-B5A034F5D4A1}"/>
    <dgm:cxn modelId="{6AFB53B7-4C89-4EFC-88EC-A48DCD2AE8A2}" type="presOf" srcId="{2B440063-86EF-4E04-9AC8-76FEF02C7F42}" destId="{5C5ADDB7-085C-40A0-8545-2D4D088E28B9}" srcOrd="0" destOrd="0" presId="urn:microsoft.com/office/officeart/2005/8/layout/default"/>
    <dgm:cxn modelId="{391B52DB-951D-423C-862F-012CA88334B4}" srcId="{EAC99232-F225-4078-9D08-AF1F34E0E4E8}" destId="{D01B967E-AADB-40B1-8778-6A7DE0F5707B}" srcOrd="8" destOrd="0" parTransId="{75F398DE-822B-4653-86CA-701558720F39}" sibTransId="{741540B9-DCBD-40C0-91E6-781543538A3B}"/>
    <dgm:cxn modelId="{0AECD1E6-6608-4DD3-932B-0E6DA57FCB16}" type="presOf" srcId="{A7C11FBF-5E26-426D-B620-E0A420D7F344}" destId="{F886EB5F-9FBE-412D-A00D-C50BAD16489B}" srcOrd="0" destOrd="0" presId="urn:microsoft.com/office/officeart/2005/8/layout/default"/>
    <dgm:cxn modelId="{B10C9FEF-AC30-40C3-B4A4-5B0BD025536F}" type="presOf" srcId="{E5EB366D-A83D-4E34-AB53-C23DADC8ED94}" destId="{174EB9E5-1047-4D68-A3B7-313C6F60C5D1}" srcOrd="0" destOrd="0" presId="urn:microsoft.com/office/officeart/2005/8/layout/default"/>
    <dgm:cxn modelId="{6051C1FC-ED3A-4EED-AF4F-9908830A4E5E}" type="presOf" srcId="{0034C994-2D58-468E-8182-0431733579AB}" destId="{A78CD2B7-EEF6-4B04-8561-EAF7607ACDB7}" srcOrd="0" destOrd="0" presId="urn:microsoft.com/office/officeart/2005/8/layout/default"/>
    <dgm:cxn modelId="{00FDDC19-0CFB-4EEC-8138-E64F3014ACB6}" type="presParOf" srcId="{B79FA1AA-4BFA-466C-9D62-FEEF47519D36}" destId="{174EB9E5-1047-4D68-A3B7-313C6F60C5D1}" srcOrd="0" destOrd="0" presId="urn:microsoft.com/office/officeart/2005/8/layout/default"/>
    <dgm:cxn modelId="{6F47AE41-0301-4B02-AF40-A3F192B2F370}" type="presParOf" srcId="{B79FA1AA-4BFA-466C-9D62-FEEF47519D36}" destId="{8499DFDB-6877-45DD-B1CE-A91368FEBF02}" srcOrd="1" destOrd="0" presId="urn:microsoft.com/office/officeart/2005/8/layout/default"/>
    <dgm:cxn modelId="{39F21F4E-382E-4C84-BCC1-CD4A7128B31D}" type="presParOf" srcId="{B79FA1AA-4BFA-466C-9D62-FEEF47519D36}" destId="{0A46292F-A242-4149-901C-17E9CACFCFDD}" srcOrd="2" destOrd="0" presId="urn:microsoft.com/office/officeart/2005/8/layout/default"/>
    <dgm:cxn modelId="{6352700C-3CA3-4CE3-875B-C001E84C9423}" type="presParOf" srcId="{B79FA1AA-4BFA-466C-9D62-FEEF47519D36}" destId="{928B1CC4-02C2-4383-B02D-D260641BCCD1}" srcOrd="3" destOrd="0" presId="urn:microsoft.com/office/officeart/2005/8/layout/default"/>
    <dgm:cxn modelId="{800ECE71-1998-4E90-BBF8-A383A80CB337}" type="presParOf" srcId="{B79FA1AA-4BFA-466C-9D62-FEEF47519D36}" destId="{9F8EFB1E-102B-4D3F-A690-94EC4A6ADFB1}" srcOrd="4" destOrd="0" presId="urn:microsoft.com/office/officeart/2005/8/layout/default"/>
    <dgm:cxn modelId="{7B04F5EF-FDC6-4908-80EF-D0BD75971B42}" type="presParOf" srcId="{B79FA1AA-4BFA-466C-9D62-FEEF47519D36}" destId="{4A0BB9BD-075B-411E-83C6-F4DBEDEDA982}" srcOrd="5" destOrd="0" presId="urn:microsoft.com/office/officeart/2005/8/layout/default"/>
    <dgm:cxn modelId="{524C497E-F31D-471E-8521-749D7F190EBC}" type="presParOf" srcId="{B79FA1AA-4BFA-466C-9D62-FEEF47519D36}" destId="{F886EB5F-9FBE-412D-A00D-C50BAD16489B}" srcOrd="6" destOrd="0" presId="urn:microsoft.com/office/officeart/2005/8/layout/default"/>
    <dgm:cxn modelId="{5E3602F9-4B8F-4995-B60D-DFEECD52DBF9}" type="presParOf" srcId="{B79FA1AA-4BFA-466C-9D62-FEEF47519D36}" destId="{17F9EFB2-20A4-457D-8F70-D442D492F2EE}" srcOrd="7" destOrd="0" presId="urn:microsoft.com/office/officeart/2005/8/layout/default"/>
    <dgm:cxn modelId="{C5A8582E-A355-437E-B833-BD633E575540}" type="presParOf" srcId="{B79FA1AA-4BFA-466C-9D62-FEEF47519D36}" destId="{678EF73A-D1C4-450F-AB71-8FA9F32B1366}" srcOrd="8" destOrd="0" presId="urn:microsoft.com/office/officeart/2005/8/layout/default"/>
    <dgm:cxn modelId="{BFB6D3CD-0C36-4944-B8D0-00D4AB015736}" type="presParOf" srcId="{B79FA1AA-4BFA-466C-9D62-FEEF47519D36}" destId="{3EF32297-4996-40E7-9C04-186E43E33B60}" srcOrd="9" destOrd="0" presId="urn:microsoft.com/office/officeart/2005/8/layout/default"/>
    <dgm:cxn modelId="{E2588563-52B0-45C6-AD91-4A5FF63BC99F}" type="presParOf" srcId="{B79FA1AA-4BFA-466C-9D62-FEEF47519D36}" destId="{A78CD2B7-EEF6-4B04-8561-EAF7607ACDB7}" srcOrd="10" destOrd="0" presId="urn:microsoft.com/office/officeart/2005/8/layout/default"/>
    <dgm:cxn modelId="{56CC4AA2-10FA-4AE5-A265-A07D82C7535E}" type="presParOf" srcId="{B79FA1AA-4BFA-466C-9D62-FEEF47519D36}" destId="{9C886123-92E9-4C22-9925-4AA1E604E403}" srcOrd="11" destOrd="0" presId="urn:microsoft.com/office/officeart/2005/8/layout/default"/>
    <dgm:cxn modelId="{A607A4E7-AD0B-4116-B15D-506858A1AC39}" type="presParOf" srcId="{B79FA1AA-4BFA-466C-9D62-FEEF47519D36}" destId="{5C5ADDB7-085C-40A0-8545-2D4D088E28B9}" srcOrd="12" destOrd="0" presId="urn:microsoft.com/office/officeart/2005/8/layout/default"/>
    <dgm:cxn modelId="{9836DA49-1377-45E4-AE8A-2C8B5DF6D388}" type="presParOf" srcId="{B79FA1AA-4BFA-466C-9D62-FEEF47519D36}" destId="{7D23D8E7-06FD-461A-B080-AAF4943AFE76}" srcOrd="13" destOrd="0" presId="urn:microsoft.com/office/officeart/2005/8/layout/default"/>
    <dgm:cxn modelId="{E6EB2549-5AA3-4AB6-AC5B-2F59DA4413EB}" type="presParOf" srcId="{B79FA1AA-4BFA-466C-9D62-FEEF47519D36}" destId="{653C791E-6680-40B4-AE72-BCAF9B0F4F4B}" srcOrd="14" destOrd="0" presId="urn:microsoft.com/office/officeart/2005/8/layout/default"/>
    <dgm:cxn modelId="{17118742-1DBA-4B35-8139-21F9AA59969B}" type="presParOf" srcId="{B79FA1AA-4BFA-466C-9D62-FEEF47519D36}" destId="{582F17F5-F4F9-4853-929B-AD269E87B7C1}" srcOrd="15" destOrd="0" presId="urn:microsoft.com/office/officeart/2005/8/layout/default"/>
    <dgm:cxn modelId="{C5E8FD85-8D99-40D5-BE4B-63216C7C2ADB}" type="presParOf" srcId="{B79FA1AA-4BFA-466C-9D62-FEEF47519D36}" destId="{9288E069-1576-4698-A2C4-717FCF23E3D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EB9E5-1047-4D68-A3B7-313C6F60C5D1}">
      <dsp:nvSpPr>
        <dsp:cNvPr id="0" name=""/>
        <dsp:cNvSpPr/>
      </dsp:nvSpPr>
      <dsp:spPr>
        <a:xfrm>
          <a:off x="172491" y="3491"/>
          <a:ext cx="2192082" cy="1315249"/>
        </a:xfrm>
        <a:prstGeom prst="rect">
          <a:avLst/>
        </a:prstGeom>
        <a:solidFill>
          <a:srgbClr val="0082C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BCBSM Website</a:t>
          </a:r>
        </a:p>
      </dsp:txBody>
      <dsp:txXfrm>
        <a:off x="172491" y="3491"/>
        <a:ext cx="2192082" cy="1315249"/>
      </dsp:txXfrm>
    </dsp:sp>
    <dsp:sp modelId="{0A46292F-A242-4149-901C-17E9CACFCFDD}">
      <dsp:nvSpPr>
        <dsp:cNvPr id="0" name=""/>
        <dsp:cNvSpPr/>
      </dsp:nvSpPr>
      <dsp:spPr>
        <a:xfrm>
          <a:off x="2583783" y="3491"/>
          <a:ext cx="2192082" cy="1315249"/>
        </a:xfrm>
        <a:prstGeom prst="rect">
          <a:avLst/>
        </a:prstGeom>
        <a:solidFill>
          <a:srgbClr val="6EC4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Availity</a:t>
          </a:r>
        </a:p>
      </dsp:txBody>
      <dsp:txXfrm>
        <a:off x="2583783" y="3491"/>
        <a:ext cx="2192082" cy="1315249"/>
      </dsp:txXfrm>
    </dsp:sp>
    <dsp:sp modelId="{9F8EFB1E-102B-4D3F-A690-94EC4A6ADFB1}">
      <dsp:nvSpPr>
        <dsp:cNvPr id="0" name=""/>
        <dsp:cNvSpPr/>
      </dsp:nvSpPr>
      <dsp:spPr>
        <a:xfrm>
          <a:off x="4995074" y="3491"/>
          <a:ext cx="2192082" cy="1315249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Benefits Eligibility Claims</a:t>
          </a:r>
        </a:p>
      </dsp:txBody>
      <dsp:txXfrm>
        <a:off x="4995074" y="3491"/>
        <a:ext cx="2192082" cy="1315249"/>
      </dsp:txXfrm>
    </dsp:sp>
    <dsp:sp modelId="{F886EB5F-9FBE-412D-A00D-C50BAD16489B}">
      <dsp:nvSpPr>
        <dsp:cNvPr id="0" name=""/>
        <dsp:cNvSpPr/>
      </dsp:nvSpPr>
      <dsp:spPr>
        <a:xfrm>
          <a:off x="172491" y="1537949"/>
          <a:ext cx="2192082" cy="1315249"/>
        </a:xfrm>
        <a:prstGeom prst="rect">
          <a:avLst/>
        </a:prstGeom>
        <a:solidFill>
          <a:srgbClr val="0082C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Availity Applications Resources</a:t>
          </a:r>
        </a:p>
      </dsp:txBody>
      <dsp:txXfrm>
        <a:off x="172491" y="1537949"/>
        <a:ext cx="2192082" cy="1315249"/>
      </dsp:txXfrm>
    </dsp:sp>
    <dsp:sp modelId="{678EF73A-D1C4-450F-AB71-8FA9F32B1366}">
      <dsp:nvSpPr>
        <dsp:cNvPr id="0" name=""/>
        <dsp:cNvSpPr/>
      </dsp:nvSpPr>
      <dsp:spPr>
        <a:xfrm>
          <a:off x="2583783" y="1537949"/>
          <a:ext cx="2192082" cy="1315249"/>
        </a:xfrm>
        <a:prstGeom prst="rect">
          <a:avLst/>
        </a:prstGeom>
        <a:solidFill>
          <a:srgbClr val="6EC4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Claims Appeals</a:t>
          </a:r>
        </a:p>
      </dsp:txBody>
      <dsp:txXfrm>
        <a:off x="2583783" y="1537949"/>
        <a:ext cx="2192082" cy="1315249"/>
      </dsp:txXfrm>
    </dsp:sp>
    <dsp:sp modelId="{A78CD2B7-EEF6-4B04-8561-EAF7607ACDB7}">
      <dsp:nvSpPr>
        <dsp:cNvPr id="0" name=""/>
        <dsp:cNvSpPr/>
      </dsp:nvSpPr>
      <dsp:spPr>
        <a:xfrm>
          <a:off x="4995074" y="1537949"/>
          <a:ext cx="2192082" cy="1315249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Publications Training</a:t>
          </a:r>
        </a:p>
      </dsp:txBody>
      <dsp:txXfrm>
        <a:off x="4995074" y="1537949"/>
        <a:ext cx="2192082" cy="1315249"/>
      </dsp:txXfrm>
    </dsp:sp>
    <dsp:sp modelId="{5C5ADDB7-085C-40A0-8545-2D4D088E28B9}">
      <dsp:nvSpPr>
        <dsp:cNvPr id="0" name=""/>
        <dsp:cNvSpPr/>
      </dsp:nvSpPr>
      <dsp:spPr>
        <a:xfrm>
          <a:off x="172491" y="3072407"/>
          <a:ext cx="2192082" cy="1315249"/>
        </a:xfrm>
        <a:prstGeom prst="rect">
          <a:avLst/>
        </a:prstGeom>
        <a:solidFill>
          <a:srgbClr val="0082C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Arial" panose="020B0604020202020204" pitchFamily="34" charset="0"/>
              <a:cs typeface="Arial" panose="020B0604020202020204" pitchFamily="34" charset="0"/>
            </a:rPr>
            <a:t>Ereferral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491" y="3072407"/>
        <a:ext cx="2192082" cy="1315249"/>
      </dsp:txXfrm>
    </dsp:sp>
    <dsp:sp modelId="{653C791E-6680-40B4-AE72-BCAF9B0F4F4B}">
      <dsp:nvSpPr>
        <dsp:cNvPr id="0" name=""/>
        <dsp:cNvSpPr/>
      </dsp:nvSpPr>
      <dsp:spPr>
        <a:xfrm>
          <a:off x="2583783" y="3072407"/>
          <a:ext cx="2192082" cy="1315249"/>
        </a:xfrm>
        <a:prstGeom prst="rect">
          <a:avLst/>
        </a:prstGeom>
        <a:solidFill>
          <a:srgbClr val="6EC4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Contact Us</a:t>
          </a:r>
        </a:p>
      </dsp:txBody>
      <dsp:txXfrm>
        <a:off x="2583783" y="3072407"/>
        <a:ext cx="2192082" cy="1315249"/>
      </dsp:txXfrm>
    </dsp:sp>
    <dsp:sp modelId="{9288E069-1576-4698-A2C4-717FCF23E3D9}">
      <dsp:nvSpPr>
        <dsp:cNvPr id="0" name=""/>
        <dsp:cNvSpPr/>
      </dsp:nvSpPr>
      <dsp:spPr>
        <a:xfrm>
          <a:off x="4995074" y="3072407"/>
          <a:ext cx="2192082" cy="1315249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Questions</a:t>
          </a:r>
        </a:p>
      </dsp:txBody>
      <dsp:txXfrm>
        <a:off x="4995074" y="3072407"/>
        <a:ext cx="2192082" cy="1315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E5354-67A2-248B-9DF0-C314C0DBF8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13391-BECB-D82C-E812-DE2A4ECAE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10/16/2024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2C220-0574-A7AD-4A00-1BF0E8572F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BB49F-D36B-7391-8BFC-3D13FBA774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7C317-9D81-43D8-A6A3-B2EB14A0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1798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79C538-3831-40A4-BFD2-E3A79DD07A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A0D51-83B1-4373-8145-11E44B9FB8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r>
              <a:rPr lang="en-US"/>
              <a:t>10/16/2024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8C89E5A-C875-4E16-BBDC-8D1B09104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7D079E-6779-4292-B41D-9FD41DE9C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0878-30A9-4501-BB72-A4D9AFB004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92A42-8AFF-4F87-A192-5F322931D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BA22BF-32CA-4AFF-851D-7CE20670D0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757A768-B908-4951-A992-49565DCE7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6D74EC7-E8B5-4DF6-98D3-02CBB2810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98D57-EA4E-0C24-AE71-2DA690853D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801A4-5ECF-0578-6A79-E37503EC5A4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283137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EC0F5-6FA4-6B1F-54FB-E09C6BE1AE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1187064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DFE71-A5E5-8541-6A89-4CEF483C8E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3325121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212C5-D662-1F41-F81C-6ADE1F43A2F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2525888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B533B-2A67-EEEA-4570-7FCF100F4DC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393724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4CA7E-6180-1A94-CC9F-96AAEC6B590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3929634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611"/>
              </a:spcAft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9E8BB-10C7-4C08-85BA-CCAB77AE93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230320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E5FCA-E0FB-74E6-83A1-820B652CA4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2938940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3E5DEB-BC49-628F-1230-460B49D8B0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120755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A658E-6A19-D2C1-D022-693A78199D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185314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4EBAC-20BE-6E0F-91B5-C7A2308EAE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71458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2AF38-E117-C6FC-C142-F75960811FF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15522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4E2F3-C75A-2476-3F1C-549C339B4AD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1752444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5F8EA5-9F18-4DE6-980B-1F7172EEB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F369A2D-5263-49AE-B741-BB0A049FE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3A7D54-B057-AAD2-3E48-CFF3B9E6229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4283822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76244-3FE0-68F3-7AEE-E6A98B5D234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283392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5E353-6EC1-2F18-AA3D-2F137A77BC8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1120475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D535C-6632-64EC-050D-050E1E1FA72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10/16/2024</a:t>
            </a:r>
          </a:p>
        </p:txBody>
      </p:sp>
    </p:spTree>
    <p:extLst>
      <p:ext uri="{BB962C8B-B14F-4D97-AF65-F5344CB8AC3E}">
        <p14:creationId xmlns:p14="http://schemas.microsoft.com/office/powerpoint/2010/main" val="24643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2374"/>
            <a:ext cx="7772400" cy="1470025"/>
          </a:xfrm>
        </p:spPr>
        <p:txBody>
          <a:bodyPr>
            <a:normAutofit/>
          </a:bodyPr>
          <a:lstStyle>
            <a:lvl1pPr algn="ctr">
              <a:defRPr sz="3200" cap="none" baseline="0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142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851496-F528-4E22-91B5-3ED14E2FE7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1600" y="6356350"/>
            <a:ext cx="6400800" cy="365125"/>
          </a:xfrm>
        </p:spPr>
        <p:txBody>
          <a:bodyPr/>
          <a:lstStyle>
            <a:lvl1pPr algn="ct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Blue Cross Blue Shield of Michigan and Blue Care Network are nonprofit corporations </a:t>
            </a:r>
            <a:br>
              <a:rPr lang="en-US"/>
            </a:br>
            <a:r>
              <a:rPr lang="en-US"/>
              <a:t>and independent licensees of the Blue Cross and Blue Shield Association.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324468-D4CB-4FDD-BAB6-545F52185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" y="6356350"/>
            <a:ext cx="3921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E7FEC-0CA8-4285-9346-A64B6C6920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26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9" y="185057"/>
            <a:ext cx="6400800" cy="581705"/>
          </a:xfrm>
        </p:spPr>
        <p:txBody>
          <a:bodyPr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12372"/>
            <a:ext cx="8523514" cy="5113792"/>
          </a:xfrm>
        </p:spPr>
        <p:txBody>
          <a:bodyPr/>
          <a:lstStyle>
            <a:lvl1pPr marL="228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63023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-"/>
              <a:defRPr lang="en-US" sz="18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803275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974725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1730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defRPr lang="en-US" sz="1200" kern="1200" dirty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95928C-9C13-4B3B-B32C-4A7FE4C30D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1600" y="6356350"/>
            <a:ext cx="6400800" cy="365125"/>
          </a:xfrm>
        </p:spPr>
        <p:txBody>
          <a:bodyPr/>
          <a:lstStyle>
            <a:lvl1pPr algn="ct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Blue Cross Blue Shield of Michigan and Blue Care Network are nonprofit corporations </a:t>
            </a:r>
            <a:br>
              <a:rPr lang="en-US"/>
            </a:br>
            <a:r>
              <a:rPr lang="en-US"/>
              <a:t>and independent licensees of the Blue Cross and Blue Shield Association.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21EC4-F996-4835-AD12-3D75102EF5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2575" y="6356350"/>
            <a:ext cx="403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6553-8D83-419F-8160-8E3A45DCE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23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4458D98-DACD-4652-B8AC-4B215EA6D191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88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FD540-A0D9-4FC7-A2D5-9B98DCD71CA2}"/>
              </a:ext>
            </a:extLst>
          </p:cNvPr>
          <p:cNvSpPr txBox="1">
            <a:spLocks/>
          </p:cNvSpPr>
          <p:nvPr userDrawn="1"/>
        </p:nvSpPr>
        <p:spPr>
          <a:xfrm>
            <a:off x="8013700" y="6305550"/>
            <a:ext cx="420688" cy="254000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A0AB1E3-3104-4B8E-83CC-CBCB9DDA32B5}" type="slidenum">
              <a:rPr lang="en-US" sz="75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83128" y="119227"/>
            <a:ext cx="6545700" cy="751975"/>
          </a:xfrm>
          <a:prstGeom prst="rect">
            <a:avLst/>
          </a:prstGeom>
        </p:spPr>
        <p:txBody>
          <a:bodyPr/>
          <a:lstStyle>
            <a:lvl1pPr>
              <a:defRPr sz="2625">
                <a:solidFill>
                  <a:srgbClr val="63CECA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57300" y="1051560"/>
            <a:ext cx="7258050" cy="484068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0089" indent="-257181">
              <a:buClr>
                <a:srgbClr val="63CECA"/>
              </a:buClr>
              <a:buFont typeface="Arial" panose="020B0604020202020204" pitchFamily="34" charset="0"/>
              <a:buChar char="•"/>
              <a:defRPr sz="1500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70" indent="-171454">
              <a:buClr>
                <a:srgbClr val="003F72"/>
              </a:buClr>
              <a:buFont typeface="Arial" panose="020B0604020202020204" pitchFamily="34" charset="0"/>
              <a:buChar char="•"/>
              <a:defRPr sz="135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79" indent="-171454">
              <a:buClr>
                <a:srgbClr val="63CECA"/>
              </a:buClr>
              <a:buFont typeface="Arial" panose="020B0604020202020204" pitchFamily="34" charset="0"/>
              <a:buChar char="−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87" indent="-171454">
              <a:buClr>
                <a:srgbClr val="003F72"/>
              </a:buClr>
              <a:buFont typeface="Courier New" panose="02070309020205020404" pitchFamily="49" charset="0"/>
              <a:buChar char="o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2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Blue Cross Blue Shield of Michigan and Blue Care Network are nonprofit corporations </a:t>
            </a:r>
            <a:br>
              <a:rPr lang="en-US"/>
            </a:br>
            <a:r>
              <a:rPr lang="en-US"/>
              <a:t>and independent licensees of the Blue Cross and Blue Shield Association.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5937B-3C62-4F6E-B88B-D56925D8860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29748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Blue Cross Blue Shield of Michigan and Blue Care Network are nonprofit corporations </a:t>
            </a:r>
            <a:br>
              <a:rPr lang="en-US"/>
            </a:br>
            <a:r>
              <a:rPr lang="en-US"/>
              <a:t>and independent licensees of the Blue Cross and Blue Shield Association.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5937B-3C62-4F6E-B88B-D56925D8860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096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CB131145_PPT_Header.jpg">
            <a:extLst>
              <a:ext uri="{FF2B5EF4-FFF2-40B4-BE49-F238E27FC236}">
                <a16:creationId xmlns:a16="http://schemas.microsoft.com/office/drawing/2014/main" id="{0F8E0CF2-426F-40D6-9378-0444F0DAB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DF0461B-5737-45B3-B16A-43DEF14EA2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5913" y="185738"/>
            <a:ext cx="64008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32174C0-2266-4346-AFC8-87D0D1728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15913" y="1154113"/>
            <a:ext cx="866298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8F56-3EA5-4667-808B-89F39EF73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7513" y="6356350"/>
            <a:ext cx="5757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6EC4E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Blue Cross Blue Shield of Michigan and Blue Care Network are nonprofit corporations </a:t>
            </a:r>
            <a:br>
              <a:rPr lang="en-US"/>
            </a:br>
            <a:r>
              <a:rPr lang="en-US"/>
              <a:t>and independent licensees of the Blue Cross and Blue Shield Association.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9957-E94E-47B8-8CE0-51DF2F9CF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5913" y="6356350"/>
            <a:ext cx="4032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F5937B-3C62-4F6E-B88B-D56925D88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referrals.bcbsm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6.png"/><Relationship Id="rId4" Type="http://schemas.openxmlformats.org/officeDocument/2006/relationships/hyperlink" Target="https://ereferrals.bcbsm.com/docs/common/common-summary-um-prog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8861266-thank-you-card-black-text-handwritten-calligraphy-lettering-with-outline-style-isolated-on-white-background-flat-vector-illustration-design-template-element-for-greeting-cards" TargetMode="Externa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hyperlink" Target="mailto:krogers2@bcbsm.com" TargetMode="External"/><Relationship Id="rId5" Type="http://schemas.openxmlformats.org/officeDocument/2006/relationships/hyperlink" Target="mailto:jgallandt@bcbsm.com" TargetMode="External"/><Relationship Id="rId4" Type="http://schemas.openxmlformats.org/officeDocument/2006/relationships/hyperlink" Target="mailto:harmock@bcbsm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>
            <a:extLst>
              <a:ext uri="{FF2B5EF4-FFF2-40B4-BE49-F238E27FC236}">
                <a16:creationId xmlns:a16="http://schemas.microsoft.com/office/drawing/2014/main" id="{7B03DFE4-27C5-4A4A-8C75-1586B9CBFC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Blue Cross Blue Shield of Michigan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Blue Care Network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410FCC-14D1-ACBE-77EC-E3419705F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Lakeland Care Network Payor Conference</a:t>
            </a:r>
          </a:p>
          <a:p>
            <a:r>
              <a:rPr lang="en-US" dirty="0"/>
              <a:t>Katie Rogers, Provider Consultant</a:t>
            </a:r>
          </a:p>
          <a:p>
            <a:r>
              <a:rPr lang="en-US" dirty="0"/>
              <a:t>Provider Engagement &amp; Transformation</a:t>
            </a:r>
          </a:p>
          <a:p>
            <a:r>
              <a:rPr lang="en-US" dirty="0"/>
              <a:t>October 16, 2024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300C759-BE3C-8E46-F345-5AF61E1211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4688" y="6356350"/>
            <a:ext cx="77724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1CB3-7D4A-A0CD-EE40-781CE220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9A84C-4AAA-EBED-C52C-0BF8A5F27FCF}"/>
              </a:ext>
            </a:extLst>
          </p:cNvPr>
          <p:cNvSpPr txBox="1"/>
          <p:nvPr/>
        </p:nvSpPr>
        <p:spPr>
          <a:xfrm>
            <a:off x="1651909" y="1967452"/>
            <a:ext cx="58292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82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D976675-1AD0-EC03-366E-851F67852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742AD3D-05C2-38BD-FF09-F790EA92E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385D1-D40C-B39E-A481-D3D1CD8B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9943"/>
            <a:ext cx="9144000" cy="271834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52A824-0F6F-18A2-D71F-10EDBF528303}"/>
              </a:ext>
            </a:extLst>
          </p:cNvPr>
          <p:cNvSpPr/>
          <p:nvPr/>
        </p:nvSpPr>
        <p:spPr>
          <a:xfrm>
            <a:off x="6828311" y="1691171"/>
            <a:ext cx="771896" cy="24841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054D7B-75A9-01B4-EED3-079FEE3A7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25" y="2355040"/>
            <a:ext cx="4524208" cy="3433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DBC7C1-1184-C0DE-5DBB-50FD1B30D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75" y="4203747"/>
            <a:ext cx="4572000" cy="19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3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51A8-5C33-8291-3FB1-90845EFC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– Provider Manuals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E6565-54CC-4A9D-0045-82730779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1190"/>
            <a:ext cx="7829550" cy="82244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Provider Manual is an extension of your contract. It is broken down by chapters and then by subjects within the chapter. You can also open the entire manual; it opens as a pdf and is easily searchable using ctrl F.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5BA7D45-CB05-1A2E-E0E9-78521BEC06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53B83DE-C629-B7F9-874D-6CA700C3E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C7496-FF73-A712-601C-304206B6F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9" y="911399"/>
            <a:ext cx="9144000" cy="40170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D3D172-88EB-787E-653B-A9243D462604}"/>
              </a:ext>
            </a:extLst>
          </p:cNvPr>
          <p:cNvSpPr/>
          <p:nvPr/>
        </p:nvSpPr>
        <p:spPr>
          <a:xfrm>
            <a:off x="6226629" y="1366918"/>
            <a:ext cx="914400" cy="26869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C004-FB9B-6396-CE10-F358F5512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– Newsletters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E9A1BA94-8206-4987-BA31-A4399D59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67181"/>
            <a:ext cx="5070764" cy="1489169"/>
          </a:xfrm>
        </p:spPr>
        <p:txBody>
          <a:bodyPr anchor="t"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Links take you to current and past issues of our Newsletters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Highly recommend to subscribe, you’ll be notified by email when a new publication is available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A73DE92-025D-7013-51D5-5B578EE9B8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9CC464A-434D-4544-B654-ED1C6FA251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2498F-9E81-A47A-F0D4-22203C5A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6949"/>
            <a:ext cx="9144000" cy="36400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FC656F-CAFA-CDA1-5B43-83640F335740}"/>
              </a:ext>
            </a:extLst>
          </p:cNvPr>
          <p:cNvSpPr/>
          <p:nvPr/>
        </p:nvSpPr>
        <p:spPr>
          <a:xfrm>
            <a:off x="7664265" y="1579417"/>
            <a:ext cx="843148" cy="27313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498EFBE-E1A8-C852-F502-D690216DA6D0}"/>
              </a:ext>
            </a:extLst>
          </p:cNvPr>
          <p:cNvSpPr/>
          <p:nvPr/>
        </p:nvSpPr>
        <p:spPr>
          <a:xfrm>
            <a:off x="1330036" y="3835730"/>
            <a:ext cx="486888" cy="436257"/>
          </a:xfrm>
          <a:prstGeom prst="star5">
            <a:avLst/>
          </a:prstGeom>
          <a:solidFill>
            <a:srgbClr val="FFFF00"/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45FB6F-90AB-B440-A159-EE192B430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279" y="2082737"/>
            <a:ext cx="3833366" cy="4233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090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F2E53-6DF7-41EE-04EE-F9C78ECEE12D}"/>
              </a:ext>
            </a:extLst>
          </p:cNvPr>
          <p:cNvSpPr txBox="1"/>
          <p:nvPr/>
        </p:nvSpPr>
        <p:spPr>
          <a:xfrm>
            <a:off x="320040" y="5652289"/>
            <a:ext cx="8522208" cy="70406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1CADE4"/>
              </a:buClr>
              <a:buSzTx/>
              <a:buFontTx/>
              <a:buNone/>
              <a:tabLst/>
              <a:defRPr/>
            </a:pPr>
            <a:r>
              <a:rPr lang="en-US" sz="2400" dirty="0">
                <a:effectLst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https://ereferrals.bcbsm.com/</a:t>
            </a:r>
            <a:r>
              <a:rPr lang="en-US" sz="24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 - Save as a favorite for easy access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422F8-C80C-B04C-07FA-BC00AADC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E-referral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81350-7A45-C7F3-15BC-65ECED952A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2EA8C-1C18-E983-FB67-1FACD7B978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A6BBF-DB97-80DD-2F4B-9986B4109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05" y="1121862"/>
            <a:ext cx="5902036" cy="44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E9A1BA94-8206-4987-BA31-A4399D59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124" y="991518"/>
            <a:ext cx="3062689" cy="4285562"/>
          </a:xfrm>
        </p:spPr>
        <p:txBody>
          <a:bodyPr anchor="t">
            <a:normAutofit/>
          </a:bodyPr>
          <a:lstStyle/>
          <a:p>
            <a:pPr marL="0" indent="0" algn="l">
              <a:lnSpc>
                <a:spcPct val="150000"/>
              </a:lnSpc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 to our Summary of UM Programs document:</a:t>
            </a:r>
          </a:p>
          <a:p>
            <a:pPr marL="0" indent="0" algn="l">
              <a:buNone/>
            </a:pPr>
            <a:endParaRPr lang="en-US" sz="19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9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https://ereferrals.bcbsm.com/docs/common/common-summary-um-progs.pdf</a:t>
            </a:r>
            <a:endParaRPr 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5BA48-229A-45CB-1A52-F08705AE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E-referral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C9C2045-A9A6-C44C-5927-CC28785406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195DEFC-CFC2-C65E-63A4-4EFBE8B900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CBE27-5454-BEAB-0E74-5CAC7958F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86" y="1323822"/>
            <a:ext cx="5740043" cy="44881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125E25-B931-C53A-F450-A360BDC55CD7}"/>
              </a:ext>
            </a:extLst>
          </p:cNvPr>
          <p:cNvSpPr/>
          <p:nvPr/>
        </p:nvSpPr>
        <p:spPr>
          <a:xfrm>
            <a:off x="1870720" y="4055958"/>
            <a:ext cx="475873" cy="1524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67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DD2D3B-C484-1FAA-BAD7-A55DB2B0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UM Programs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97F97A4-A47B-558E-3272-EEFEFF470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75B7152-7F65-617C-DC42-EE83F942F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D6C2E-1866-65A0-0D72-D2B41D797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368" y="902953"/>
            <a:ext cx="5611349" cy="5317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608AC-23CC-2308-A33B-D3BAFC6899BF}"/>
              </a:ext>
            </a:extLst>
          </p:cNvPr>
          <p:cNvSpPr txBox="1"/>
          <p:nvPr/>
        </p:nvSpPr>
        <p:spPr>
          <a:xfrm>
            <a:off x="371283" y="2467245"/>
            <a:ext cx="2060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Services down the left side, Products along the top with links to more details or vendor websites</a:t>
            </a:r>
          </a:p>
        </p:txBody>
      </p:sp>
    </p:spTree>
    <p:extLst>
      <p:ext uri="{BB962C8B-B14F-4D97-AF65-F5344CB8AC3E}">
        <p14:creationId xmlns:p14="http://schemas.microsoft.com/office/powerpoint/2010/main" val="1300256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54092F6-8234-4AE9-8236-41C3835E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en-US" dirty="0">
                <a:solidFill>
                  <a:srgbClr val="FFFFFF"/>
                </a:solidFill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E9A1BA94-8206-4987-BA31-A4399D59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883" y="1285081"/>
            <a:ext cx="5676404" cy="1153130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Access our Provider Training site through Availity, Payer Spaces, Applications. You will be redirected to the site and have access to live webinars or recorded computer-based trainings.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69BE7A-AD67-5074-146D-C44B672AD6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5225CBE-A17F-6E5F-CC91-2656BE79C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69ECE-9DED-04E0-FADC-4C711D82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285081"/>
            <a:ext cx="2616529" cy="1536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7CDC8-1F00-613B-A350-FCA40A8D2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042" y="2910887"/>
            <a:ext cx="7493330" cy="3330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334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37CA-F5A4-027E-24D6-F5922ABF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out for assistance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BA4DDB2-2872-4041-F980-670D744B25E4}"/>
              </a:ext>
            </a:extLst>
          </p:cNvPr>
          <p:cNvSpPr/>
          <p:nvPr/>
        </p:nvSpPr>
        <p:spPr>
          <a:xfrm>
            <a:off x="304800" y="1099500"/>
            <a:ext cx="8523288" cy="437580"/>
          </a:xfrm>
          <a:custGeom>
            <a:avLst/>
            <a:gdLst>
              <a:gd name="connsiteX0" fmla="*/ 0 w 8523288"/>
              <a:gd name="connsiteY0" fmla="*/ 72931 h 437580"/>
              <a:gd name="connsiteX1" fmla="*/ 72931 w 8523288"/>
              <a:gd name="connsiteY1" fmla="*/ 0 h 437580"/>
              <a:gd name="connsiteX2" fmla="*/ 8450357 w 8523288"/>
              <a:gd name="connsiteY2" fmla="*/ 0 h 437580"/>
              <a:gd name="connsiteX3" fmla="*/ 8523288 w 8523288"/>
              <a:gd name="connsiteY3" fmla="*/ 72931 h 437580"/>
              <a:gd name="connsiteX4" fmla="*/ 8523288 w 8523288"/>
              <a:gd name="connsiteY4" fmla="*/ 364649 h 437580"/>
              <a:gd name="connsiteX5" fmla="*/ 8450357 w 8523288"/>
              <a:gd name="connsiteY5" fmla="*/ 437580 h 437580"/>
              <a:gd name="connsiteX6" fmla="*/ 72931 w 8523288"/>
              <a:gd name="connsiteY6" fmla="*/ 437580 h 437580"/>
              <a:gd name="connsiteX7" fmla="*/ 0 w 8523288"/>
              <a:gd name="connsiteY7" fmla="*/ 364649 h 437580"/>
              <a:gd name="connsiteX8" fmla="*/ 0 w 8523288"/>
              <a:gd name="connsiteY8" fmla="*/ 72931 h 43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3288" h="437580">
                <a:moveTo>
                  <a:pt x="0" y="72931"/>
                </a:moveTo>
                <a:cubicBezTo>
                  <a:pt x="0" y="32652"/>
                  <a:pt x="32652" y="0"/>
                  <a:pt x="72931" y="0"/>
                </a:cubicBezTo>
                <a:lnTo>
                  <a:pt x="8450357" y="0"/>
                </a:lnTo>
                <a:cubicBezTo>
                  <a:pt x="8490636" y="0"/>
                  <a:pt x="8523288" y="32652"/>
                  <a:pt x="8523288" y="72931"/>
                </a:cubicBezTo>
                <a:lnTo>
                  <a:pt x="8523288" y="364649"/>
                </a:lnTo>
                <a:cubicBezTo>
                  <a:pt x="8523288" y="404928"/>
                  <a:pt x="8490636" y="437580"/>
                  <a:pt x="8450357" y="437580"/>
                </a:cubicBezTo>
                <a:lnTo>
                  <a:pt x="72931" y="437580"/>
                </a:lnTo>
                <a:cubicBezTo>
                  <a:pt x="32652" y="437580"/>
                  <a:pt x="0" y="404928"/>
                  <a:pt x="0" y="364649"/>
                </a:cubicBezTo>
                <a:lnTo>
                  <a:pt x="0" y="72931"/>
                </a:lnTo>
                <a:close/>
              </a:path>
            </a:pathLst>
          </a:custGeom>
          <a:solidFill>
            <a:srgbClr val="0082C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941" tIns="89941" rIns="89941" bIns="89941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i="0" kern="1200" dirty="0">
                <a:latin typeface="Arial" panose="020B0604020202020204" pitchFamily="34" charset="0"/>
                <a:cs typeface="Arial" panose="020B0604020202020204" pitchFamily="34" charset="0"/>
              </a:rPr>
              <a:t>Your first step in resolving a claim or benefit question is to contact Provider Inquiry. 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3D01B9C-81E3-7E75-6585-ECD825D95454}"/>
              </a:ext>
            </a:extLst>
          </p:cNvPr>
          <p:cNvSpPr/>
          <p:nvPr/>
        </p:nvSpPr>
        <p:spPr>
          <a:xfrm>
            <a:off x="304800" y="1586040"/>
            <a:ext cx="8523288" cy="437580"/>
          </a:xfrm>
          <a:custGeom>
            <a:avLst/>
            <a:gdLst>
              <a:gd name="connsiteX0" fmla="*/ 0 w 8523288"/>
              <a:gd name="connsiteY0" fmla="*/ 72931 h 437580"/>
              <a:gd name="connsiteX1" fmla="*/ 72931 w 8523288"/>
              <a:gd name="connsiteY1" fmla="*/ 0 h 437580"/>
              <a:gd name="connsiteX2" fmla="*/ 8450357 w 8523288"/>
              <a:gd name="connsiteY2" fmla="*/ 0 h 437580"/>
              <a:gd name="connsiteX3" fmla="*/ 8523288 w 8523288"/>
              <a:gd name="connsiteY3" fmla="*/ 72931 h 437580"/>
              <a:gd name="connsiteX4" fmla="*/ 8523288 w 8523288"/>
              <a:gd name="connsiteY4" fmla="*/ 364649 h 437580"/>
              <a:gd name="connsiteX5" fmla="*/ 8450357 w 8523288"/>
              <a:gd name="connsiteY5" fmla="*/ 437580 h 437580"/>
              <a:gd name="connsiteX6" fmla="*/ 72931 w 8523288"/>
              <a:gd name="connsiteY6" fmla="*/ 437580 h 437580"/>
              <a:gd name="connsiteX7" fmla="*/ 0 w 8523288"/>
              <a:gd name="connsiteY7" fmla="*/ 364649 h 437580"/>
              <a:gd name="connsiteX8" fmla="*/ 0 w 8523288"/>
              <a:gd name="connsiteY8" fmla="*/ 72931 h 43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3288" h="437580">
                <a:moveTo>
                  <a:pt x="0" y="72931"/>
                </a:moveTo>
                <a:cubicBezTo>
                  <a:pt x="0" y="32652"/>
                  <a:pt x="32652" y="0"/>
                  <a:pt x="72931" y="0"/>
                </a:cubicBezTo>
                <a:lnTo>
                  <a:pt x="8450357" y="0"/>
                </a:lnTo>
                <a:cubicBezTo>
                  <a:pt x="8490636" y="0"/>
                  <a:pt x="8523288" y="32652"/>
                  <a:pt x="8523288" y="72931"/>
                </a:cubicBezTo>
                <a:lnTo>
                  <a:pt x="8523288" y="364649"/>
                </a:lnTo>
                <a:cubicBezTo>
                  <a:pt x="8523288" y="404928"/>
                  <a:pt x="8490636" y="437580"/>
                  <a:pt x="8450357" y="437580"/>
                </a:cubicBezTo>
                <a:lnTo>
                  <a:pt x="72931" y="437580"/>
                </a:lnTo>
                <a:cubicBezTo>
                  <a:pt x="32652" y="437580"/>
                  <a:pt x="0" y="404928"/>
                  <a:pt x="0" y="364649"/>
                </a:cubicBezTo>
                <a:lnTo>
                  <a:pt x="0" y="72931"/>
                </a:lnTo>
                <a:close/>
              </a:path>
            </a:pathLst>
          </a:custGeom>
          <a:solidFill>
            <a:srgbClr val="0082C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31" tIns="86131" rIns="86131" bIns="861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Blue Cross Blue Shield of Michigan</a:t>
            </a:r>
            <a:endParaRPr lang="en-US" sz="17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1435CB-1A09-9525-6386-C05782C3F2E9}"/>
              </a:ext>
            </a:extLst>
          </p:cNvPr>
          <p:cNvSpPr/>
          <p:nvPr/>
        </p:nvSpPr>
        <p:spPr>
          <a:xfrm>
            <a:off x="304800" y="2023620"/>
            <a:ext cx="8523288" cy="1794690"/>
          </a:xfrm>
          <a:custGeom>
            <a:avLst/>
            <a:gdLst>
              <a:gd name="connsiteX0" fmla="*/ 0 w 8523288"/>
              <a:gd name="connsiteY0" fmla="*/ 0 h 1794690"/>
              <a:gd name="connsiteX1" fmla="*/ 8523288 w 8523288"/>
              <a:gd name="connsiteY1" fmla="*/ 0 h 1794690"/>
              <a:gd name="connsiteX2" fmla="*/ 8523288 w 8523288"/>
              <a:gd name="connsiteY2" fmla="*/ 1794690 h 1794690"/>
              <a:gd name="connsiteX3" fmla="*/ 0 w 8523288"/>
              <a:gd name="connsiteY3" fmla="*/ 1794690 h 1794690"/>
              <a:gd name="connsiteX4" fmla="*/ 0 w 8523288"/>
              <a:gd name="connsiteY4" fmla="*/ 0 h 17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3288" h="1794690">
                <a:moveTo>
                  <a:pt x="0" y="0"/>
                </a:moveTo>
                <a:lnTo>
                  <a:pt x="8523288" y="0"/>
                </a:lnTo>
                <a:lnTo>
                  <a:pt x="8523288" y="1794690"/>
                </a:lnTo>
                <a:lnTo>
                  <a:pt x="0" y="17946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614" tIns="21590" rIns="120904" bIns="21590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Michigan physicians and other professional providers:</a:t>
            </a:r>
            <a:endParaRPr lang="en-US" sz="1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1-800-344-8525</a:t>
            </a:r>
            <a:endParaRPr lang="en-US" sz="13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Michigan hospital and facility providers:</a:t>
            </a:r>
            <a:endParaRPr lang="en-US" sz="1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1-800-249-5103</a:t>
            </a:r>
            <a:endParaRPr lang="en-US" sz="13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Hospital and facility providers outside of Michigan:</a:t>
            </a:r>
            <a:endParaRPr lang="en-US" sz="1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1-800-676-2583</a:t>
            </a:r>
            <a:endParaRPr lang="en-US" sz="13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Providers outside of Michigan (BlueCard):</a:t>
            </a:r>
            <a:endParaRPr lang="en-US" sz="1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1-800-676-2583</a:t>
            </a:r>
            <a:endParaRPr lang="en-US" sz="13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DE6830-7406-ACC8-FE2F-3BA3DCB9FC09}"/>
              </a:ext>
            </a:extLst>
          </p:cNvPr>
          <p:cNvSpPr/>
          <p:nvPr/>
        </p:nvSpPr>
        <p:spPr>
          <a:xfrm>
            <a:off x="304800" y="3818310"/>
            <a:ext cx="8523288" cy="437580"/>
          </a:xfrm>
          <a:custGeom>
            <a:avLst/>
            <a:gdLst>
              <a:gd name="connsiteX0" fmla="*/ 0 w 8523288"/>
              <a:gd name="connsiteY0" fmla="*/ 72931 h 437580"/>
              <a:gd name="connsiteX1" fmla="*/ 72931 w 8523288"/>
              <a:gd name="connsiteY1" fmla="*/ 0 h 437580"/>
              <a:gd name="connsiteX2" fmla="*/ 8450357 w 8523288"/>
              <a:gd name="connsiteY2" fmla="*/ 0 h 437580"/>
              <a:gd name="connsiteX3" fmla="*/ 8523288 w 8523288"/>
              <a:gd name="connsiteY3" fmla="*/ 72931 h 437580"/>
              <a:gd name="connsiteX4" fmla="*/ 8523288 w 8523288"/>
              <a:gd name="connsiteY4" fmla="*/ 364649 h 437580"/>
              <a:gd name="connsiteX5" fmla="*/ 8450357 w 8523288"/>
              <a:gd name="connsiteY5" fmla="*/ 437580 h 437580"/>
              <a:gd name="connsiteX6" fmla="*/ 72931 w 8523288"/>
              <a:gd name="connsiteY6" fmla="*/ 437580 h 437580"/>
              <a:gd name="connsiteX7" fmla="*/ 0 w 8523288"/>
              <a:gd name="connsiteY7" fmla="*/ 364649 h 437580"/>
              <a:gd name="connsiteX8" fmla="*/ 0 w 8523288"/>
              <a:gd name="connsiteY8" fmla="*/ 72931 h 43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3288" h="437580">
                <a:moveTo>
                  <a:pt x="0" y="72931"/>
                </a:moveTo>
                <a:cubicBezTo>
                  <a:pt x="0" y="32652"/>
                  <a:pt x="32652" y="0"/>
                  <a:pt x="72931" y="0"/>
                </a:cubicBezTo>
                <a:lnTo>
                  <a:pt x="8450357" y="0"/>
                </a:lnTo>
                <a:cubicBezTo>
                  <a:pt x="8490636" y="0"/>
                  <a:pt x="8523288" y="32652"/>
                  <a:pt x="8523288" y="72931"/>
                </a:cubicBezTo>
                <a:lnTo>
                  <a:pt x="8523288" y="364649"/>
                </a:lnTo>
                <a:cubicBezTo>
                  <a:pt x="8523288" y="404928"/>
                  <a:pt x="8490636" y="437580"/>
                  <a:pt x="8450357" y="437580"/>
                </a:cubicBezTo>
                <a:lnTo>
                  <a:pt x="72931" y="437580"/>
                </a:lnTo>
                <a:cubicBezTo>
                  <a:pt x="32652" y="437580"/>
                  <a:pt x="0" y="404928"/>
                  <a:pt x="0" y="364649"/>
                </a:cubicBezTo>
                <a:lnTo>
                  <a:pt x="0" y="72931"/>
                </a:lnTo>
                <a:close/>
              </a:path>
            </a:pathLst>
          </a:custGeom>
          <a:solidFill>
            <a:srgbClr val="0082C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31" tIns="86131" rIns="86131" bIns="861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Blue Care Network</a:t>
            </a:r>
            <a:endParaRPr lang="en-US" sz="17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4D69B2-1C46-2BBB-BCC1-8FF0A1C9CAF8}"/>
              </a:ext>
            </a:extLst>
          </p:cNvPr>
          <p:cNvSpPr/>
          <p:nvPr/>
        </p:nvSpPr>
        <p:spPr>
          <a:xfrm>
            <a:off x="304800" y="4255890"/>
            <a:ext cx="8523288" cy="897345"/>
          </a:xfrm>
          <a:custGeom>
            <a:avLst/>
            <a:gdLst>
              <a:gd name="connsiteX0" fmla="*/ 0 w 8523288"/>
              <a:gd name="connsiteY0" fmla="*/ 0 h 897345"/>
              <a:gd name="connsiteX1" fmla="*/ 8523288 w 8523288"/>
              <a:gd name="connsiteY1" fmla="*/ 0 h 897345"/>
              <a:gd name="connsiteX2" fmla="*/ 8523288 w 8523288"/>
              <a:gd name="connsiteY2" fmla="*/ 897345 h 897345"/>
              <a:gd name="connsiteX3" fmla="*/ 0 w 8523288"/>
              <a:gd name="connsiteY3" fmla="*/ 897345 h 897345"/>
              <a:gd name="connsiteX4" fmla="*/ 0 w 8523288"/>
              <a:gd name="connsiteY4" fmla="*/ 0 h 8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3288" h="897345">
                <a:moveTo>
                  <a:pt x="0" y="0"/>
                </a:moveTo>
                <a:lnTo>
                  <a:pt x="8523288" y="0"/>
                </a:lnTo>
                <a:lnTo>
                  <a:pt x="8523288" y="897345"/>
                </a:lnTo>
                <a:lnTo>
                  <a:pt x="0" y="897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614" tIns="21590" rIns="120904" bIns="21590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Professional providers:</a:t>
            </a:r>
            <a:endParaRPr lang="en-US" sz="1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1-800-344-8525</a:t>
            </a:r>
            <a:endParaRPr lang="en-US" sz="13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Ancillary and facility providers:</a:t>
            </a:r>
            <a:endParaRPr lang="en-US" sz="13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i="0" kern="1200" dirty="0">
                <a:latin typeface="Arial" panose="020B0604020202020204" pitchFamily="34" charset="0"/>
                <a:cs typeface="Arial" panose="020B0604020202020204" pitchFamily="34" charset="0"/>
              </a:rPr>
              <a:t>1-800-249-5103</a:t>
            </a:r>
            <a:endParaRPr lang="en-US" sz="13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D16E4D7-A129-9E0B-A7BC-F9A54E3ECCDF}"/>
              </a:ext>
            </a:extLst>
          </p:cNvPr>
          <p:cNvSpPr/>
          <p:nvPr/>
        </p:nvSpPr>
        <p:spPr>
          <a:xfrm>
            <a:off x="304800" y="5153235"/>
            <a:ext cx="8523288" cy="437580"/>
          </a:xfrm>
          <a:custGeom>
            <a:avLst/>
            <a:gdLst>
              <a:gd name="connsiteX0" fmla="*/ 0 w 8523288"/>
              <a:gd name="connsiteY0" fmla="*/ 72931 h 437580"/>
              <a:gd name="connsiteX1" fmla="*/ 72931 w 8523288"/>
              <a:gd name="connsiteY1" fmla="*/ 0 h 437580"/>
              <a:gd name="connsiteX2" fmla="*/ 8450357 w 8523288"/>
              <a:gd name="connsiteY2" fmla="*/ 0 h 437580"/>
              <a:gd name="connsiteX3" fmla="*/ 8523288 w 8523288"/>
              <a:gd name="connsiteY3" fmla="*/ 72931 h 437580"/>
              <a:gd name="connsiteX4" fmla="*/ 8523288 w 8523288"/>
              <a:gd name="connsiteY4" fmla="*/ 364649 h 437580"/>
              <a:gd name="connsiteX5" fmla="*/ 8450357 w 8523288"/>
              <a:gd name="connsiteY5" fmla="*/ 437580 h 437580"/>
              <a:gd name="connsiteX6" fmla="*/ 72931 w 8523288"/>
              <a:gd name="connsiteY6" fmla="*/ 437580 h 437580"/>
              <a:gd name="connsiteX7" fmla="*/ 0 w 8523288"/>
              <a:gd name="connsiteY7" fmla="*/ 364649 h 437580"/>
              <a:gd name="connsiteX8" fmla="*/ 0 w 8523288"/>
              <a:gd name="connsiteY8" fmla="*/ 72931 h 43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3288" h="437580">
                <a:moveTo>
                  <a:pt x="0" y="72931"/>
                </a:moveTo>
                <a:cubicBezTo>
                  <a:pt x="0" y="32652"/>
                  <a:pt x="32652" y="0"/>
                  <a:pt x="72931" y="0"/>
                </a:cubicBezTo>
                <a:lnTo>
                  <a:pt x="8450357" y="0"/>
                </a:lnTo>
                <a:cubicBezTo>
                  <a:pt x="8490636" y="0"/>
                  <a:pt x="8523288" y="32652"/>
                  <a:pt x="8523288" y="72931"/>
                </a:cubicBezTo>
                <a:lnTo>
                  <a:pt x="8523288" y="364649"/>
                </a:lnTo>
                <a:cubicBezTo>
                  <a:pt x="8523288" y="404928"/>
                  <a:pt x="8490636" y="437580"/>
                  <a:pt x="8450357" y="437580"/>
                </a:cubicBezTo>
                <a:lnTo>
                  <a:pt x="72931" y="437580"/>
                </a:lnTo>
                <a:cubicBezTo>
                  <a:pt x="32652" y="437580"/>
                  <a:pt x="0" y="404928"/>
                  <a:pt x="0" y="364649"/>
                </a:cubicBezTo>
                <a:lnTo>
                  <a:pt x="0" y="72931"/>
                </a:lnTo>
                <a:close/>
              </a:path>
            </a:pathLst>
          </a:custGeom>
          <a:solidFill>
            <a:srgbClr val="0082C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31" tIns="86131" rIns="86131" bIns="86131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>
                <a:latin typeface="Arial" panose="020B0604020202020204" pitchFamily="34" charset="0"/>
                <a:cs typeface="Arial" panose="020B0604020202020204" pitchFamily="34" charset="0"/>
              </a:rPr>
              <a:t>Medicare Plus Blue</a:t>
            </a:r>
            <a:endParaRPr lang="en-US" sz="17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B4975D-C64D-6FE9-C38B-C47BFD2AC840}"/>
              </a:ext>
            </a:extLst>
          </p:cNvPr>
          <p:cNvSpPr/>
          <p:nvPr/>
        </p:nvSpPr>
        <p:spPr>
          <a:xfrm>
            <a:off x="304800" y="5590815"/>
            <a:ext cx="8523288" cy="448672"/>
          </a:xfrm>
          <a:custGeom>
            <a:avLst/>
            <a:gdLst>
              <a:gd name="connsiteX0" fmla="*/ 0 w 8523288"/>
              <a:gd name="connsiteY0" fmla="*/ 0 h 448672"/>
              <a:gd name="connsiteX1" fmla="*/ 8523288 w 8523288"/>
              <a:gd name="connsiteY1" fmla="*/ 0 h 448672"/>
              <a:gd name="connsiteX2" fmla="*/ 8523288 w 8523288"/>
              <a:gd name="connsiteY2" fmla="*/ 448672 h 448672"/>
              <a:gd name="connsiteX3" fmla="*/ 0 w 8523288"/>
              <a:gd name="connsiteY3" fmla="*/ 448672 h 448672"/>
              <a:gd name="connsiteX4" fmla="*/ 0 w 8523288"/>
              <a:gd name="connsiteY4" fmla="*/ 0 h 44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3288" h="448672">
                <a:moveTo>
                  <a:pt x="0" y="0"/>
                </a:moveTo>
                <a:lnTo>
                  <a:pt x="8523288" y="0"/>
                </a:lnTo>
                <a:lnTo>
                  <a:pt x="8523288" y="448672"/>
                </a:lnTo>
                <a:lnTo>
                  <a:pt x="0" y="448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614" tIns="21590" rIns="120904" bIns="21590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300" kern="1200" dirty="0">
                <a:latin typeface="Arial" panose="020B0604020202020204" pitchFamily="34" charset="0"/>
                <a:cs typeface="Arial" panose="020B0604020202020204" pitchFamily="34" charset="0"/>
              </a:rPr>
              <a:t>Professional and facility providers: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sz="1300" b="1" kern="1200" dirty="0">
                <a:latin typeface="Arial" panose="020B0604020202020204" pitchFamily="34" charset="0"/>
                <a:cs typeface="Arial" panose="020B0604020202020204" pitchFamily="34" charset="0"/>
              </a:rPr>
              <a:t>1-866-309-1719</a:t>
            </a:r>
            <a:r>
              <a:rPr lang="en-US" sz="1300" kern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A7B7154-ADEE-1E15-8C2D-E63C74030D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1BADB63-A57A-8114-A0FE-25917C0FB7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8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7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8EA9C3-0EF7-7A8F-A36C-CE8A630C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out for assistance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641E3E9-B3B0-E810-7CFD-553E6EEE4C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ED73F-4A08-5B62-A7A0-CC8FCD20A076}"/>
              </a:ext>
            </a:extLst>
          </p:cNvPr>
          <p:cNvSpPr txBox="1"/>
          <p:nvPr/>
        </p:nvSpPr>
        <p:spPr>
          <a:xfrm>
            <a:off x="137318" y="1330929"/>
            <a:ext cx="88614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If you have contacted Provider Inquiry without resolution, the Provider Engagement department will be more than happy to assist. Please provide the name of the person/department you spoke with along with a call reference number so we don’t duplicate efforts.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kern="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7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BCBSM Professional Claim Specialist:	Heather Armock </a:t>
            </a:r>
            <a:r>
              <a:rPr lang="en-US" sz="17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harmock@bcbsm.com</a:t>
            </a:r>
            <a:r>
              <a:rPr lang="en-US" sz="17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or 616-389-2137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700" kern="0" dirty="0">
                <a:ea typeface="Times New Roman" panose="02020603050405020304" pitchFamily="18" charset="0"/>
                <a:cs typeface="Calibri" panose="020F0502020204030204" pitchFamily="34" charset="0"/>
              </a:rPr>
              <a:t>BCN/BCNA Specialist:				Jennifer Gallandt </a:t>
            </a:r>
            <a:r>
              <a:rPr lang="en-US" sz="1700" kern="0" dirty="0"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jgallandt@bcbsm.com</a:t>
            </a:r>
            <a:r>
              <a:rPr lang="en-US" sz="1700" kern="0" dirty="0">
                <a:ea typeface="Times New Roman" panose="02020603050405020304" pitchFamily="18" charset="0"/>
                <a:cs typeface="Calibri" panose="020F0502020204030204" pitchFamily="34" charset="0"/>
              </a:rPr>
              <a:t> or 616-389-2136</a:t>
            </a:r>
            <a:endParaRPr lang="en-US" sz="1700" b="1" kern="0" dirty="0">
              <a:solidFill>
                <a:srgbClr val="003572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357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kern="0" dirty="0">
              <a:solidFill>
                <a:srgbClr val="00357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Katie Rogers - Consultant</a:t>
            </a:r>
            <a:endParaRPr lang="en-US" sz="1800" kern="100" dirty="0">
              <a:solidFill>
                <a:srgbClr val="00357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Provider Engagement and Transformation</a:t>
            </a:r>
            <a:endParaRPr lang="en-US" sz="1800" kern="100" dirty="0">
              <a:solidFill>
                <a:srgbClr val="00357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SW Michigan Professional Providers</a:t>
            </a:r>
            <a:endParaRPr lang="en-US" sz="1800" kern="100" dirty="0">
              <a:solidFill>
                <a:srgbClr val="00357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 269-321-7677</a:t>
            </a:r>
            <a:endParaRPr lang="en-US" sz="1800" kern="100" dirty="0">
              <a:solidFill>
                <a:srgbClr val="00357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 err="1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Fx</a:t>
            </a:r>
            <a:r>
              <a:rPr lang="en-US" sz="1800" b="1" kern="0" dirty="0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866-571-9739</a:t>
            </a:r>
            <a:endParaRPr lang="en-US" sz="1800" kern="100" dirty="0">
              <a:solidFill>
                <a:srgbClr val="00357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357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Em </a:t>
            </a:r>
            <a:r>
              <a:rPr lang="en-US" sz="1800" b="1" u="none" strike="noStrike" kern="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krogers2@bcbsm.com</a:t>
            </a:r>
            <a:endParaRPr lang="en-US" sz="1800" b="1" u="none" strike="noStrike" kern="0" dirty="0">
              <a:solidFill>
                <a:srgbClr val="0000FF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BE8D07-E9E4-1832-1AE1-5287810DB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57113" y="4235218"/>
            <a:ext cx="3250300" cy="2437725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8099985-BC74-4BDA-9FA7-FB387EFE1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36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9" name="Content Placeholder 2">
            <a:extLst>
              <a:ext uri="{FF2B5EF4-FFF2-40B4-BE49-F238E27FC236}">
                <a16:creationId xmlns:a16="http://schemas.microsoft.com/office/drawing/2014/main" id="{FBDCAF52-EAC5-4199-E953-2D13735C0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47658"/>
              </p:ext>
            </p:extLst>
          </p:nvPr>
        </p:nvGraphicFramePr>
        <p:xfrm>
          <a:off x="768349" y="1365982"/>
          <a:ext cx="7359649" cy="4391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5AB244B-5369-B4DA-A94F-4238632F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we will cover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8B6EC0D-6491-744E-6BC4-FC1F40363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1FCC121-EB01-4C47-24A5-9D841F8AB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800">
              <a:solidFill>
                <a:srgbClr val="89898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46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FBE011-F788-0CD8-39A2-32B898A2F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80656" y="943635"/>
            <a:ext cx="6882946" cy="35664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A6738-1AF7-A909-2CB8-302B18595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www.bcbsm.com/provider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BA0B6C8-5045-3809-6CCC-6372B69923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17808E4-3E22-DB79-64ED-A0F931422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873A6A2-5D54-443B-375F-A03BB3725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48" y="5945209"/>
            <a:ext cx="7878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07B08-749B-47B5-D9E2-9054BA948A37}"/>
              </a:ext>
            </a:extLst>
          </p:cNvPr>
          <p:cNvSpPr txBox="1"/>
          <p:nvPr/>
        </p:nvSpPr>
        <p:spPr>
          <a:xfrm>
            <a:off x="1973179" y="4686936"/>
            <a:ext cx="7040192" cy="20313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Resources</a:t>
            </a:r>
          </a:p>
          <a:p>
            <a:r>
              <a:rPr lang="en-US" dirty="0"/>
              <a:t>Key Forms and Documents</a:t>
            </a:r>
          </a:p>
          <a:p>
            <a:r>
              <a:rPr lang="en-US" dirty="0"/>
              <a:t>Medical Policy Router</a:t>
            </a:r>
            <a:br>
              <a:rPr lang="en-US" dirty="0"/>
            </a:br>
            <a:r>
              <a:rPr lang="en-US" dirty="0"/>
              <a:t>Provider Manuals</a:t>
            </a:r>
          </a:p>
          <a:p>
            <a:r>
              <a:rPr lang="en-US" dirty="0"/>
              <a:t>Product Information</a:t>
            </a:r>
          </a:p>
          <a:p>
            <a:r>
              <a:rPr lang="en-US" dirty="0"/>
              <a:t>Pharmacy Information</a:t>
            </a:r>
          </a:p>
          <a:p>
            <a:endParaRPr lang="en-US" dirty="0"/>
          </a:p>
          <a:p>
            <a:r>
              <a:rPr lang="en-US" b="1" dirty="0"/>
              <a:t>Newsletters</a:t>
            </a:r>
          </a:p>
          <a:p>
            <a:r>
              <a:rPr lang="en-US" dirty="0"/>
              <a:t>The Record</a:t>
            </a:r>
          </a:p>
          <a:p>
            <a:r>
              <a:rPr lang="en-US" dirty="0"/>
              <a:t>BCN Provider News</a:t>
            </a:r>
          </a:p>
          <a:p>
            <a:r>
              <a:rPr lang="en-US" dirty="0"/>
              <a:t>Blues Brief</a:t>
            </a:r>
          </a:p>
          <a:p>
            <a:r>
              <a:rPr lang="en-US" dirty="0"/>
              <a:t>Provider Alerts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AAAB523-D43B-6F2C-69FD-14C920E88BA9}"/>
              </a:ext>
            </a:extLst>
          </p:cNvPr>
          <p:cNvSpPr/>
          <p:nvPr/>
        </p:nvSpPr>
        <p:spPr>
          <a:xfrm>
            <a:off x="1640442" y="1511647"/>
            <a:ext cx="665474" cy="281765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2D1A59-89DD-5DFF-D819-477BC6C9B5B5}"/>
              </a:ext>
            </a:extLst>
          </p:cNvPr>
          <p:cNvSpPr/>
          <p:nvPr/>
        </p:nvSpPr>
        <p:spPr>
          <a:xfrm>
            <a:off x="7225472" y="1019060"/>
            <a:ext cx="738130" cy="2533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26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4B9AEA-52D6-EA4E-6685-B88C86380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029" y="1113898"/>
            <a:ext cx="5937129" cy="31392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ADA77-061E-95BD-0577-21967A0D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98E6D10-1D21-F8C4-6D28-BD5C58FCA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71DAE1D-D0F4-AF1F-ABBD-2079A1188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7C265-04F1-873C-EE26-175F55207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530" y="2153558"/>
            <a:ext cx="5241351" cy="3510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3B44F-BE18-FE46-3882-5C42D293D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87" y="4714290"/>
            <a:ext cx="2489779" cy="1734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704FFD-4140-FD99-1318-E62AF44DBECE}"/>
              </a:ext>
            </a:extLst>
          </p:cNvPr>
          <p:cNvSpPr txBox="1"/>
          <p:nvPr/>
        </p:nvSpPr>
        <p:spPr>
          <a:xfrm>
            <a:off x="192505" y="4350653"/>
            <a:ext cx="329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Availity/ Payer Spaces/ Applications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AC7518-A1D1-E627-123B-D9228C7F49FC}"/>
              </a:ext>
            </a:extLst>
          </p:cNvPr>
          <p:cNvSpPr/>
          <p:nvPr/>
        </p:nvSpPr>
        <p:spPr>
          <a:xfrm>
            <a:off x="2137273" y="1538262"/>
            <a:ext cx="716096" cy="23135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F4124-D902-D375-DAD0-ED87F1C89F7B}"/>
              </a:ext>
            </a:extLst>
          </p:cNvPr>
          <p:cNvSpPr txBox="1"/>
          <p:nvPr/>
        </p:nvSpPr>
        <p:spPr>
          <a:xfrm>
            <a:off x="3118430" y="5899495"/>
            <a:ext cx="57559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Provider Enrollment and Data Management 1-800-822-2761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03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2F2E-5AB1-CDA1-0C17-67829F75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Availity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7061402-1175-22A2-8442-C411A8F16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E2836AC-3ED8-29DE-47F1-20FEFB22D9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49EEBF-583C-376C-FDB0-1FE266170A0F}"/>
              </a:ext>
            </a:extLst>
          </p:cNvPr>
          <p:cNvSpPr txBox="1">
            <a:spLocks/>
          </p:cNvSpPr>
          <p:nvPr/>
        </p:nvSpPr>
        <p:spPr bwMode="auto">
          <a:xfrm>
            <a:off x="313810" y="5089013"/>
            <a:ext cx="3715521" cy="68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63023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-"/>
              <a:defRPr lang="en-US" sz="18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803275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974725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1730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itchFamily="34" charset="0"/>
              <a:buChar char="»"/>
              <a:defRPr lang="en-US" sz="1200" kern="1200" dirty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Availity Support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1-800-AVAILITY (282-4548)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977608-6382-D8B2-1F54-090D54D7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9" y="1084043"/>
            <a:ext cx="9144000" cy="1269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2C3544-7D12-C11A-56A0-858354175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397" y="3448673"/>
            <a:ext cx="1514492" cy="1848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FCDA8E-E37F-C4FE-E9CA-088481059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4" y="6128497"/>
            <a:ext cx="9144000" cy="265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F26EA-FB50-A829-0209-4D0445F74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29" y="3040623"/>
            <a:ext cx="3320533" cy="1313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E35D6-E416-205F-9C76-9F3D451DF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354" y="2793750"/>
            <a:ext cx="2762250" cy="220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7B13BE-8D11-3592-D9A7-178EA1412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1728" y="5046493"/>
            <a:ext cx="1836532" cy="509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3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979FE7-9AD3-EF4A-7540-FB47D7B8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83429" y="1098550"/>
            <a:ext cx="5048060" cy="47577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BB6F5-F739-7BE1-9902-54F1B93A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Availity Payer Spaces / Applications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DE7BF49-16A8-5548-8032-3F75B0C57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8B7FEAE-09A3-3E5F-EB94-B8ED412962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6C56DB-544F-2A3E-14EA-6BF8CDFF0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47" y="6128497"/>
            <a:ext cx="9144000" cy="265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01B13-A74B-0E9B-E17B-BCEC0EF757D2}"/>
              </a:ext>
            </a:extLst>
          </p:cNvPr>
          <p:cNvSpPr txBox="1"/>
          <p:nvPr/>
        </p:nvSpPr>
        <p:spPr>
          <a:xfrm>
            <a:off x="283029" y="1555508"/>
            <a:ext cx="31106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Payer Spaces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Applications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Provider Enrollment and Change Self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Provider Training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 Explainer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Claim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Medical Policy Router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RC Claim Assist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many more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806262-4EFF-EA6D-B1FB-FE827234C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886180"/>
            <a:ext cx="838200" cy="838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4AC943-9E35-FD70-405A-1F6B5607B036}"/>
              </a:ext>
            </a:extLst>
          </p:cNvPr>
          <p:cNvSpPr/>
          <p:nvPr/>
        </p:nvSpPr>
        <p:spPr>
          <a:xfrm>
            <a:off x="3483429" y="3456085"/>
            <a:ext cx="561860" cy="1691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75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8A636B-0A13-7513-7A60-27586D48B62B}"/>
              </a:ext>
            </a:extLst>
          </p:cNvPr>
          <p:cNvSpPr txBox="1"/>
          <p:nvPr/>
        </p:nvSpPr>
        <p:spPr>
          <a:xfrm>
            <a:off x="301752" y="1014984"/>
            <a:ext cx="852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A7324C-AABF-FB3C-E00E-DDB3CA29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Availity Payer Spaces / Resources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D677A42-4626-11F7-BD29-B5A32E1B1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68382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BB8A007-0B76-24A7-AD46-EDBDE597E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55A26-2176-0DCA-894F-C025D2A05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257" y="929509"/>
            <a:ext cx="5850235" cy="5062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31579-DC84-AB1C-A972-51199F57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6211582"/>
            <a:ext cx="9144000" cy="265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6C6FF-277E-13D5-423E-70810AFADA2D}"/>
              </a:ext>
            </a:extLst>
          </p:cNvPr>
          <p:cNvSpPr txBox="1"/>
          <p:nvPr/>
        </p:nvSpPr>
        <p:spPr>
          <a:xfrm>
            <a:off x="301752" y="1415094"/>
            <a:ext cx="2671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Payer Spaces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Resources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Provider Manuals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Secure Provider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Referral and Authorization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EDI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bcbsm.com/providers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D9D99-CE2D-CCE0-B69C-17DAFB01E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71619"/>
            <a:ext cx="838200" cy="838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ED5536-1FD0-80B5-BF9A-6E1003A3C8D6}"/>
              </a:ext>
            </a:extLst>
          </p:cNvPr>
          <p:cNvSpPr/>
          <p:nvPr/>
        </p:nvSpPr>
        <p:spPr>
          <a:xfrm>
            <a:off x="3822853" y="3440016"/>
            <a:ext cx="572877" cy="19554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9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D25A-881B-B86D-150E-B6A2ACB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/>
              <a:t>Secure Provider Resources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32C349-9FD2-7547-7545-2D96721E4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754810"/>
            <a:ext cx="8523288" cy="3629367"/>
          </a:xfrm>
          <a:solidFill>
            <a:schemeClr val="bg1"/>
          </a:solidFill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EB09CB4-8698-BDBB-7870-86D079D9967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787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rgbClr val="6EC4E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Blue Cross Blue Shield of Michigan and Blue Care Network are nonprofit corporations and independent licensees of the Blue Cross and Blue Shield Association. 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7BAA08A-EF34-662D-59F4-D20A8DA0AB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2EA4182-4E82-8B22-33E4-028E6A4AE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95451"/>
            <a:ext cx="7878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4103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D25A-881B-B86D-150E-B6A2ACB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/>
              <a:t>Billing and Claims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B44D6B-B2DA-F960-CAF0-72E39578D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5125279"/>
            <a:ext cx="9143999" cy="1231071"/>
          </a:xfrm>
          <a:solidFill>
            <a:schemeClr val="bg1"/>
          </a:solidFill>
        </p:spPr>
        <p:txBody>
          <a:bodyPr numCol="4" anchor="t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Codes and Criteria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HCPCS and CPT updates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Clinical Editing info</a:t>
            </a: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Medical Policy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Link to Medical Policy Router</a:t>
            </a: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Prefixes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Excel spreadsheets for Michigan and out of state contract number prefixes</a:t>
            </a: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Telehealth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Tip sheets for all provider types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Guidelines for billing</a:t>
            </a:r>
          </a:p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Determining telehealth benefits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3413B4E-B5BA-96C3-63AA-13994C07F8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56350"/>
            <a:ext cx="78787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Blue Cross Blue Shield of Michigan and Blue Care Network are nonprofit corporations and independent licensees of the Blue Cross and Blue Shield Association.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BE2F1B6-5006-1BC4-B298-6A623921B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282575" y="6356350"/>
            <a:ext cx="403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54C7B7-4EA7-49BB-BB0E-F6E4E4D4AB91}" type="slidenum">
              <a:rPr lang="en-US" altLang="en-U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8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04AB0-CCB9-0735-FB0E-6F7D0759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96597"/>
            <a:ext cx="8265226" cy="35345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68C8CB-9388-0B38-658A-C20CED85A3A7}"/>
              </a:ext>
            </a:extLst>
          </p:cNvPr>
          <p:cNvSpPr/>
          <p:nvPr/>
        </p:nvSpPr>
        <p:spPr>
          <a:xfrm>
            <a:off x="2885705" y="1648102"/>
            <a:ext cx="1009402" cy="26125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47A45A6-9294-4B78-97FF-AF0800F6778B}"/>
              </a:ext>
            </a:extLst>
          </p:cNvPr>
          <p:cNvSpPr/>
          <p:nvPr/>
        </p:nvSpPr>
        <p:spPr>
          <a:xfrm>
            <a:off x="244970" y="3051958"/>
            <a:ext cx="380999" cy="225632"/>
          </a:xfrm>
          <a:prstGeom prst="rightArrow">
            <a:avLst/>
          </a:prstGeom>
          <a:solidFill>
            <a:schemeClr val="accent2"/>
          </a:solidFill>
          <a:ln>
            <a:solidFill>
              <a:srgbClr val="C148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282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044724_BCB134148_PPT_Template_A_Confid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R044724_BCB134148_PPT_Template_A_Confidential</Template>
  <TotalTime>14339</TotalTime>
  <Words>1056</Words>
  <Application>Microsoft Office PowerPoint</Application>
  <PresentationFormat>On-screen Show (4:3)</PresentationFormat>
  <Paragraphs>188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Arial</vt:lpstr>
      <vt:lpstr>Arial Black</vt:lpstr>
      <vt:lpstr>Calibri</vt:lpstr>
      <vt:lpstr>Courier New</vt:lpstr>
      <vt:lpstr>Tahoma</vt:lpstr>
      <vt:lpstr>Times New Roman</vt:lpstr>
      <vt:lpstr>R044724_BCB134148_PPT_Template_A_Confidential</vt:lpstr>
      <vt:lpstr>Blue Cross Blue Shield of Michigan Blue Care Network</vt:lpstr>
      <vt:lpstr>Topics we will cover</vt:lpstr>
      <vt:lpstr>www.bcbsm.com/provider</vt:lpstr>
      <vt:lpstr>Enrollment</vt:lpstr>
      <vt:lpstr>Availity</vt:lpstr>
      <vt:lpstr>Availity Payer Spaces / Applications</vt:lpstr>
      <vt:lpstr>Availity Payer Spaces / Resources</vt:lpstr>
      <vt:lpstr>Secure Provider Resources</vt:lpstr>
      <vt:lpstr>Billing and Claims</vt:lpstr>
      <vt:lpstr>Products</vt:lpstr>
      <vt:lpstr>Publications – Provider Manuals</vt:lpstr>
      <vt:lpstr>Publications – Newsletters</vt:lpstr>
      <vt:lpstr>E-referral</vt:lpstr>
      <vt:lpstr>E-referral</vt:lpstr>
      <vt:lpstr>Summary of UM Programs</vt:lpstr>
      <vt:lpstr>Training</vt:lpstr>
      <vt:lpstr>Reaching out for assistance</vt:lpstr>
      <vt:lpstr>Reaching out for assistance</vt:lpstr>
    </vt:vector>
  </TitlesOfParts>
  <Company>Blue Cross Blue Shield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e101955</dc:creator>
  <cp:lastModifiedBy>Pampalone, Catherine E.</cp:lastModifiedBy>
  <cp:revision>298</cp:revision>
  <cp:lastPrinted>2024-10-14T16:50:48Z</cp:lastPrinted>
  <dcterms:created xsi:type="dcterms:W3CDTF">2015-09-16T18:56:18Z</dcterms:created>
  <dcterms:modified xsi:type="dcterms:W3CDTF">2024-10-14T18:44:35Z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EA6F7654-FE1C-493F-830E-342F7ED4A1D9</vt:lpwstr>
  </property>
  <property fmtid="{D5CDD505-2E9C-101B-9397-08002B2CF9AE}" pid="3" name="ArticulatePath">
    <vt:lpwstr>MRCA Final Draft 112020 (002)</vt:lpwstr>
  </property>
</Properties>
</file>