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8.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g"/>
  <Override PartName="/ppt/media/image11.jpg" ContentType="image/jpg"/>
  <Override PartName="/ppt/media/image12.jpg" ContentType="image/jpg"/>
  <Override PartName="/ppt/notesSlides/notesSlide5.xml" ContentType="application/vnd.openxmlformats-officedocument.presentationml.notesSlide+xml"/>
  <Override PartName="/ppt/media/image16.jpg" ContentType="image/jpg"/>
  <Override PartName="/ppt/media/image1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66" r:id="rId2"/>
    <p:sldId id="399" r:id="rId3"/>
    <p:sldId id="2147309693" r:id="rId4"/>
    <p:sldId id="266" r:id="rId5"/>
    <p:sldId id="267" r:id="rId6"/>
    <p:sldId id="268" r:id="rId7"/>
    <p:sldId id="2147479153" r:id="rId8"/>
    <p:sldId id="276" r:id="rId9"/>
    <p:sldId id="275" r:id="rId10"/>
    <p:sldId id="2147479139" r:id="rId11"/>
    <p:sldId id="2147309696" r:id="rId12"/>
    <p:sldId id="2147479143" r:id="rId13"/>
    <p:sldId id="2147479137" r:id="rId14"/>
    <p:sldId id="342" r:id="rId15"/>
    <p:sldId id="2147479145" r:id="rId16"/>
    <p:sldId id="2147479146" r:id="rId17"/>
    <p:sldId id="2147479148" r:id="rId18"/>
    <p:sldId id="2147479144" r:id="rId19"/>
    <p:sldId id="2147479151" r:id="rId20"/>
    <p:sldId id="296" r:id="rId21"/>
    <p:sldId id="297" r:id="rId22"/>
    <p:sldId id="298"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hee, Marisha O" initials="MMO" lastIdx="1" clrIdx="0">
    <p:extLst>
      <p:ext uri="{19B8F6BF-5375-455C-9EA6-DF929625EA0E}">
        <p15:presenceInfo xmlns:p15="http://schemas.microsoft.com/office/powerpoint/2012/main" userId="S::McgheeM1@aetna.com::c47f2ede-2933-4602-9527-15d45ac6bdaf" providerId="AD"/>
      </p:ext>
    </p:extLst>
  </p:cmAuthor>
  <p:cmAuthor id="2" name="Ahmed, Nehya" initials="AN" lastIdx="1" clrIdx="1">
    <p:extLst>
      <p:ext uri="{19B8F6BF-5375-455C-9EA6-DF929625EA0E}">
        <p15:presenceInfo xmlns:p15="http://schemas.microsoft.com/office/powerpoint/2012/main" userId="S::AhmedN2@aetna.com::672c4172-ee72-441e-9eb1-1c22f62a9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p:cViewPr varScale="1">
        <p:scale>
          <a:sx n="65" d="100"/>
          <a:sy n="65" d="100"/>
        </p:scale>
        <p:origin x="78" y="3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80EA18B-AC64-4629-A19D-E8EE9C8B9129}" type="datetimeFigureOut">
              <a:rPr lang="en-US" smtClean="0"/>
              <a:t>10/15/2024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C919B33-DD1C-4B0C-90CD-DDAACA1E9141}" type="slidenum">
              <a:rPr lang="en-US" smtClean="0"/>
              <a:t>‹#›</a:t>
            </a:fld>
            <a:endParaRPr lang="en-US"/>
          </a:p>
        </p:txBody>
      </p:sp>
    </p:spTree>
    <p:extLst>
      <p:ext uri="{BB962C8B-B14F-4D97-AF65-F5344CB8AC3E}">
        <p14:creationId xmlns:p14="http://schemas.microsoft.com/office/powerpoint/2010/main" val="166101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58" lvl="3" indent="0" eaLnBrk="1" hangingPunct="1">
              <a:buFont typeface="Arial" panose="020B0604020202020204" pitchFamily="34" charset="0"/>
              <a:buNone/>
            </a:pPr>
            <a:endParaRPr lang="en-US" sz="1700"/>
          </a:p>
        </p:txBody>
      </p:sp>
    </p:spTree>
    <p:extLst>
      <p:ext uri="{BB962C8B-B14F-4D97-AF65-F5344CB8AC3E}">
        <p14:creationId xmlns:p14="http://schemas.microsoft.com/office/powerpoint/2010/main" val="401067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94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a:solidFill>
                <a:schemeClr val="tx1"/>
              </a:solidFill>
              <a:latin typeface="Arial" charset="0"/>
              <a:ea typeface="+mn-ea"/>
              <a:cs typeface="+mn-cs"/>
            </a:endParaRPr>
          </a:p>
        </p:txBody>
      </p:sp>
    </p:spTree>
    <p:extLst>
      <p:ext uri="{BB962C8B-B14F-4D97-AF65-F5344CB8AC3E}">
        <p14:creationId xmlns:p14="http://schemas.microsoft.com/office/powerpoint/2010/main" val="399462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0900" indent="-340900">
              <a:buFont typeface="Arial" panose="020B0604020202020204" pitchFamily="34" charset="0"/>
              <a:buChar char="•"/>
            </a:pPr>
            <a:endParaRPr lang="en-US" sz="1200"/>
          </a:p>
        </p:txBody>
      </p:sp>
    </p:spTree>
    <p:extLst>
      <p:ext uri="{BB962C8B-B14F-4D97-AF65-F5344CB8AC3E}">
        <p14:creationId xmlns:p14="http://schemas.microsoft.com/office/powerpoint/2010/main" val="14774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03CE6-21E9-4683-A658-64C27CD89E1C}" type="slidenum">
              <a:rPr lang="en-US" smtClean="0"/>
              <a:t>20</a:t>
            </a:fld>
            <a:endParaRPr lang="en-US"/>
          </a:p>
        </p:txBody>
      </p:sp>
    </p:spTree>
    <p:extLst>
      <p:ext uri="{BB962C8B-B14F-4D97-AF65-F5344CB8AC3E}">
        <p14:creationId xmlns:p14="http://schemas.microsoft.com/office/powerpoint/2010/main" val="174662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p:txBody>
          <a:bodyPr lIns="0" tIns="0" rIns="0" bIns="0"/>
          <a:lstStyle>
            <a:lvl1pPr>
              <a:defRPr sz="1050" b="1" i="0">
                <a:solidFill>
                  <a:srgbClr val="3E3E3E"/>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VS Health Sans"/>
                <a:cs typeface="CVS Health Sans"/>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VS Health Sans"/>
                <a:cs typeface="CVS Health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p:txBody>
          <a:bodyPr lIns="0" tIns="0" rIns="0" bIns="0"/>
          <a:lstStyle>
            <a:lvl1pPr>
              <a:defRPr sz="1050" b="1" i="0">
                <a:solidFill>
                  <a:srgbClr val="3E3E3E"/>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6F2F9F"/>
                </a:solidFill>
                <a:latin typeface="CVS Health Sans"/>
                <a:cs typeface="CVS Health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7" name="Holder 7"/>
          <p:cNvSpPr>
            <a:spLocks noGrp="1"/>
          </p:cNvSpPr>
          <p:nvPr>
            <p:ph type="sldNum" sz="quarter" idx="7"/>
          </p:nvPr>
        </p:nvSpPr>
        <p:spPr/>
        <p:txBody>
          <a:bodyPr lIns="0" tIns="0" rIns="0" bIns="0"/>
          <a:lstStyle>
            <a:lvl1pPr>
              <a:defRPr sz="1050" b="1" i="0">
                <a:solidFill>
                  <a:srgbClr val="3E3E3E"/>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7C3E9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6F2F9F"/>
                </a:solidFill>
                <a:latin typeface="CVS Health Sans"/>
                <a:cs typeface="CVS Health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5" name="Holder 5"/>
          <p:cNvSpPr>
            <a:spLocks noGrp="1"/>
          </p:cNvSpPr>
          <p:nvPr>
            <p:ph type="sldNum" sz="quarter" idx="7"/>
          </p:nvPr>
        </p:nvSpPr>
        <p:spPr/>
        <p:txBody>
          <a:bodyPr lIns="0" tIns="0" rIns="0" bIns="0"/>
          <a:lstStyle>
            <a:lvl1pPr>
              <a:defRPr sz="1050" b="1" i="0">
                <a:solidFill>
                  <a:srgbClr val="3E3E3E"/>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4" name="Holder 4"/>
          <p:cNvSpPr>
            <a:spLocks noGrp="1"/>
          </p:cNvSpPr>
          <p:nvPr>
            <p:ph type="sldNum" sz="quarter" idx="7"/>
          </p:nvPr>
        </p:nvSpPr>
        <p:spPr/>
        <p:txBody>
          <a:bodyPr lIns="0" tIns="0" rIns="0" bIns="0"/>
          <a:lstStyle>
            <a:lvl1pPr>
              <a:defRPr sz="1050" b="1" i="0">
                <a:solidFill>
                  <a:srgbClr val="3E3E3E"/>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B">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4114800"/>
            <a:ext cx="12192001"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84127" y="6292904"/>
            <a:ext cx="1235212" cy="232776"/>
          </a:xfrm>
          <a:prstGeom prst="rect">
            <a:avLst/>
          </a:prstGeom>
        </p:spPr>
      </p:pic>
      <p:sp>
        <p:nvSpPr>
          <p:cNvPr id="6" name="Picture Placeholder 5"/>
          <p:cNvSpPr>
            <a:spLocks noGrp="1"/>
          </p:cNvSpPr>
          <p:nvPr>
            <p:ph type="pic" sz="quarter" idx="10" hasCustomPrompt="1"/>
          </p:nvPr>
        </p:nvSpPr>
        <p:spPr>
          <a:xfrm>
            <a:off x="0" y="1621120"/>
            <a:ext cx="12192000" cy="1108317"/>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
        <p:nvSpPr>
          <p:cNvPr id="2" name="Title 1"/>
          <p:cNvSpPr>
            <a:spLocks noGrp="1"/>
          </p:cNvSpPr>
          <p:nvPr>
            <p:ph type="ctrTitle" hasCustomPrompt="1"/>
          </p:nvPr>
        </p:nvSpPr>
        <p:spPr bwMode="white">
          <a:xfrm>
            <a:off x="2702548" y="4678990"/>
            <a:ext cx="6796120" cy="1084784"/>
          </a:xfrm>
        </p:spPr>
        <p:txBody>
          <a:bodyPr anchor="b"/>
          <a:lstStyle>
            <a:lvl1pPr algn="ctr">
              <a:lnSpc>
                <a:spcPct val="80000"/>
              </a:lnSpc>
              <a:defRPr sz="4400" b="1"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bwMode="white">
          <a:xfrm>
            <a:off x="3503035" y="5821809"/>
            <a:ext cx="5195145" cy="335328"/>
          </a:xfrm>
        </p:spPr>
        <p:txBody>
          <a:bodyPr anchor="t">
            <a:normAutofit/>
          </a:bodyPr>
          <a:lstStyle>
            <a:lvl1pPr marL="0" indent="0" algn="ctr">
              <a:buNone/>
              <a:defRPr sz="1400" b="0" cap="none" spc="0" baseline="0">
                <a:solidFill>
                  <a:srgbClr val="FFFFFF"/>
                </a:solidFill>
                <a:latin typeface="+mn-lt"/>
                <a:cs typeface="Open Sans Light"/>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9" name="Text Placeholder 7"/>
          <p:cNvSpPr>
            <a:spLocks noGrp="1"/>
          </p:cNvSpPr>
          <p:nvPr>
            <p:ph type="body" sz="quarter" idx="11" hasCustomPrompt="1"/>
          </p:nvPr>
        </p:nvSpPr>
        <p:spPr>
          <a:xfrm>
            <a:off x="472533" y="6466694"/>
            <a:ext cx="2362815" cy="138499"/>
          </a:xfrm>
        </p:spPr>
        <p:txBody>
          <a:bodyPr anchor="b"/>
          <a:lstStyle>
            <a:lvl1pPr>
              <a:defRPr sz="900" baseline="0">
                <a:solidFill>
                  <a:srgbClr val="FFFFFF"/>
                </a:solidFill>
                <a:latin typeface="+mn-lt"/>
              </a:defRPr>
            </a:lvl1pPr>
          </a:lstStyle>
          <a:p>
            <a:pPr lvl="0"/>
            <a:r>
              <a:rPr lang="en-US" dirty="0"/>
              <a:t>Presenter Name</a:t>
            </a:r>
            <a:endParaRPr lang="tr-TR" dirty="0"/>
          </a:p>
        </p:txBody>
      </p:sp>
      <p:sp>
        <p:nvSpPr>
          <p:cNvPr id="11" name="Text Placeholder 7"/>
          <p:cNvSpPr>
            <a:spLocks noGrp="1"/>
          </p:cNvSpPr>
          <p:nvPr>
            <p:ph type="body" sz="quarter" idx="12" hasCustomPrompt="1"/>
          </p:nvPr>
        </p:nvSpPr>
        <p:spPr>
          <a:xfrm>
            <a:off x="9392341" y="6466694"/>
            <a:ext cx="2362815" cy="138499"/>
          </a:xfrm>
        </p:spPr>
        <p:txBody>
          <a:bodyPr anchor="b"/>
          <a:lstStyle>
            <a:lvl1pPr algn="r">
              <a:defRPr sz="900" baseline="0">
                <a:solidFill>
                  <a:srgbClr val="FFFFFF"/>
                </a:solidFill>
                <a:latin typeface="+mn-lt"/>
              </a:defRPr>
            </a:lvl1pPr>
          </a:lstStyle>
          <a:p>
            <a:pPr lvl="0"/>
            <a:r>
              <a:rPr lang="en-US" dirty="0"/>
              <a:t>Date</a:t>
            </a:r>
          </a:p>
        </p:txBody>
      </p:sp>
    </p:spTree>
    <p:extLst>
      <p:ext uri="{BB962C8B-B14F-4D97-AF65-F5344CB8AC3E}">
        <p14:creationId xmlns:p14="http://schemas.microsoft.com/office/powerpoint/2010/main" val="428635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1 column,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152400"/>
            <a:ext cx="11190232" cy="941796"/>
          </a:xfrm>
        </p:spPr>
        <p:txBody>
          <a:bodyPr/>
          <a:lstStyle>
            <a:lvl1pPr>
              <a:lnSpc>
                <a:spcPct val="85000"/>
              </a:lnSpc>
              <a:defRPr baseline="0">
                <a:solidFill>
                  <a:schemeClr val="accent1"/>
                </a:solidFill>
              </a:defRPr>
            </a:lvl1pPr>
          </a:lstStyle>
          <a:p>
            <a:r>
              <a:rPr lang="en-US" dirty="0"/>
              <a:t>Headline text should always match the color theme to the particular deck</a:t>
            </a:r>
          </a:p>
        </p:txBody>
      </p:sp>
      <p:sp>
        <p:nvSpPr>
          <p:cNvPr id="3" name="Content Placeholder 2"/>
          <p:cNvSpPr>
            <a:spLocks noGrp="1"/>
          </p:cNvSpPr>
          <p:nvPr>
            <p:ph idx="1" hasCustomPrompt="1"/>
          </p:nvPr>
        </p:nvSpPr>
        <p:spPr>
          <a:xfrm>
            <a:off x="894397" y="3310953"/>
            <a:ext cx="10514965" cy="1354217"/>
          </a:xfrm>
        </p:spPr>
        <p:txBody>
          <a:bodyPr/>
          <a:lstStyle>
            <a:lvl1pPr>
              <a:defRPr/>
            </a:lvl1pPr>
            <a:lvl2pPr>
              <a:defRPr baseline="0"/>
            </a:lvl2pPr>
            <a:lvl4pPr marL="457200" indent="-222250">
              <a:buFont typeface="Calibri" pitchFamily="34" charset="0"/>
              <a:buChar char="─"/>
              <a:defRPr/>
            </a:lvl4pPr>
          </a:lstStyle>
          <a:p>
            <a:r>
              <a:rPr lang="en-US" dirty="0"/>
              <a:t>All second level text should be black 25 point Calibri. </a:t>
            </a:r>
          </a:p>
          <a:p>
            <a:pPr lvl="1"/>
            <a:r>
              <a:rPr lang="en-US" dirty="0"/>
              <a:t>All text from the subhead down should be black with</a:t>
            </a:r>
            <a:br>
              <a:rPr lang="en-US" dirty="0"/>
            </a:br>
            <a:r>
              <a:rPr lang="en-US" dirty="0"/>
              <a:t> the exception of table heads</a:t>
            </a:r>
          </a:p>
          <a:p>
            <a:pPr lvl="2"/>
            <a:r>
              <a:rPr lang="en-US" dirty="0"/>
              <a:t>Third level</a:t>
            </a:r>
          </a:p>
          <a:p>
            <a:pPr lvl="3"/>
            <a:r>
              <a:rPr lang="en-US" dirty="0"/>
              <a:t>Fourth level</a:t>
            </a:r>
          </a:p>
        </p:txBody>
      </p:sp>
      <p:sp>
        <p:nvSpPr>
          <p:cNvPr id="5" name="Slide Number Placeholder 4"/>
          <p:cNvSpPr>
            <a:spLocks noGrp="1"/>
          </p:cNvSpPr>
          <p:nvPr>
            <p:ph type="sldNum" sz="quarter" idx="11"/>
          </p:nvPr>
        </p:nvSpPr>
        <p:spPr>
          <a:xfrm>
            <a:off x="11033760" y="6381750"/>
            <a:ext cx="711200" cy="161583"/>
          </a:xfrm>
          <a:prstGeom prst="rect">
            <a:avLst/>
          </a:prstGeom>
        </p:spPr>
        <p:txBody>
          <a:bodyPr/>
          <a:lstStyle>
            <a:lvl1pPr>
              <a:defRPr/>
            </a:lvl1pPr>
          </a:lstStyle>
          <a:p>
            <a:fld id="{5350A51A-D8F8-4115-9BCF-3D754AB88010}" type="slidenum">
              <a:rPr lang="en-US"/>
              <a:pPr/>
              <a:t>‹#›</a:t>
            </a:fld>
            <a:endParaRPr lang="en-US" dirty="0"/>
          </a:p>
        </p:txBody>
      </p:sp>
    </p:spTree>
    <p:extLst>
      <p:ext uri="{BB962C8B-B14F-4D97-AF65-F5344CB8AC3E}">
        <p14:creationId xmlns:p14="http://schemas.microsoft.com/office/powerpoint/2010/main" val="24795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1" y="320040"/>
            <a:ext cx="9493935" cy="731610"/>
          </a:xfrm>
        </p:spPr>
        <p:txBody>
          <a:bodyPr anchor="ctr"/>
          <a:lstStyle>
            <a:lvl1pPr>
              <a:defRPr sz="2400">
                <a:solidFill>
                  <a:srgbClr val="7D3F98"/>
                </a:solidFill>
              </a:defRPr>
            </a:lvl1pPr>
          </a:lstStyle>
          <a:p>
            <a:r>
              <a:rPr lang="en-US"/>
              <a:t>Title</a:t>
            </a:r>
          </a:p>
        </p:txBody>
      </p:sp>
      <p:sp>
        <p:nvSpPr>
          <p:cNvPr id="4" name="Content Placeholder 3"/>
          <p:cNvSpPr>
            <a:spLocks noGrp="1"/>
          </p:cNvSpPr>
          <p:nvPr>
            <p:ph sz="quarter" idx="10" hasCustomPrompt="1"/>
          </p:nvPr>
        </p:nvSpPr>
        <p:spPr>
          <a:xfrm>
            <a:off x="426721" y="1330325"/>
            <a:ext cx="9483448"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a:t>First-level</a:t>
            </a:r>
          </a:p>
          <a:p>
            <a:pPr lvl="1"/>
            <a:r>
              <a:rPr lang="en-US"/>
              <a:t>Second-level</a:t>
            </a:r>
          </a:p>
          <a:p>
            <a:pPr lvl="2"/>
            <a:r>
              <a:rPr lang="en-US"/>
              <a:t>Third-level</a:t>
            </a:r>
          </a:p>
        </p:txBody>
      </p:sp>
      <p:cxnSp>
        <p:nvCxnSpPr>
          <p:cNvPr id="9" name="Straight Connector 8"/>
          <p:cNvCxnSpPr/>
          <p:nvPr userDrawn="1"/>
        </p:nvCxnSpPr>
        <p:spPr>
          <a:xfrm>
            <a:off x="426720" y="1051560"/>
            <a:ext cx="1133559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138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3" y="320040"/>
            <a:ext cx="9497323" cy="731520"/>
          </a:xfrm>
        </p:spPr>
        <p:txBody>
          <a:bodyPr anchor="ctr"/>
          <a:lstStyle>
            <a:lvl1pPr>
              <a:defRPr>
                <a:solidFill>
                  <a:srgbClr val="7D3F98"/>
                </a:solidFill>
              </a:defRPr>
            </a:lvl1pPr>
          </a:lstStyle>
          <a:p>
            <a:r>
              <a:rPr lang="en-US"/>
              <a:t>Title</a:t>
            </a:r>
          </a:p>
        </p:txBody>
      </p:sp>
      <p:sp>
        <p:nvSpPr>
          <p:cNvPr id="4" name="Content Placeholder 3"/>
          <p:cNvSpPr>
            <a:spLocks noGrp="1"/>
          </p:cNvSpPr>
          <p:nvPr>
            <p:ph sz="quarter" idx="10" hasCustomPrompt="1"/>
          </p:nvPr>
        </p:nvSpPr>
        <p:spPr>
          <a:xfrm>
            <a:off x="423334" y="1330325"/>
            <a:ext cx="9478895" cy="4846320"/>
          </a:xfrm>
        </p:spPr>
        <p:txBody>
          <a:bodyPr/>
          <a:lstStyle>
            <a:lvl1pPr>
              <a:spcBef>
                <a:spcPts val="1800"/>
              </a:spcBef>
              <a:defRPr sz="1400" b="1" i="0">
                <a:solidFill>
                  <a:schemeClr val="tx2"/>
                </a:solidFill>
                <a:latin typeface="Open Sans" charset="0"/>
                <a:ea typeface="Open Sans" charset="0"/>
                <a:cs typeface="Open Sans" charset="0"/>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a:t>Header</a:t>
            </a:r>
          </a:p>
          <a:p>
            <a:pPr lvl="1"/>
            <a:r>
              <a:rPr lang="en-US"/>
              <a:t>First-level </a:t>
            </a:r>
          </a:p>
          <a:p>
            <a:pPr lvl="2"/>
            <a:r>
              <a:rPr lang="en-US"/>
              <a:t>Second-level</a:t>
            </a:r>
          </a:p>
          <a:p>
            <a:pPr lvl="3"/>
            <a:r>
              <a:rPr lang="en-US"/>
              <a:t>Third-level</a:t>
            </a:r>
          </a:p>
        </p:txBody>
      </p:sp>
      <p:cxnSp>
        <p:nvCxnSpPr>
          <p:cNvPr id="8" name="Straight Connector 7"/>
          <p:cNvCxnSpPr/>
          <p:nvPr userDrawn="1"/>
        </p:nvCxnSpPr>
        <p:spPr>
          <a:xfrm>
            <a:off x="426720" y="1051560"/>
            <a:ext cx="1133559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054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90479" y="6350000"/>
            <a:ext cx="932815" cy="182880"/>
          </a:xfrm>
          <a:custGeom>
            <a:avLst/>
            <a:gdLst/>
            <a:ahLst/>
            <a:cxnLst/>
            <a:rect l="l" t="t" r="r" b="b"/>
            <a:pathLst>
              <a:path w="932815" h="182879">
                <a:moveTo>
                  <a:pt x="862943" y="63500"/>
                </a:moveTo>
                <a:lnTo>
                  <a:pt x="797052" y="63500"/>
                </a:lnTo>
                <a:lnTo>
                  <a:pt x="809206" y="65008"/>
                </a:lnTo>
                <a:lnTo>
                  <a:pt x="816752" y="69850"/>
                </a:lnTo>
                <a:lnTo>
                  <a:pt x="820608" y="78501"/>
                </a:lnTo>
                <a:lnTo>
                  <a:pt x="821690" y="91440"/>
                </a:lnTo>
                <a:lnTo>
                  <a:pt x="821690" y="93980"/>
                </a:lnTo>
                <a:lnTo>
                  <a:pt x="815594" y="93980"/>
                </a:lnTo>
                <a:lnTo>
                  <a:pt x="783633" y="96797"/>
                </a:lnTo>
                <a:lnTo>
                  <a:pt x="761365" y="105092"/>
                </a:lnTo>
                <a:lnTo>
                  <a:pt x="748335" y="118625"/>
                </a:lnTo>
                <a:lnTo>
                  <a:pt x="744093" y="137160"/>
                </a:lnTo>
                <a:lnTo>
                  <a:pt x="747029" y="156626"/>
                </a:lnTo>
                <a:lnTo>
                  <a:pt x="756443" y="170973"/>
                </a:lnTo>
                <a:lnTo>
                  <a:pt x="773239" y="179843"/>
                </a:lnTo>
                <a:lnTo>
                  <a:pt x="798322" y="182880"/>
                </a:lnTo>
                <a:lnTo>
                  <a:pt x="814113" y="182483"/>
                </a:lnTo>
                <a:lnTo>
                  <a:pt x="847506" y="180736"/>
                </a:lnTo>
                <a:lnTo>
                  <a:pt x="866013" y="180340"/>
                </a:lnTo>
                <a:lnTo>
                  <a:pt x="865352" y="170953"/>
                </a:lnTo>
                <a:lnTo>
                  <a:pt x="865012" y="160496"/>
                </a:lnTo>
                <a:lnTo>
                  <a:pt x="864947" y="154940"/>
                </a:lnTo>
                <a:lnTo>
                  <a:pt x="808228" y="154940"/>
                </a:lnTo>
                <a:lnTo>
                  <a:pt x="798685" y="153947"/>
                </a:lnTo>
                <a:lnTo>
                  <a:pt x="792178" y="150812"/>
                </a:lnTo>
                <a:lnTo>
                  <a:pt x="788457" y="145295"/>
                </a:lnTo>
                <a:lnTo>
                  <a:pt x="787273" y="137160"/>
                </a:lnTo>
                <a:lnTo>
                  <a:pt x="788929" y="129361"/>
                </a:lnTo>
                <a:lnTo>
                  <a:pt x="794051" y="123348"/>
                </a:lnTo>
                <a:lnTo>
                  <a:pt x="802864" y="119479"/>
                </a:lnTo>
                <a:lnTo>
                  <a:pt x="815594" y="118110"/>
                </a:lnTo>
                <a:lnTo>
                  <a:pt x="865405" y="118110"/>
                </a:lnTo>
                <a:lnTo>
                  <a:pt x="865834" y="103088"/>
                </a:lnTo>
                <a:lnTo>
                  <a:pt x="866013" y="87630"/>
                </a:lnTo>
                <a:lnTo>
                  <a:pt x="862943" y="63500"/>
                </a:lnTo>
                <a:close/>
              </a:path>
              <a:path w="932815" h="182879">
                <a:moveTo>
                  <a:pt x="865405" y="118110"/>
                </a:moveTo>
                <a:lnTo>
                  <a:pt x="821690" y="118110"/>
                </a:lnTo>
                <a:lnTo>
                  <a:pt x="821484" y="129361"/>
                </a:lnTo>
                <a:lnTo>
                  <a:pt x="821265" y="137160"/>
                </a:lnTo>
                <a:lnTo>
                  <a:pt x="821207" y="146149"/>
                </a:lnTo>
                <a:lnTo>
                  <a:pt x="821690" y="153670"/>
                </a:lnTo>
                <a:lnTo>
                  <a:pt x="818007" y="154940"/>
                </a:lnTo>
                <a:lnTo>
                  <a:pt x="864947" y="154940"/>
                </a:lnTo>
                <a:lnTo>
                  <a:pt x="864913" y="137160"/>
                </a:lnTo>
                <a:lnTo>
                  <a:pt x="865046" y="129361"/>
                </a:lnTo>
                <a:lnTo>
                  <a:pt x="865405" y="118110"/>
                </a:lnTo>
                <a:close/>
              </a:path>
              <a:path w="932815" h="182879">
                <a:moveTo>
                  <a:pt x="806958" y="34289"/>
                </a:moveTo>
                <a:lnTo>
                  <a:pt x="791791" y="34766"/>
                </a:lnTo>
                <a:lnTo>
                  <a:pt x="778017" y="36194"/>
                </a:lnTo>
                <a:lnTo>
                  <a:pt x="766077" y="38576"/>
                </a:lnTo>
                <a:lnTo>
                  <a:pt x="756412" y="41910"/>
                </a:lnTo>
                <a:lnTo>
                  <a:pt x="758952" y="73660"/>
                </a:lnTo>
                <a:lnTo>
                  <a:pt x="766958" y="69929"/>
                </a:lnTo>
                <a:lnTo>
                  <a:pt x="776144" y="66675"/>
                </a:lnTo>
                <a:lnTo>
                  <a:pt x="786258" y="64373"/>
                </a:lnTo>
                <a:lnTo>
                  <a:pt x="797052" y="63500"/>
                </a:lnTo>
                <a:lnTo>
                  <a:pt x="862943" y="63500"/>
                </a:lnTo>
                <a:lnTo>
                  <a:pt x="862839" y="62686"/>
                </a:lnTo>
                <a:lnTo>
                  <a:pt x="852630" y="46196"/>
                </a:lnTo>
                <a:lnTo>
                  <a:pt x="834348" y="37087"/>
                </a:lnTo>
                <a:lnTo>
                  <a:pt x="806958" y="34289"/>
                </a:lnTo>
                <a:close/>
              </a:path>
              <a:path w="932815" h="182879">
                <a:moveTo>
                  <a:pt x="338963" y="93980"/>
                </a:moveTo>
                <a:lnTo>
                  <a:pt x="277368" y="93980"/>
                </a:lnTo>
                <a:lnTo>
                  <a:pt x="246141" y="96797"/>
                </a:lnTo>
                <a:lnTo>
                  <a:pt x="224250" y="105092"/>
                </a:lnTo>
                <a:lnTo>
                  <a:pt x="211359" y="118625"/>
                </a:lnTo>
                <a:lnTo>
                  <a:pt x="207137" y="137160"/>
                </a:lnTo>
                <a:lnTo>
                  <a:pt x="209875" y="156626"/>
                </a:lnTo>
                <a:lnTo>
                  <a:pt x="218852" y="170973"/>
                </a:lnTo>
                <a:lnTo>
                  <a:pt x="235211" y="179843"/>
                </a:lnTo>
                <a:lnTo>
                  <a:pt x="260096" y="182880"/>
                </a:lnTo>
                <a:lnTo>
                  <a:pt x="275907" y="182483"/>
                </a:lnTo>
                <a:lnTo>
                  <a:pt x="309816" y="180736"/>
                </a:lnTo>
                <a:lnTo>
                  <a:pt x="329057" y="180340"/>
                </a:lnTo>
                <a:lnTo>
                  <a:pt x="327661" y="170953"/>
                </a:lnTo>
                <a:lnTo>
                  <a:pt x="326945" y="160496"/>
                </a:lnTo>
                <a:lnTo>
                  <a:pt x="326808" y="154940"/>
                </a:lnTo>
                <a:lnTo>
                  <a:pt x="271272" y="154940"/>
                </a:lnTo>
                <a:lnTo>
                  <a:pt x="261729" y="153947"/>
                </a:lnTo>
                <a:lnTo>
                  <a:pt x="255222" y="150812"/>
                </a:lnTo>
                <a:lnTo>
                  <a:pt x="251501" y="145295"/>
                </a:lnTo>
                <a:lnTo>
                  <a:pt x="250317" y="137160"/>
                </a:lnTo>
                <a:lnTo>
                  <a:pt x="251775" y="129361"/>
                </a:lnTo>
                <a:lnTo>
                  <a:pt x="256460" y="123348"/>
                </a:lnTo>
                <a:lnTo>
                  <a:pt x="264836" y="119479"/>
                </a:lnTo>
                <a:lnTo>
                  <a:pt x="277368" y="118110"/>
                </a:lnTo>
                <a:lnTo>
                  <a:pt x="443463" y="118110"/>
                </a:lnTo>
                <a:lnTo>
                  <a:pt x="444724" y="117990"/>
                </a:lnTo>
                <a:lnTo>
                  <a:pt x="464708" y="109855"/>
                </a:lnTo>
                <a:lnTo>
                  <a:pt x="476177" y="96520"/>
                </a:lnTo>
                <a:lnTo>
                  <a:pt x="401828" y="96520"/>
                </a:lnTo>
                <a:lnTo>
                  <a:pt x="398145" y="95250"/>
                </a:lnTo>
                <a:lnTo>
                  <a:pt x="346329" y="95250"/>
                </a:lnTo>
                <a:lnTo>
                  <a:pt x="338963" y="93980"/>
                </a:lnTo>
                <a:close/>
              </a:path>
              <a:path w="932815" h="182879">
                <a:moveTo>
                  <a:pt x="399288" y="119380"/>
                </a:moveTo>
                <a:lnTo>
                  <a:pt x="352552" y="119380"/>
                </a:lnTo>
                <a:lnTo>
                  <a:pt x="359102" y="149125"/>
                </a:lnTo>
                <a:lnTo>
                  <a:pt x="373618" y="168751"/>
                </a:lnTo>
                <a:lnTo>
                  <a:pt x="396682" y="179566"/>
                </a:lnTo>
                <a:lnTo>
                  <a:pt x="428879" y="182880"/>
                </a:lnTo>
                <a:lnTo>
                  <a:pt x="441896" y="182403"/>
                </a:lnTo>
                <a:lnTo>
                  <a:pt x="454437" y="180975"/>
                </a:lnTo>
                <a:lnTo>
                  <a:pt x="465597" y="178593"/>
                </a:lnTo>
                <a:lnTo>
                  <a:pt x="474472" y="175260"/>
                </a:lnTo>
                <a:lnTo>
                  <a:pt x="473608" y="153670"/>
                </a:lnTo>
                <a:lnTo>
                  <a:pt x="436245" y="153670"/>
                </a:lnTo>
                <a:lnTo>
                  <a:pt x="420076" y="151368"/>
                </a:lnTo>
                <a:lnTo>
                  <a:pt x="408527" y="144780"/>
                </a:lnTo>
                <a:lnTo>
                  <a:pt x="401597" y="134381"/>
                </a:lnTo>
                <a:lnTo>
                  <a:pt x="399288" y="120650"/>
                </a:lnTo>
                <a:lnTo>
                  <a:pt x="399288" y="119380"/>
                </a:lnTo>
                <a:close/>
              </a:path>
              <a:path w="932815" h="182879">
                <a:moveTo>
                  <a:pt x="443463" y="118110"/>
                </a:moveTo>
                <a:lnTo>
                  <a:pt x="283591" y="118110"/>
                </a:lnTo>
                <a:lnTo>
                  <a:pt x="283591" y="153670"/>
                </a:lnTo>
                <a:lnTo>
                  <a:pt x="281051" y="154940"/>
                </a:lnTo>
                <a:lnTo>
                  <a:pt x="326808" y="154940"/>
                </a:lnTo>
                <a:lnTo>
                  <a:pt x="326681" y="149800"/>
                </a:lnTo>
                <a:lnTo>
                  <a:pt x="326644" y="127000"/>
                </a:lnTo>
                <a:lnTo>
                  <a:pt x="327914" y="119380"/>
                </a:lnTo>
                <a:lnTo>
                  <a:pt x="430011" y="119380"/>
                </a:lnTo>
                <a:lnTo>
                  <a:pt x="443463" y="118110"/>
                </a:lnTo>
                <a:close/>
              </a:path>
              <a:path w="932815" h="182879">
                <a:moveTo>
                  <a:pt x="473202" y="143510"/>
                </a:moveTo>
                <a:lnTo>
                  <a:pt x="465159" y="147776"/>
                </a:lnTo>
                <a:lnTo>
                  <a:pt x="456104" y="150971"/>
                </a:lnTo>
                <a:lnTo>
                  <a:pt x="446359" y="152975"/>
                </a:lnTo>
                <a:lnTo>
                  <a:pt x="436245" y="153670"/>
                </a:lnTo>
                <a:lnTo>
                  <a:pt x="473608" y="153670"/>
                </a:lnTo>
                <a:lnTo>
                  <a:pt x="473202" y="143510"/>
                </a:lnTo>
                <a:close/>
              </a:path>
              <a:path w="932815" h="182879">
                <a:moveTo>
                  <a:pt x="430011" y="119380"/>
                </a:moveTo>
                <a:lnTo>
                  <a:pt x="399288" y="119380"/>
                </a:lnTo>
                <a:lnTo>
                  <a:pt x="402971" y="120650"/>
                </a:lnTo>
                <a:lnTo>
                  <a:pt x="416560" y="120650"/>
                </a:lnTo>
                <a:lnTo>
                  <a:pt x="430011" y="119380"/>
                </a:lnTo>
                <a:close/>
              </a:path>
              <a:path w="932815" h="182879">
                <a:moveTo>
                  <a:pt x="477642" y="60960"/>
                </a:moveTo>
                <a:lnTo>
                  <a:pt x="432562" y="60960"/>
                </a:lnTo>
                <a:lnTo>
                  <a:pt x="438785" y="66040"/>
                </a:lnTo>
                <a:lnTo>
                  <a:pt x="438785" y="76200"/>
                </a:lnTo>
                <a:lnTo>
                  <a:pt x="437145" y="85268"/>
                </a:lnTo>
                <a:lnTo>
                  <a:pt x="432149" y="91598"/>
                </a:lnTo>
                <a:lnTo>
                  <a:pt x="423675" y="95309"/>
                </a:lnTo>
                <a:lnTo>
                  <a:pt x="411607" y="96520"/>
                </a:lnTo>
                <a:lnTo>
                  <a:pt x="476177" y="96520"/>
                </a:lnTo>
                <a:lnTo>
                  <a:pt x="476621" y="96004"/>
                </a:lnTo>
                <a:lnTo>
                  <a:pt x="480568" y="76200"/>
                </a:lnTo>
                <a:lnTo>
                  <a:pt x="477642" y="60960"/>
                </a:lnTo>
                <a:close/>
              </a:path>
              <a:path w="932815" h="182879">
                <a:moveTo>
                  <a:pt x="423926" y="34289"/>
                </a:moveTo>
                <a:lnTo>
                  <a:pt x="393217" y="38278"/>
                </a:lnTo>
                <a:lnTo>
                  <a:pt x="372094" y="50006"/>
                </a:lnTo>
                <a:lnTo>
                  <a:pt x="359042" y="69115"/>
                </a:lnTo>
                <a:lnTo>
                  <a:pt x="352552" y="95250"/>
                </a:lnTo>
                <a:lnTo>
                  <a:pt x="398145" y="95250"/>
                </a:lnTo>
                <a:lnTo>
                  <a:pt x="399385" y="81319"/>
                </a:lnTo>
                <a:lnTo>
                  <a:pt x="403494" y="70485"/>
                </a:lnTo>
                <a:lnTo>
                  <a:pt x="411057" y="63460"/>
                </a:lnTo>
                <a:lnTo>
                  <a:pt x="422656" y="60960"/>
                </a:lnTo>
                <a:lnTo>
                  <a:pt x="477642" y="60960"/>
                </a:lnTo>
                <a:lnTo>
                  <a:pt x="477254" y="58935"/>
                </a:lnTo>
                <a:lnTo>
                  <a:pt x="467010" y="45719"/>
                </a:lnTo>
                <a:lnTo>
                  <a:pt x="449385" y="37266"/>
                </a:lnTo>
                <a:lnTo>
                  <a:pt x="423926" y="34289"/>
                </a:lnTo>
                <a:close/>
              </a:path>
              <a:path w="932815" h="182879">
                <a:moveTo>
                  <a:pt x="324861" y="63500"/>
                </a:moveTo>
                <a:lnTo>
                  <a:pt x="258953" y="63500"/>
                </a:lnTo>
                <a:lnTo>
                  <a:pt x="271285" y="65008"/>
                </a:lnTo>
                <a:lnTo>
                  <a:pt x="279225" y="69850"/>
                </a:lnTo>
                <a:lnTo>
                  <a:pt x="283473" y="78501"/>
                </a:lnTo>
                <a:lnTo>
                  <a:pt x="284734" y="91440"/>
                </a:lnTo>
                <a:lnTo>
                  <a:pt x="284734" y="93980"/>
                </a:lnTo>
                <a:lnTo>
                  <a:pt x="327914" y="93980"/>
                </a:lnTo>
                <a:lnTo>
                  <a:pt x="327914" y="87630"/>
                </a:lnTo>
                <a:lnTo>
                  <a:pt x="324861" y="63500"/>
                </a:lnTo>
                <a:close/>
              </a:path>
              <a:path w="932815" h="182879">
                <a:moveTo>
                  <a:pt x="270002" y="34289"/>
                </a:moveTo>
                <a:lnTo>
                  <a:pt x="254835" y="34766"/>
                </a:lnTo>
                <a:lnTo>
                  <a:pt x="241061" y="36194"/>
                </a:lnTo>
                <a:lnTo>
                  <a:pt x="229121" y="38576"/>
                </a:lnTo>
                <a:lnTo>
                  <a:pt x="219456" y="41910"/>
                </a:lnTo>
                <a:lnTo>
                  <a:pt x="220726" y="73660"/>
                </a:lnTo>
                <a:lnTo>
                  <a:pt x="228967" y="69929"/>
                </a:lnTo>
                <a:lnTo>
                  <a:pt x="238458" y="66675"/>
                </a:lnTo>
                <a:lnTo>
                  <a:pt x="248640" y="64373"/>
                </a:lnTo>
                <a:lnTo>
                  <a:pt x="258953" y="63500"/>
                </a:lnTo>
                <a:lnTo>
                  <a:pt x="324861" y="63500"/>
                </a:lnTo>
                <a:lnTo>
                  <a:pt x="324758" y="62686"/>
                </a:lnTo>
                <a:lnTo>
                  <a:pt x="314674" y="46196"/>
                </a:lnTo>
                <a:lnTo>
                  <a:pt x="296731" y="37087"/>
                </a:lnTo>
                <a:lnTo>
                  <a:pt x="270002" y="34289"/>
                </a:lnTo>
                <a:close/>
              </a:path>
              <a:path w="932815" h="182879">
                <a:moveTo>
                  <a:pt x="669036" y="34289"/>
                </a:moveTo>
                <a:lnTo>
                  <a:pt x="651670" y="34885"/>
                </a:lnTo>
                <a:lnTo>
                  <a:pt x="618797" y="37504"/>
                </a:lnTo>
                <a:lnTo>
                  <a:pt x="600075" y="38100"/>
                </a:lnTo>
                <a:lnTo>
                  <a:pt x="600809" y="58042"/>
                </a:lnTo>
                <a:lnTo>
                  <a:pt x="601186" y="78581"/>
                </a:lnTo>
                <a:lnTo>
                  <a:pt x="601317" y="132119"/>
                </a:lnTo>
                <a:lnTo>
                  <a:pt x="601186" y="150177"/>
                </a:lnTo>
                <a:lnTo>
                  <a:pt x="600809" y="167878"/>
                </a:lnTo>
                <a:lnTo>
                  <a:pt x="600075" y="180340"/>
                </a:lnTo>
                <a:lnTo>
                  <a:pt x="646811" y="180340"/>
                </a:lnTo>
                <a:lnTo>
                  <a:pt x="645935" y="167878"/>
                </a:lnTo>
                <a:lnTo>
                  <a:pt x="645175" y="151130"/>
                </a:lnTo>
                <a:lnTo>
                  <a:pt x="644614" y="132119"/>
                </a:lnTo>
                <a:lnTo>
                  <a:pt x="644398" y="114300"/>
                </a:lnTo>
                <a:lnTo>
                  <a:pt x="644496" y="97928"/>
                </a:lnTo>
                <a:lnTo>
                  <a:pt x="655447" y="63500"/>
                </a:lnTo>
                <a:lnTo>
                  <a:pt x="724056" y="63500"/>
                </a:lnTo>
                <a:lnTo>
                  <a:pt x="723953" y="62686"/>
                </a:lnTo>
                <a:lnTo>
                  <a:pt x="714136" y="46513"/>
                </a:lnTo>
                <a:lnTo>
                  <a:pt x="696247" y="37246"/>
                </a:lnTo>
                <a:lnTo>
                  <a:pt x="669036" y="34289"/>
                </a:lnTo>
                <a:close/>
              </a:path>
              <a:path w="932815" h="182879">
                <a:moveTo>
                  <a:pt x="724056" y="63500"/>
                </a:moveTo>
                <a:lnTo>
                  <a:pt x="661670" y="63500"/>
                </a:lnTo>
                <a:lnTo>
                  <a:pt x="671873" y="65027"/>
                </a:lnTo>
                <a:lnTo>
                  <a:pt x="678719" y="70008"/>
                </a:lnTo>
                <a:lnTo>
                  <a:pt x="682565" y="79037"/>
                </a:lnTo>
                <a:lnTo>
                  <a:pt x="683768" y="92710"/>
                </a:lnTo>
                <a:lnTo>
                  <a:pt x="683768" y="114300"/>
                </a:lnTo>
                <a:lnTo>
                  <a:pt x="683567" y="132119"/>
                </a:lnTo>
                <a:lnTo>
                  <a:pt x="682798" y="168235"/>
                </a:lnTo>
                <a:lnTo>
                  <a:pt x="682625" y="180340"/>
                </a:lnTo>
                <a:lnTo>
                  <a:pt x="728091" y="180340"/>
                </a:lnTo>
                <a:lnTo>
                  <a:pt x="727904" y="167878"/>
                </a:lnTo>
                <a:lnTo>
                  <a:pt x="727499" y="150177"/>
                </a:lnTo>
                <a:lnTo>
                  <a:pt x="727115" y="131048"/>
                </a:lnTo>
                <a:lnTo>
                  <a:pt x="726948" y="114300"/>
                </a:lnTo>
                <a:lnTo>
                  <a:pt x="726948" y="86360"/>
                </a:lnTo>
                <a:lnTo>
                  <a:pt x="724056" y="63500"/>
                </a:lnTo>
                <a:close/>
              </a:path>
              <a:path w="932815" h="182879">
                <a:moveTo>
                  <a:pt x="549529" y="68580"/>
                </a:moveTo>
                <a:lnTo>
                  <a:pt x="507746" y="68580"/>
                </a:lnTo>
                <a:lnTo>
                  <a:pt x="507011" y="82153"/>
                </a:lnTo>
                <a:lnTo>
                  <a:pt x="506634" y="99060"/>
                </a:lnTo>
                <a:lnTo>
                  <a:pt x="506557" y="137735"/>
                </a:lnTo>
                <a:lnTo>
                  <a:pt x="509456" y="158234"/>
                </a:lnTo>
                <a:lnTo>
                  <a:pt x="518318" y="172402"/>
                </a:lnTo>
                <a:lnTo>
                  <a:pt x="532943" y="180379"/>
                </a:lnTo>
                <a:lnTo>
                  <a:pt x="553212" y="182880"/>
                </a:lnTo>
                <a:lnTo>
                  <a:pt x="563586" y="182483"/>
                </a:lnTo>
                <a:lnTo>
                  <a:pt x="572198" y="181610"/>
                </a:lnTo>
                <a:lnTo>
                  <a:pt x="578715" y="180736"/>
                </a:lnTo>
                <a:lnTo>
                  <a:pt x="582803" y="180340"/>
                </a:lnTo>
                <a:lnTo>
                  <a:pt x="580583" y="151130"/>
                </a:lnTo>
                <a:lnTo>
                  <a:pt x="568071" y="151130"/>
                </a:lnTo>
                <a:lnTo>
                  <a:pt x="559440" y="149998"/>
                </a:lnTo>
                <a:lnTo>
                  <a:pt x="553704" y="145891"/>
                </a:lnTo>
                <a:lnTo>
                  <a:pt x="550515" y="137735"/>
                </a:lnTo>
                <a:lnTo>
                  <a:pt x="549529" y="124460"/>
                </a:lnTo>
                <a:lnTo>
                  <a:pt x="549529" y="68580"/>
                </a:lnTo>
                <a:close/>
              </a:path>
              <a:path w="932815" h="182879">
                <a:moveTo>
                  <a:pt x="580390" y="148590"/>
                </a:moveTo>
                <a:lnTo>
                  <a:pt x="577850" y="149860"/>
                </a:lnTo>
                <a:lnTo>
                  <a:pt x="572897" y="151130"/>
                </a:lnTo>
                <a:lnTo>
                  <a:pt x="580583" y="151130"/>
                </a:lnTo>
                <a:lnTo>
                  <a:pt x="580390" y="148590"/>
                </a:lnTo>
                <a:close/>
              </a:path>
              <a:path w="932815" h="182879">
                <a:moveTo>
                  <a:pt x="552069" y="0"/>
                </a:moveTo>
                <a:lnTo>
                  <a:pt x="526161" y="0"/>
                </a:lnTo>
                <a:lnTo>
                  <a:pt x="522513" y="17660"/>
                </a:lnTo>
                <a:lnTo>
                  <a:pt x="516318" y="30797"/>
                </a:lnTo>
                <a:lnTo>
                  <a:pt x="506408" y="39647"/>
                </a:lnTo>
                <a:lnTo>
                  <a:pt x="491617" y="44450"/>
                </a:lnTo>
                <a:lnTo>
                  <a:pt x="491617" y="68580"/>
                </a:lnTo>
                <a:lnTo>
                  <a:pt x="577850" y="68580"/>
                </a:lnTo>
                <a:lnTo>
                  <a:pt x="577850" y="38100"/>
                </a:lnTo>
                <a:lnTo>
                  <a:pt x="550799" y="38100"/>
                </a:lnTo>
                <a:lnTo>
                  <a:pt x="550818" y="29467"/>
                </a:lnTo>
                <a:lnTo>
                  <a:pt x="550957" y="19526"/>
                </a:lnTo>
                <a:lnTo>
                  <a:pt x="551334" y="9346"/>
                </a:lnTo>
                <a:lnTo>
                  <a:pt x="552069" y="0"/>
                </a:lnTo>
                <a:close/>
              </a:path>
              <a:path w="932815" h="182879">
                <a:moveTo>
                  <a:pt x="59436" y="20319"/>
                </a:moveTo>
                <a:lnTo>
                  <a:pt x="48387" y="20319"/>
                </a:lnTo>
                <a:lnTo>
                  <a:pt x="42164" y="22860"/>
                </a:lnTo>
                <a:lnTo>
                  <a:pt x="6477" y="59690"/>
                </a:lnTo>
                <a:lnTo>
                  <a:pt x="1619" y="67171"/>
                </a:lnTo>
                <a:lnTo>
                  <a:pt x="0" y="75723"/>
                </a:lnTo>
                <a:lnTo>
                  <a:pt x="1619" y="84514"/>
                </a:lnTo>
                <a:lnTo>
                  <a:pt x="6477" y="92710"/>
                </a:lnTo>
                <a:lnTo>
                  <a:pt x="95123" y="182880"/>
                </a:lnTo>
                <a:lnTo>
                  <a:pt x="183769" y="92710"/>
                </a:lnTo>
                <a:lnTo>
                  <a:pt x="188626" y="84514"/>
                </a:lnTo>
                <a:lnTo>
                  <a:pt x="190246" y="75723"/>
                </a:lnTo>
                <a:lnTo>
                  <a:pt x="188626" y="67171"/>
                </a:lnTo>
                <a:lnTo>
                  <a:pt x="183769" y="59690"/>
                </a:lnTo>
                <a:lnTo>
                  <a:pt x="178648" y="54610"/>
                </a:lnTo>
                <a:lnTo>
                  <a:pt x="95123" y="54610"/>
                </a:lnTo>
                <a:lnTo>
                  <a:pt x="69215" y="27939"/>
                </a:lnTo>
                <a:lnTo>
                  <a:pt x="64389" y="22860"/>
                </a:lnTo>
                <a:lnTo>
                  <a:pt x="59436" y="20319"/>
                </a:lnTo>
                <a:close/>
              </a:path>
              <a:path w="932815" h="182879">
                <a:moveTo>
                  <a:pt x="141986" y="20319"/>
                </a:moveTo>
                <a:lnTo>
                  <a:pt x="130810" y="20319"/>
                </a:lnTo>
                <a:lnTo>
                  <a:pt x="124714" y="22860"/>
                </a:lnTo>
                <a:lnTo>
                  <a:pt x="121031" y="27939"/>
                </a:lnTo>
                <a:lnTo>
                  <a:pt x="95123" y="54610"/>
                </a:lnTo>
                <a:lnTo>
                  <a:pt x="178648" y="54610"/>
                </a:lnTo>
                <a:lnTo>
                  <a:pt x="151765" y="27939"/>
                </a:lnTo>
                <a:lnTo>
                  <a:pt x="148082" y="22860"/>
                </a:lnTo>
                <a:lnTo>
                  <a:pt x="141986" y="20319"/>
                </a:lnTo>
                <a:close/>
              </a:path>
              <a:path w="932815" h="182879">
                <a:moveTo>
                  <a:pt x="888238" y="39369"/>
                </a:moveTo>
                <a:lnTo>
                  <a:pt x="882015" y="39369"/>
                </a:lnTo>
                <a:lnTo>
                  <a:pt x="882015" y="64769"/>
                </a:lnTo>
                <a:lnTo>
                  <a:pt x="888238" y="64769"/>
                </a:lnTo>
                <a:lnTo>
                  <a:pt x="888238" y="39369"/>
                </a:lnTo>
                <a:close/>
              </a:path>
              <a:path w="932815" h="182879">
                <a:moveTo>
                  <a:pt x="896874" y="34289"/>
                </a:moveTo>
                <a:lnTo>
                  <a:pt x="873506" y="34289"/>
                </a:lnTo>
                <a:lnTo>
                  <a:pt x="873506" y="39369"/>
                </a:lnTo>
                <a:lnTo>
                  <a:pt x="896874" y="39369"/>
                </a:lnTo>
                <a:lnTo>
                  <a:pt x="896874" y="34289"/>
                </a:lnTo>
                <a:close/>
              </a:path>
              <a:path w="932815" h="182879">
                <a:moveTo>
                  <a:pt x="910336" y="34289"/>
                </a:moveTo>
                <a:lnTo>
                  <a:pt x="902970" y="34289"/>
                </a:lnTo>
                <a:lnTo>
                  <a:pt x="902970" y="64769"/>
                </a:lnTo>
                <a:lnTo>
                  <a:pt x="907923" y="64769"/>
                </a:lnTo>
                <a:lnTo>
                  <a:pt x="907923" y="39369"/>
                </a:lnTo>
                <a:lnTo>
                  <a:pt x="911860" y="39369"/>
                </a:lnTo>
                <a:lnTo>
                  <a:pt x="910336" y="34289"/>
                </a:lnTo>
                <a:close/>
              </a:path>
              <a:path w="932815" h="182879">
                <a:moveTo>
                  <a:pt x="911860" y="39369"/>
                </a:moveTo>
                <a:lnTo>
                  <a:pt x="907923" y="39369"/>
                </a:lnTo>
                <a:lnTo>
                  <a:pt x="909193" y="46990"/>
                </a:lnTo>
                <a:lnTo>
                  <a:pt x="911606" y="52069"/>
                </a:lnTo>
                <a:lnTo>
                  <a:pt x="915289" y="64769"/>
                </a:lnTo>
                <a:lnTo>
                  <a:pt x="920242" y="64769"/>
                </a:lnTo>
                <a:lnTo>
                  <a:pt x="922083" y="58419"/>
                </a:lnTo>
                <a:lnTo>
                  <a:pt x="917829" y="58419"/>
                </a:lnTo>
                <a:lnTo>
                  <a:pt x="915289" y="50800"/>
                </a:lnTo>
                <a:lnTo>
                  <a:pt x="911860" y="39369"/>
                </a:lnTo>
                <a:close/>
              </a:path>
              <a:path w="932815" h="182879">
                <a:moveTo>
                  <a:pt x="932561" y="39369"/>
                </a:moveTo>
                <a:lnTo>
                  <a:pt x="927608" y="39369"/>
                </a:lnTo>
                <a:lnTo>
                  <a:pt x="927608" y="64769"/>
                </a:lnTo>
                <a:lnTo>
                  <a:pt x="932561" y="64769"/>
                </a:lnTo>
                <a:lnTo>
                  <a:pt x="932561" y="39369"/>
                </a:lnTo>
                <a:close/>
              </a:path>
              <a:path w="932815" h="182879">
                <a:moveTo>
                  <a:pt x="932561" y="34289"/>
                </a:moveTo>
                <a:lnTo>
                  <a:pt x="923925" y="34289"/>
                </a:lnTo>
                <a:lnTo>
                  <a:pt x="920242" y="46990"/>
                </a:lnTo>
                <a:lnTo>
                  <a:pt x="918972" y="50800"/>
                </a:lnTo>
                <a:lnTo>
                  <a:pt x="917829" y="58419"/>
                </a:lnTo>
                <a:lnTo>
                  <a:pt x="922083" y="58419"/>
                </a:lnTo>
                <a:lnTo>
                  <a:pt x="923925" y="52069"/>
                </a:lnTo>
                <a:lnTo>
                  <a:pt x="925195" y="46990"/>
                </a:lnTo>
                <a:lnTo>
                  <a:pt x="927608" y="39369"/>
                </a:lnTo>
                <a:lnTo>
                  <a:pt x="932561" y="39369"/>
                </a:lnTo>
                <a:lnTo>
                  <a:pt x="932561" y="34289"/>
                </a:lnTo>
                <a:close/>
              </a:path>
            </a:pathLst>
          </a:custGeom>
          <a:solidFill>
            <a:srgbClr val="7C3E97"/>
          </a:solidFill>
        </p:spPr>
        <p:txBody>
          <a:bodyPr wrap="square" lIns="0" tIns="0" rIns="0" bIns="0" rtlCol="0"/>
          <a:lstStyle/>
          <a:p>
            <a:endParaRPr/>
          </a:p>
        </p:txBody>
      </p:sp>
      <p:sp>
        <p:nvSpPr>
          <p:cNvPr id="2" name="Holder 2"/>
          <p:cNvSpPr>
            <a:spLocks noGrp="1"/>
          </p:cNvSpPr>
          <p:nvPr>
            <p:ph type="title"/>
          </p:nvPr>
        </p:nvSpPr>
        <p:spPr>
          <a:xfrm>
            <a:off x="4821301" y="3080181"/>
            <a:ext cx="2549397" cy="575310"/>
          </a:xfrm>
          <a:prstGeom prst="rect">
            <a:avLst/>
          </a:prstGeom>
        </p:spPr>
        <p:txBody>
          <a:bodyPr wrap="square" lIns="0" tIns="0" rIns="0" bIns="0">
            <a:spAutoFit/>
          </a:bodyPr>
          <a:lstStyle>
            <a:lvl1pPr>
              <a:defRPr sz="3600" b="1" i="0">
                <a:solidFill>
                  <a:srgbClr val="6F2F9F"/>
                </a:solidFill>
                <a:latin typeface="CVS Health Sans"/>
                <a:cs typeface="CVS Health Sans"/>
              </a:defRPr>
            </a:lvl1pPr>
          </a:lstStyle>
          <a:p>
            <a:endParaRPr/>
          </a:p>
        </p:txBody>
      </p:sp>
      <p:sp>
        <p:nvSpPr>
          <p:cNvPr id="3" name="Holder 3"/>
          <p:cNvSpPr>
            <a:spLocks noGrp="1"/>
          </p:cNvSpPr>
          <p:nvPr>
            <p:ph type="body" idx="1"/>
          </p:nvPr>
        </p:nvSpPr>
        <p:spPr>
          <a:xfrm>
            <a:off x="894397" y="3310953"/>
            <a:ext cx="10514965" cy="1671954"/>
          </a:xfrm>
          <a:prstGeom prst="rect">
            <a:avLst/>
          </a:prstGeom>
        </p:spPr>
        <p:txBody>
          <a:bodyPr wrap="square" lIns="0" tIns="0" rIns="0" bIns="0">
            <a:spAutoFit/>
          </a:bodyPr>
          <a:lstStyle>
            <a:lvl1pPr>
              <a:defRPr sz="1600" b="0" i="0">
                <a:solidFill>
                  <a:schemeClr val="tx1"/>
                </a:solidFill>
                <a:latin typeface="CVS Health Sans"/>
                <a:cs typeface="CVS Health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a:xfrm>
            <a:off x="520382" y="6404451"/>
            <a:ext cx="231775" cy="173354"/>
          </a:xfrm>
          <a:prstGeom prst="rect">
            <a:avLst/>
          </a:prstGeom>
        </p:spPr>
        <p:txBody>
          <a:bodyPr wrap="square" lIns="0" tIns="0" rIns="0" bIns="0">
            <a:spAutoFit/>
          </a:bodyPr>
          <a:lstStyle>
            <a:lvl1pPr>
              <a:defRPr sz="1050" b="1" i="0">
                <a:solidFill>
                  <a:srgbClr val="3E3E3E"/>
                </a:solidFill>
                <a:latin typeface="Arial"/>
                <a:cs typeface="Arial"/>
              </a:defRPr>
            </a:lvl1pPr>
          </a:lstStyle>
          <a:p>
            <a:pPr marL="38100">
              <a:lnSpc>
                <a:spcPts val="125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apps.availity.com/web/onboarding/availity-fr-ui/#/logi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s://prev.aetnabetterhealth.com/michigan/providers/materials-form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ms.gov/Regulations-and-Guidance/Guidance/Manuals/downloads/clm104c26.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www.cms.gov/Regulations-and-Guidance/Guidance/Manuals/downloads/clm104c25.pdf" TargetMode="External"/><Relationship Id="rId4" Type="http://schemas.openxmlformats.org/officeDocument/2006/relationships/hyperlink" Target="http://www.cms.gov/Medicare/CMS-Forms/CMS-Forms/downloads/cms1500805.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evicor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etnabetterhealth.com/michigan/providers/prior-authorizatio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aetnabetterhealth.com/content/dam/aetna/medicaid/michigan/provider/pdf/abhmi_provider_manual_medicaid.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MIAppealsandGrievances@AETNA.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MIAppealsandGrievances@AETN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MIAppealsandGrievances@Aetna.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hayesl2@aetna.com" TargetMode="External"/><Relationship Id="rId2" Type="http://schemas.openxmlformats.org/officeDocument/2006/relationships/hyperlink" Target="mailto:pogodzinskip@aetna.com" TargetMode="External"/><Relationship Id="rId1" Type="http://schemas.openxmlformats.org/officeDocument/2006/relationships/slideLayout" Target="../slideLayouts/slideLayout7.xml"/><Relationship Id="rId4" Type="http://schemas.openxmlformats.org/officeDocument/2006/relationships/hyperlink" Target="mailto:dobsons@aetna.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michigan.gov/medicaid" TargetMode="External"/><Relationship Id="rId7"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availity.com/" TargetMode="External"/><Relationship Id="rId4" Type="http://schemas.openxmlformats.org/officeDocument/2006/relationships/hyperlink" Target="https://www.aetnabetterhealth.com/michigan/find-provid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availity.com/availity/web/public.elegant.login/" TargetMode="External"/><Relationship Id="rId2" Type="http://schemas.openxmlformats.org/officeDocument/2006/relationships/hyperlink" Target="https://www.aetnabetterhealth.com/michigan/providers/contact-us.html" TargetMode="External"/><Relationship Id="rId1" Type="http://schemas.openxmlformats.org/officeDocument/2006/relationships/slideLayout" Target="../slideLayouts/slideLayout2.xml"/><Relationship Id="rId6" Type="http://schemas.openxmlformats.org/officeDocument/2006/relationships/hyperlink" Target="https://www.availity.com/provider-portal-registration" TargetMode="External"/><Relationship Id="rId5" Type="http://schemas.openxmlformats.org/officeDocument/2006/relationships/hyperlink" Target="tel:1-800-282-4548" TargetMode="External"/><Relationship Id="rId4" Type="http://schemas.openxmlformats.org/officeDocument/2006/relationships/hyperlink" Target="https://medicaid.aetna.com/MWP/login.fcc?TYPE=33554433&amp;REALMOID=06-8b99ae55-7f0b-42c8-bb2c-ad6a6000c7ee&amp;GUID=0&amp;SMAUTHREASON=0&amp;METHOD=GET&amp;SMAGENTNAME=yDnERTCDNc4ySe3gOph3XXzZ5ivKCiuMbjfUdnIRCYo4y6nCZ0RPZYUcXr96NUSO&amp;TARGET=-SM-https:%2f%2fmedicaid.aetna.com%2fMWP%2flanding%2flog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etnabetterhealth.com/michig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llpayer@echohealthinc.com" TargetMode="External"/><Relationship Id="rId2" Type="http://schemas.openxmlformats.org/officeDocument/2006/relationships/hyperlink" Target="https://enrollments.echohealthinc.com/EFTERAInvitation.aspx?tp=MDA0MD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availity.com/web/onboarding/availity-fr-ui/#/logi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ctrTitle"/>
          </p:nvPr>
        </p:nvSpPr>
        <p:spPr>
          <a:xfrm>
            <a:off x="0" y="3539950"/>
            <a:ext cx="12192000" cy="3250890"/>
          </a:xfrm>
          <a:solidFill>
            <a:srgbClr val="7030A0"/>
          </a:solidFill>
        </p:spPr>
        <p:txBody>
          <a:bodyPr anchor="ctr"/>
          <a:lstStyle/>
          <a:p>
            <a:br>
              <a:rPr lang="en-US" sz="2400" dirty="0"/>
            </a:br>
            <a:br>
              <a:rPr lang="en-US" sz="2400" dirty="0"/>
            </a:br>
            <a:br>
              <a:rPr lang="en-US" sz="2400" dirty="0"/>
            </a:br>
            <a:r>
              <a:rPr lang="en-US" sz="2400" dirty="0"/>
              <a:t>Aetna Better Health of Michigan </a:t>
            </a:r>
            <a:br>
              <a:rPr lang="en-US" sz="2400" dirty="0"/>
            </a:br>
            <a:br>
              <a:rPr lang="en-US" sz="2400" dirty="0"/>
            </a:br>
            <a:r>
              <a:rPr lang="en-US" sz="2400" dirty="0"/>
              <a:t>Lakeland Care Annual Payor Conference </a:t>
            </a:r>
            <a:br>
              <a:rPr lang="en-US" sz="2400" dirty="0"/>
            </a:br>
            <a:br>
              <a:rPr lang="en-US" sz="2400" dirty="0"/>
            </a:br>
            <a:r>
              <a:rPr lang="en-US" sz="2400" dirty="0"/>
              <a:t>October 16, 2024</a:t>
            </a:r>
            <a:br>
              <a:rPr lang="en-US" sz="2400" dirty="0"/>
            </a:br>
            <a:r>
              <a:rPr lang="en-US" sz="2400" dirty="0"/>
              <a:t> </a:t>
            </a:r>
            <a:br>
              <a:rPr lang="en-US" sz="2400" dirty="0"/>
            </a:br>
            <a:br>
              <a:rPr lang="en-US" sz="2400" dirty="0"/>
            </a:br>
            <a:endParaRPr lang="en-US" sz="2400" dirty="0"/>
          </a:p>
        </p:txBody>
      </p:sp>
      <p:sp>
        <p:nvSpPr>
          <p:cNvPr id="8" name="Text Placeholder 7"/>
          <p:cNvSpPr>
            <a:spLocks noGrp="1"/>
          </p:cNvSpPr>
          <p:nvPr>
            <p:ph type="body" sz="quarter" idx="11"/>
          </p:nvPr>
        </p:nvSpPr>
        <p:spPr/>
        <p:txBody>
          <a:bodyPr/>
          <a:lstStyle/>
          <a:p>
            <a:pPr lvl="0"/>
            <a:r>
              <a:rPr lang="en-US" dirty="0"/>
              <a:t>Aetna Medicaid</a:t>
            </a:r>
            <a:endParaRPr lang="tr-TR" dirty="0"/>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328" b="14328"/>
          <a:stretch>
            <a:fillRect/>
          </a:stretch>
        </p:blipFill>
        <p:spPr>
          <a:xfrm>
            <a:off x="0" y="-76199"/>
            <a:ext cx="12191997" cy="3505199"/>
          </a:xfrm>
        </p:spPr>
      </p:pic>
    </p:spTree>
    <p:extLst>
      <p:ext uri="{BB962C8B-B14F-4D97-AF65-F5344CB8AC3E}">
        <p14:creationId xmlns:p14="http://schemas.microsoft.com/office/powerpoint/2010/main" val="780229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VS Health Sans Black" panose="020B0904020202020204" pitchFamily="34" charset="0"/>
              </a:rPr>
              <a:t>Claim reconsideration </a:t>
            </a:r>
          </a:p>
        </p:txBody>
      </p:sp>
      <p:sp>
        <p:nvSpPr>
          <p:cNvPr id="4" name="TextBox 3">
            <a:extLst>
              <a:ext uri="{FF2B5EF4-FFF2-40B4-BE49-F238E27FC236}">
                <a16:creationId xmlns:a16="http://schemas.microsoft.com/office/drawing/2014/main" id="{4352FE97-7518-4F73-A55D-4B3601C8AC04}"/>
              </a:ext>
            </a:extLst>
          </p:cNvPr>
          <p:cNvSpPr txBox="1"/>
          <p:nvPr/>
        </p:nvSpPr>
        <p:spPr>
          <a:xfrm>
            <a:off x="5678904" y="1219200"/>
            <a:ext cx="5598695" cy="3849951"/>
          </a:xfrm>
          <a:prstGeom prst="rect">
            <a:avLst/>
          </a:prstGeom>
          <a:noFill/>
        </p:spPr>
        <p:txBody>
          <a:bodyPr wrap="square" lIns="0" tIns="0" rIns="0" bIns="0" rtlCol="0">
            <a:noAutofit/>
          </a:bodyPr>
          <a:lstStyle/>
          <a:p>
            <a:endParaRPr lang="en-US" sz="1400" b="1">
              <a:latin typeface="CVS Health Sans" panose="020B0504020202020204" pitchFamily="34" charset="0"/>
            </a:endParaRPr>
          </a:p>
        </p:txBody>
      </p:sp>
      <p:sp>
        <p:nvSpPr>
          <p:cNvPr id="6" name="TextBox 5">
            <a:extLst>
              <a:ext uri="{FF2B5EF4-FFF2-40B4-BE49-F238E27FC236}">
                <a16:creationId xmlns:a16="http://schemas.microsoft.com/office/drawing/2014/main" id="{7A0496CF-40B2-4DCC-8266-D46589CF07B1}"/>
              </a:ext>
            </a:extLst>
          </p:cNvPr>
          <p:cNvSpPr txBox="1"/>
          <p:nvPr/>
        </p:nvSpPr>
        <p:spPr>
          <a:xfrm>
            <a:off x="9230837" y="5408314"/>
            <a:ext cx="1326382" cy="798766"/>
          </a:xfrm>
          <a:prstGeom prst="rect">
            <a:avLst/>
          </a:prstGeom>
          <a:noFill/>
        </p:spPr>
        <p:txBody>
          <a:bodyPr wrap="none" lIns="0" tIns="0" rIns="0" bIns="0" rtlCol="0">
            <a:noAutofit/>
          </a:bodyPr>
          <a:lstStyle/>
          <a:p>
            <a:pPr algn="ctr" defTabSz="456758" fontAlgn="base"/>
            <a:r>
              <a:rPr lang="en-US" sz="1200">
                <a:solidFill>
                  <a:srgbClr val="FF0000"/>
                </a:solidFill>
                <a:ea typeface="Times New Roman" panose="02020603050405020304" pitchFamily="18" charset="0"/>
                <a:cs typeface="Arial" panose="020B0604020202020204" pitchFamily="34" charset="0"/>
              </a:rPr>
              <a:t> </a:t>
            </a:r>
            <a:endParaRPr lang="en-US" sz="1200">
              <a:ea typeface="Times New Roman" panose="02020603050405020304" pitchFamily="18" charset="0"/>
              <a:cs typeface="Arial" panose="020B0604020202020204" pitchFamily="34" charset="0"/>
            </a:endParaRPr>
          </a:p>
          <a:p>
            <a:pPr defTabSz="456758" fontAlgn="base">
              <a:spcBef>
                <a:spcPts val="1200"/>
              </a:spcBef>
            </a:pPr>
            <a:endParaRPr lang="en-US">
              <a:latin typeface="Open Sans" charset="0"/>
              <a:ea typeface="Open Sans" charset="0"/>
              <a:cs typeface="Open Sans" charset="0"/>
            </a:endParaRPr>
          </a:p>
        </p:txBody>
      </p:sp>
      <p:sp>
        <p:nvSpPr>
          <p:cNvPr id="8" name="Rectangle 7">
            <a:extLst>
              <a:ext uri="{FF2B5EF4-FFF2-40B4-BE49-F238E27FC236}">
                <a16:creationId xmlns:a16="http://schemas.microsoft.com/office/drawing/2014/main" id="{400168B6-76B0-A607-5176-FC50105A6C30}"/>
              </a:ext>
            </a:extLst>
          </p:cNvPr>
          <p:cNvSpPr/>
          <p:nvPr/>
        </p:nvSpPr>
        <p:spPr>
          <a:xfrm>
            <a:off x="10115550" y="6467475"/>
            <a:ext cx="304800" cy="26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Open Sans Bold"/>
              <a:cs typeface="Open Sans Bold"/>
            </a:endParaRPr>
          </a:p>
        </p:txBody>
      </p:sp>
      <p:sp>
        <p:nvSpPr>
          <p:cNvPr id="5" name="TextBox 4">
            <a:extLst>
              <a:ext uri="{FF2B5EF4-FFF2-40B4-BE49-F238E27FC236}">
                <a16:creationId xmlns:a16="http://schemas.microsoft.com/office/drawing/2014/main" id="{5B9E22CE-8B5D-2335-220F-35DE28584C89}"/>
              </a:ext>
            </a:extLst>
          </p:cNvPr>
          <p:cNvSpPr txBox="1"/>
          <p:nvPr/>
        </p:nvSpPr>
        <p:spPr>
          <a:xfrm>
            <a:off x="7504272" y="5789423"/>
            <a:ext cx="4495800" cy="731610"/>
          </a:xfrm>
          <a:prstGeom prst="rect">
            <a:avLst/>
          </a:prstGeom>
          <a:noFill/>
        </p:spPr>
        <p:txBody>
          <a:bodyPr wrap="square" lIns="0" tIns="0" rIns="0" bIns="0" rtlCol="0">
            <a:noAutofit/>
          </a:bodyPr>
          <a:lstStyle/>
          <a:p>
            <a:pPr defTabSz="456758" fontAlgn="base">
              <a:spcBef>
                <a:spcPts val="1200"/>
              </a:spcBef>
            </a:pPr>
            <a:r>
              <a:rPr lang="en-US" sz="1600" b="0" i="0">
                <a:solidFill>
                  <a:schemeClr val="tx2"/>
                </a:solidFill>
                <a:latin typeface="Open Sans" charset="0"/>
                <a:ea typeface="Open Sans" charset="0"/>
                <a:cs typeface="Open Sans" charset="0"/>
              </a:rPr>
              <a:t>*Mark resubmitted claims clearly with “resubmission” to avoid denial as a duplicate</a:t>
            </a:r>
            <a:r>
              <a:rPr lang="en-US" sz="1400" b="0" i="0">
                <a:solidFill>
                  <a:schemeClr val="tx2"/>
                </a:solidFill>
                <a:latin typeface="Open Sans" charset="0"/>
                <a:ea typeface="Open Sans" charset="0"/>
                <a:cs typeface="Open Sans" charset="0"/>
              </a:rPr>
              <a:t>.</a:t>
            </a:r>
          </a:p>
        </p:txBody>
      </p:sp>
      <p:sp>
        <p:nvSpPr>
          <p:cNvPr id="9" name="TextBox 8">
            <a:extLst>
              <a:ext uri="{FF2B5EF4-FFF2-40B4-BE49-F238E27FC236}">
                <a16:creationId xmlns:a16="http://schemas.microsoft.com/office/drawing/2014/main" id="{0D899C13-04CE-EC73-F4AE-7FD32AB739EB}"/>
              </a:ext>
            </a:extLst>
          </p:cNvPr>
          <p:cNvSpPr txBox="1"/>
          <p:nvPr/>
        </p:nvSpPr>
        <p:spPr>
          <a:xfrm>
            <a:off x="425965" y="1167729"/>
            <a:ext cx="6095557" cy="3551711"/>
          </a:xfrm>
          <a:prstGeom prst="rect">
            <a:avLst/>
          </a:prstGeom>
          <a:noFill/>
        </p:spPr>
        <p:txBody>
          <a:bodyPr wrap="square" lIns="0" tIns="0" rIns="0" bIns="0" rtlCol="0">
            <a:noAutofit/>
          </a:bodyPr>
          <a:lstStyle/>
          <a:p>
            <a:pPr defTabSz="456758" fontAlgn="base">
              <a:spcBef>
                <a:spcPts val="1200"/>
              </a:spcBef>
            </a:pPr>
            <a:r>
              <a:rPr lang="en-US" sz="1600" b="0" i="0">
                <a:solidFill>
                  <a:schemeClr val="tx2"/>
                </a:solidFill>
                <a:latin typeface="Open Sans" charset="0"/>
                <a:ea typeface="Open Sans" charset="0"/>
                <a:cs typeface="Open Sans" charset="0"/>
              </a:rPr>
              <a:t>You can submit a claim reconsideration through</a:t>
            </a:r>
            <a:r>
              <a:rPr lang="en-US" sz="1600" b="0" i="0">
                <a:solidFill>
                  <a:schemeClr val="tx2"/>
                </a:solidFill>
                <a:latin typeface="Open Sans" charset="0"/>
                <a:ea typeface="Open Sans" charset="0"/>
                <a:cs typeface="Open Sans" charset="0"/>
                <a:hlinkClick r:id="rId3"/>
              </a:rPr>
              <a:t> Availity </a:t>
            </a:r>
            <a:r>
              <a:rPr lang="en-US" sz="1600" b="0" i="0">
                <a:solidFill>
                  <a:schemeClr val="tx2"/>
                </a:solidFill>
                <a:latin typeface="Open Sans" charset="0"/>
                <a:ea typeface="Open Sans" charset="0"/>
                <a:cs typeface="Open Sans" charset="0"/>
              </a:rPr>
              <a:t>or by mail. If you submit by mail, you’ll need to include these documents.</a:t>
            </a:r>
          </a:p>
          <a:p>
            <a:pPr marL="285750" indent="-285750" defTabSz="456758" fontAlgn="base">
              <a:spcBef>
                <a:spcPts val="1200"/>
              </a:spcBef>
              <a:buFont typeface="Arial" panose="020B0604020202020204" pitchFamily="34" charset="0"/>
              <a:buChar char="•"/>
            </a:pPr>
            <a:r>
              <a:rPr lang="en-US" sz="1600">
                <a:solidFill>
                  <a:schemeClr val="tx2"/>
                </a:solidFill>
                <a:latin typeface="Open Sans" charset="0"/>
                <a:ea typeface="Open Sans" charset="0"/>
                <a:cs typeface="Open Sans" charset="0"/>
                <a:hlinkClick r:id="rId4"/>
              </a:rPr>
              <a:t>Claim reconsideration and dispute form</a:t>
            </a:r>
            <a:endParaRPr lang="en-US" sz="1600">
              <a:solidFill>
                <a:schemeClr val="tx2"/>
              </a:solidFill>
              <a:latin typeface="Open Sans" charset="0"/>
              <a:ea typeface="Open Sans" charset="0"/>
              <a:cs typeface="Open Sans" charset="0"/>
            </a:endParaRPr>
          </a:p>
          <a:p>
            <a:pPr marL="285750" indent="-285750" defTabSz="456758" fontAlgn="base">
              <a:spcBef>
                <a:spcPts val="1200"/>
              </a:spcBef>
              <a:buFont typeface="Arial" panose="020B0604020202020204" pitchFamily="34" charset="0"/>
              <a:buChar char="•"/>
            </a:pPr>
            <a:r>
              <a:rPr lang="en-US" sz="1600" b="0" i="0">
                <a:solidFill>
                  <a:schemeClr val="tx2"/>
                </a:solidFill>
                <a:latin typeface="Open Sans" charset="0"/>
                <a:ea typeface="Open Sans" charset="0"/>
                <a:cs typeface="Open Sans" charset="0"/>
              </a:rPr>
              <a:t>An updated copy of claim –all lines must be rebilled.</a:t>
            </a:r>
          </a:p>
          <a:p>
            <a:pPr marL="285750" indent="-285750" defTabSz="456758" fontAlgn="base">
              <a:spcBef>
                <a:spcPts val="1200"/>
              </a:spcBef>
              <a:buFont typeface="Arial" panose="020B0604020202020204" pitchFamily="34" charset="0"/>
              <a:buChar char="•"/>
            </a:pPr>
            <a:r>
              <a:rPr lang="en-US" sz="1600">
                <a:solidFill>
                  <a:schemeClr val="tx2"/>
                </a:solidFill>
                <a:latin typeface="Open Sans" charset="0"/>
                <a:ea typeface="Open Sans" charset="0"/>
                <a:cs typeface="Open Sans" charset="0"/>
              </a:rPr>
              <a:t>A copy of the original claim (reprint or copy is acceptable)</a:t>
            </a:r>
          </a:p>
          <a:p>
            <a:pPr marL="285750" indent="-285750" defTabSz="456758" fontAlgn="base">
              <a:spcBef>
                <a:spcPts val="1200"/>
              </a:spcBef>
              <a:buFont typeface="Arial" panose="020B0604020202020204" pitchFamily="34" charset="0"/>
              <a:buChar char="•"/>
            </a:pPr>
            <a:r>
              <a:rPr lang="en-US" sz="1600" b="0" i="0">
                <a:solidFill>
                  <a:schemeClr val="tx2"/>
                </a:solidFill>
                <a:latin typeface="Open Sans" charset="0"/>
                <a:ea typeface="Open Sans" charset="0"/>
                <a:cs typeface="Open Sans" charset="0"/>
              </a:rPr>
              <a:t>A copy of the remittance advise on which we denied or incorrect</a:t>
            </a:r>
            <a:r>
              <a:rPr lang="en-US" sz="1600">
                <a:solidFill>
                  <a:schemeClr val="tx2"/>
                </a:solidFill>
                <a:latin typeface="Open Sans" charset="0"/>
                <a:ea typeface="Open Sans" charset="0"/>
                <a:cs typeface="Open Sans" charset="0"/>
              </a:rPr>
              <a:t>ly paid the claim.</a:t>
            </a:r>
          </a:p>
          <a:p>
            <a:pPr marL="285750" indent="-285750" defTabSz="456758" fontAlgn="base">
              <a:spcBef>
                <a:spcPts val="1200"/>
              </a:spcBef>
              <a:buFont typeface="Arial" panose="020B0604020202020204" pitchFamily="34" charset="0"/>
              <a:buChar char="•"/>
            </a:pPr>
            <a:r>
              <a:rPr lang="en-US" sz="1600" b="0" i="0">
                <a:solidFill>
                  <a:schemeClr val="tx2"/>
                </a:solidFill>
                <a:latin typeface="Open Sans" charset="0"/>
                <a:ea typeface="Open Sans" charset="0"/>
                <a:cs typeface="Open Sans" charset="0"/>
              </a:rPr>
              <a:t>A brief note describing the requested correction</a:t>
            </a:r>
          </a:p>
          <a:p>
            <a:pPr marL="285750" indent="-285750" defTabSz="456758" fontAlgn="base">
              <a:spcBef>
                <a:spcPts val="1200"/>
              </a:spcBef>
              <a:buFont typeface="Arial" panose="020B0604020202020204" pitchFamily="34" charset="0"/>
              <a:buChar char="•"/>
            </a:pPr>
            <a:r>
              <a:rPr lang="en-US" sz="1600">
                <a:solidFill>
                  <a:schemeClr val="tx2"/>
                </a:solidFill>
                <a:latin typeface="Open Sans" charset="0"/>
                <a:ea typeface="Open Sans" charset="0"/>
                <a:cs typeface="Open Sans" charset="0"/>
              </a:rPr>
              <a:t>Any other required documents</a:t>
            </a:r>
            <a:endParaRPr lang="en-US" sz="1600" b="0" i="0">
              <a:solidFill>
                <a:schemeClr val="tx2"/>
              </a:solidFill>
              <a:latin typeface="Open Sans" charset="0"/>
              <a:ea typeface="Open Sans" charset="0"/>
              <a:cs typeface="Open Sans" charset="0"/>
            </a:endParaRPr>
          </a:p>
        </p:txBody>
      </p:sp>
      <p:pic>
        <p:nvPicPr>
          <p:cNvPr id="10" name="Picture 9">
            <a:extLst>
              <a:ext uri="{FF2B5EF4-FFF2-40B4-BE49-F238E27FC236}">
                <a16:creationId xmlns:a16="http://schemas.microsoft.com/office/drawing/2014/main" id="{169A732C-F280-C456-FB60-1AE973A0EF0D}"/>
              </a:ext>
            </a:extLst>
          </p:cNvPr>
          <p:cNvPicPr>
            <a:picLocks noChangeAspect="1"/>
          </p:cNvPicPr>
          <p:nvPr/>
        </p:nvPicPr>
        <p:blipFill>
          <a:blip r:embed="rId5"/>
          <a:stretch>
            <a:fillRect/>
          </a:stretch>
        </p:blipFill>
        <p:spPr>
          <a:xfrm>
            <a:off x="8763000" y="1167407"/>
            <a:ext cx="3261901" cy="2315230"/>
          </a:xfrm>
          <a:prstGeom prst="rect">
            <a:avLst/>
          </a:prstGeom>
        </p:spPr>
      </p:pic>
    </p:spTree>
    <p:extLst>
      <p:ext uri="{BB962C8B-B14F-4D97-AF65-F5344CB8AC3E}">
        <p14:creationId xmlns:p14="http://schemas.microsoft.com/office/powerpoint/2010/main" val="971597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6467-9B2E-4DFA-B990-56C73943659B}"/>
              </a:ext>
            </a:extLst>
          </p:cNvPr>
          <p:cNvSpPr>
            <a:spLocks noGrp="1"/>
          </p:cNvSpPr>
          <p:nvPr>
            <p:ph type="title"/>
          </p:nvPr>
        </p:nvSpPr>
        <p:spPr/>
        <p:txBody>
          <a:bodyPr/>
          <a:lstStyle/>
          <a:p>
            <a:r>
              <a:rPr lang="en-US">
                <a:latin typeface="CVS Health Sans Black" panose="020B0904020202020204" pitchFamily="34" charset="0"/>
              </a:rPr>
              <a:t>Claim Submission Resources</a:t>
            </a:r>
          </a:p>
        </p:txBody>
      </p:sp>
      <p:sp>
        <p:nvSpPr>
          <p:cNvPr id="3" name="Content Placeholder 2">
            <a:extLst>
              <a:ext uri="{FF2B5EF4-FFF2-40B4-BE49-F238E27FC236}">
                <a16:creationId xmlns:a16="http://schemas.microsoft.com/office/drawing/2014/main" id="{BB9C7B31-E56D-4376-ABDB-97E71B04BA87}"/>
              </a:ext>
            </a:extLst>
          </p:cNvPr>
          <p:cNvSpPr>
            <a:spLocks noGrp="1"/>
          </p:cNvSpPr>
          <p:nvPr>
            <p:ph sz="quarter" idx="10"/>
          </p:nvPr>
        </p:nvSpPr>
        <p:spPr>
          <a:xfrm>
            <a:off x="426721" y="1330325"/>
            <a:ext cx="9483448" cy="3477875"/>
          </a:xfrm>
        </p:spPr>
        <p:txBody>
          <a:bodyPr/>
          <a:lstStyle/>
          <a:p>
            <a:r>
              <a:rPr lang="en-US" b="1" dirty="0">
                <a:solidFill>
                  <a:schemeClr val="tx1"/>
                </a:solidFill>
                <a:latin typeface="CVS Health Sans" panose="020B0504020202020204" pitchFamily="34" charset="0"/>
              </a:rPr>
              <a:t>Claim Submission Assistance/Links</a:t>
            </a:r>
          </a:p>
          <a:p>
            <a:pPr lvl="1"/>
            <a:r>
              <a:rPr lang="en-US" dirty="0">
                <a:solidFill>
                  <a:schemeClr val="tx1"/>
                </a:solidFill>
                <a:latin typeface="CVS Health Sans" panose="020B0504020202020204" pitchFamily="34" charset="0"/>
              </a:rPr>
              <a:t>Claims must be legible and suitable for imaging and/or microfilming for permanent record retention. Complete ALL required fields and include additional documentation when necessary.</a:t>
            </a:r>
          </a:p>
          <a:p>
            <a:pPr lvl="2"/>
            <a:endParaRPr lang="en-US" dirty="0">
              <a:latin typeface="CVS Health Sans" panose="020B0504020202020204" pitchFamily="34" charset="0"/>
            </a:endParaRPr>
          </a:p>
          <a:p>
            <a:pPr lvl="2"/>
            <a:r>
              <a:rPr lang="en-US" dirty="0">
                <a:solidFill>
                  <a:schemeClr val="tx1"/>
                </a:solidFill>
                <a:latin typeface="CVS Health Sans" panose="020B0504020202020204" pitchFamily="34" charset="0"/>
              </a:rPr>
              <a:t>How to fill out a CMS 1500 Form: </a:t>
            </a:r>
          </a:p>
          <a:p>
            <a:pPr marL="234950" lvl="3" indent="0">
              <a:buNone/>
            </a:pPr>
            <a:r>
              <a:rPr lang="en-US" sz="1600" u="sng" dirty="0">
                <a:solidFill>
                  <a:schemeClr val="accent1"/>
                </a:solidFill>
                <a:latin typeface="CVS Health Sans" panose="020B0504020202020204" pitchFamily="34" charset="0"/>
                <a:hlinkClick r:id="rId3">
                  <a:extLst>
                    <a:ext uri="{A12FA001-AC4F-418D-AE19-62706E023703}">
                      <ahyp:hlinkClr xmlns:ahyp="http://schemas.microsoft.com/office/drawing/2018/hyperlinkcolor" val="tx"/>
                    </a:ext>
                  </a:extLst>
                </a:hlinkClick>
              </a:rPr>
              <a:t>http://www.cms.gov/Regulations-and-Guidance/Guidance/Manuals/downloads/clm104c26.pdf</a:t>
            </a:r>
            <a:endParaRPr lang="en-US" sz="1600" u="sng" dirty="0">
              <a:solidFill>
                <a:schemeClr val="accent1"/>
              </a:solidFill>
              <a:latin typeface="CVS Health Sans" panose="020B0504020202020204" pitchFamily="34" charset="0"/>
            </a:endParaRPr>
          </a:p>
          <a:p>
            <a:pPr marL="234950" lvl="3" indent="0">
              <a:buNone/>
            </a:pPr>
            <a:endParaRPr lang="en-US" sz="1200" dirty="0">
              <a:solidFill>
                <a:schemeClr val="bg1"/>
              </a:solidFill>
              <a:latin typeface="CVS Health Sans" panose="020B0504020202020204" pitchFamily="34" charset="0"/>
            </a:endParaRPr>
          </a:p>
          <a:p>
            <a:pPr lvl="2"/>
            <a:r>
              <a:rPr lang="en-US" dirty="0">
                <a:solidFill>
                  <a:schemeClr val="tx1"/>
                </a:solidFill>
                <a:latin typeface="CVS Health Sans" panose="020B0504020202020204" pitchFamily="34" charset="0"/>
              </a:rPr>
              <a:t>Sample CMS 1500 Form:</a:t>
            </a:r>
          </a:p>
          <a:p>
            <a:pPr marL="234950" lvl="3" indent="0">
              <a:buNone/>
            </a:pPr>
            <a:r>
              <a:rPr lang="en-US" sz="1600" dirty="0">
                <a:solidFill>
                  <a:schemeClr val="accent1"/>
                </a:solidFill>
                <a:latin typeface="CVS Health Sans" panose="020B0504020202020204" pitchFamily="34" charset="0"/>
                <a:hlinkClick r:id="rId4">
                  <a:extLst>
                    <a:ext uri="{A12FA001-AC4F-418D-AE19-62706E023703}">
                      <ahyp:hlinkClr xmlns:ahyp="http://schemas.microsoft.com/office/drawing/2018/hyperlinkcolor" val="tx"/>
                    </a:ext>
                  </a:extLst>
                </a:hlinkClick>
              </a:rPr>
              <a:t>http://www.cms.gov/Medicare/CMS-Forms/CMS-Forms/downloads/cms1500805.pdf</a:t>
            </a:r>
            <a:endParaRPr lang="en-US" sz="1600" dirty="0">
              <a:solidFill>
                <a:schemeClr val="accent1"/>
              </a:solidFill>
              <a:latin typeface="CVS Health Sans" panose="020B0504020202020204" pitchFamily="34" charset="0"/>
            </a:endParaRPr>
          </a:p>
          <a:p>
            <a:pPr marL="234950" lvl="3" indent="0">
              <a:buNone/>
            </a:pPr>
            <a:endParaRPr lang="en-US" sz="1200" dirty="0">
              <a:latin typeface="CVS Health Sans" panose="020B0504020202020204" pitchFamily="34" charset="0"/>
            </a:endParaRPr>
          </a:p>
          <a:p>
            <a:pPr lvl="2"/>
            <a:r>
              <a:rPr lang="en-US" dirty="0">
                <a:solidFill>
                  <a:schemeClr val="tx1"/>
                </a:solidFill>
                <a:latin typeface="CVS Health Sans" panose="020B0504020202020204" pitchFamily="34" charset="0"/>
              </a:rPr>
              <a:t>How to fill out a CMS UB-04/1450 Form: </a:t>
            </a:r>
          </a:p>
          <a:p>
            <a:pPr lvl="2" indent="0">
              <a:buNone/>
            </a:pPr>
            <a:r>
              <a:rPr lang="en-US" sz="1600" u="sng" dirty="0">
                <a:solidFill>
                  <a:schemeClr val="accent1"/>
                </a:solidFill>
                <a:latin typeface="CVS Health Sans" panose="020B0504020202020204" pitchFamily="34" charset="0"/>
                <a:hlinkClick r:id="rId5">
                  <a:extLst>
                    <a:ext uri="{A12FA001-AC4F-418D-AE19-62706E023703}">
                      <ahyp:hlinkClr xmlns:ahyp="http://schemas.microsoft.com/office/drawing/2018/hyperlinkcolor" val="tx"/>
                    </a:ext>
                  </a:extLst>
                </a:hlinkClick>
              </a:rPr>
              <a:t>http://www.cms.gov/Regulations-and-Guidance/Guidance/Manuals/downloads/clm104c25.pdf</a:t>
            </a:r>
            <a:endParaRPr lang="en-US" sz="1600" u="sng" dirty="0">
              <a:solidFill>
                <a:schemeClr val="accent1"/>
              </a:solidFill>
              <a:latin typeface="CVS Health Sans" panose="020B0504020202020204" pitchFamily="34" charset="0"/>
            </a:endParaRPr>
          </a:p>
          <a:p>
            <a:pPr lvl="2" indent="0">
              <a:buNone/>
            </a:pPr>
            <a:endParaRPr lang="en-US" sz="1600" u="sng" dirty="0">
              <a:solidFill>
                <a:schemeClr val="bg1"/>
              </a:solidFill>
              <a:latin typeface="CVS Health Sans" panose="020B0504020202020204" pitchFamily="34" charset="0"/>
            </a:endParaRPr>
          </a:p>
          <a:p>
            <a:endParaRPr lang="en-US" dirty="0">
              <a:latin typeface="CVS Health Sans" panose="020B0504020202020204" pitchFamily="34" charset="0"/>
            </a:endParaRPr>
          </a:p>
        </p:txBody>
      </p:sp>
      <p:sp>
        <p:nvSpPr>
          <p:cNvPr id="4" name="Rectangle: Rounded Corners 3">
            <a:extLst>
              <a:ext uri="{FF2B5EF4-FFF2-40B4-BE49-F238E27FC236}">
                <a16:creationId xmlns:a16="http://schemas.microsoft.com/office/drawing/2014/main" id="{092CD2A4-8229-17D2-196E-E558849D4AB6}"/>
              </a:ext>
            </a:extLst>
          </p:cNvPr>
          <p:cNvSpPr/>
          <p:nvPr/>
        </p:nvSpPr>
        <p:spPr>
          <a:xfrm>
            <a:off x="10125389" y="6400800"/>
            <a:ext cx="351692" cy="231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Open Sans Bold"/>
              <a:cs typeface="Open Sans Bold"/>
            </a:endParaRPr>
          </a:p>
        </p:txBody>
      </p:sp>
    </p:spTree>
    <p:extLst>
      <p:ext uri="{BB962C8B-B14F-4D97-AF65-F5344CB8AC3E}">
        <p14:creationId xmlns:p14="http://schemas.microsoft.com/office/powerpoint/2010/main" val="4052717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04775"/>
            <a:ext cx="7901305" cy="428625"/>
          </a:xfrm>
          <a:prstGeom prst="rect">
            <a:avLst/>
          </a:prstGeom>
        </p:spPr>
        <p:txBody>
          <a:bodyPr vert="horz" wrap="square" lIns="0" tIns="12065" rIns="0" bIns="0" rtlCol="0">
            <a:spAutoFit/>
          </a:bodyPr>
          <a:lstStyle/>
          <a:p>
            <a:pPr marL="12700">
              <a:lnSpc>
                <a:spcPct val="100000"/>
              </a:lnSpc>
              <a:spcBef>
                <a:spcPts val="95"/>
              </a:spcBef>
            </a:pPr>
            <a:r>
              <a:rPr sz="2650" spc="-5">
                <a:solidFill>
                  <a:srgbClr val="000000"/>
                </a:solidFill>
              </a:rPr>
              <a:t>Aetna</a:t>
            </a:r>
            <a:r>
              <a:rPr sz="2650" spc="-125">
                <a:solidFill>
                  <a:srgbClr val="000000"/>
                </a:solidFill>
              </a:rPr>
              <a:t> </a:t>
            </a:r>
            <a:r>
              <a:rPr sz="2650" spc="-5">
                <a:solidFill>
                  <a:srgbClr val="000000"/>
                </a:solidFill>
              </a:rPr>
              <a:t>Authorization</a:t>
            </a:r>
            <a:r>
              <a:rPr sz="2650" spc="-110">
                <a:solidFill>
                  <a:srgbClr val="000000"/>
                </a:solidFill>
              </a:rPr>
              <a:t> </a:t>
            </a:r>
            <a:r>
              <a:rPr sz="2650" spc="-25">
                <a:solidFill>
                  <a:srgbClr val="000000"/>
                </a:solidFill>
              </a:rPr>
              <a:t>Tools</a:t>
            </a:r>
            <a:r>
              <a:rPr sz="2650" spc="-204">
                <a:solidFill>
                  <a:srgbClr val="000000"/>
                </a:solidFill>
              </a:rPr>
              <a:t> </a:t>
            </a:r>
            <a:r>
              <a:rPr sz="2650" spc="-85">
                <a:solidFill>
                  <a:srgbClr val="000000"/>
                </a:solidFill>
              </a:rPr>
              <a:t>(PROPAT</a:t>
            </a:r>
            <a:r>
              <a:rPr sz="2650" spc="-35">
                <a:solidFill>
                  <a:srgbClr val="000000"/>
                </a:solidFill>
              </a:rPr>
              <a:t> </a:t>
            </a:r>
            <a:r>
              <a:rPr sz="2650" spc="-5">
                <a:solidFill>
                  <a:srgbClr val="000000"/>
                </a:solidFill>
              </a:rPr>
              <a:t>and</a:t>
            </a:r>
            <a:r>
              <a:rPr sz="2650" spc="-30">
                <a:solidFill>
                  <a:srgbClr val="000000"/>
                </a:solidFill>
              </a:rPr>
              <a:t> </a:t>
            </a:r>
            <a:r>
              <a:rPr sz="2650" spc="-5">
                <a:solidFill>
                  <a:srgbClr val="000000"/>
                </a:solidFill>
              </a:rPr>
              <a:t>EviCore)</a:t>
            </a:r>
            <a:endParaRPr sz="2650"/>
          </a:p>
        </p:txBody>
      </p:sp>
      <p:sp>
        <p:nvSpPr>
          <p:cNvPr id="3" name="object 3"/>
          <p:cNvSpPr txBox="1"/>
          <p:nvPr/>
        </p:nvSpPr>
        <p:spPr>
          <a:xfrm>
            <a:off x="914401" y="533400"/>
            <a:ext cx="9677400" cy="6757106"/>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6F2F9F"/>
                </a:solidFill>
                <a:latin typeface="CVS Health Sans"/>
                <a:cs typeface="CVS Health Sans"/>
              </a:rPr>
              <a:t>PROPAT</a:t>
            </a:r>
            <a:endParaRPr sz="1600" dirty="0">
              <a:latin typeface="CVS Health Sans"/>
              <a:cs typeface="CVS Health Sans"/>
            </a:endParaRPr>
          </a:p>
          <a:p>
            <a:pPr marL="12700" marR="768985">
              <a:lnSpc>
                <a:spcPct val="100000"/>
              </a:lnSpc>
              <a:spcBef>
                <a:spcPts val="1205"/>
              </a:spcBef>
            </a:pPr>
            <a:r>
              <a:rPr sz="1600" dirty="0">
                <a:latin typeface="CVS Health Sans"/>
                <a:cs typeface="CVS Health Sans"/>
              </a:rPr>
              <a:t>A</a:t>
            </a:r>
            <a:r>
              <a:rPr sz="1600" spc="-80" dirty="0">
                <a:latin typeface="CVS Health Sans"/>
                <a:cs typeface="CVS Health Sans"/>
              </a:rPr>
              <a:t>v</a:t>
            </a:r>
            <a:r>
              <a:rPr sz="1600" dirty="0">
                <a:latin typeface="CVS Health Sans"/>
                <a:cs typeface="CVS Health Sans"/>
              </a:rPr>
              <a:t>ailable</a:t>
            </a:r>
            <a:r>
              <a:rPr sz="1600" spc="180" dirty="0">
                <a:latin typeface="CVS Health Sans"/>
                <a:cs typeface="CVS Health Sans"/>
              </a:rPr>
              <a:t> </a:t>
            </a:r>
            <a:r>
              <a:rPr sz="1600" dirty="0">
                <a:latin typeface="CVS Health Sans"/>
                <a:cs typeface="CVS Health Sans"/>
              </a:rPr>
              <a:t>to</a:t>
            </a:r>
            <a:r>
              <a:rPr sz="1600" spc="-55" dirty="0">
                <a:latin typeface="CVS Health Sans"/>
                <a:cs typeface="CVS Health Sans"/>
              </a:rPr>
              <a:t> </a:t>
            </a:r>
            <a:r>
              <a:rPr sz="1600" dirty="0">
                <a:latin typeface="CVS Health Sans"/>
                <a:cs typeface="CVS Health Sans"/>
              </a:rPr>
              <a:t>pro</a:t>
            </a:r>
            <a:r>
              <a:rPr sz="1600" spc="-80" dirty="0">
                <a:latin typeface="CVS Health Sans"/>
                <a:cs typeface="CVS Health Sans"/>
              </a:rPr>
              <a:t>v</a:t>
            </a:r>
            <a:r>
              <a:rPr sz="1600" dirty="0">
                <a:latin typeface="CVS Health Sans"/>
                <a:cs typeface="CVS Health Sans"/>
              </a:rPr>
              <a:t>iders</a:t>
            </a:r>
            <a:r>
              <a:rPr sz="1600" spc="110" dirty="0">
                <a:latin typeface="CVS Health Sans"/>
                <a:cs typeface="CVS Health Sans"/>
              </a:rPr>
              <a:t> </a:t>
            </a:r>
            <a:r>
              <a:rPr sz="1600" dirty="0">
                <a:latin typeface="CVS Health Sans"/>
                <a:cs typeface="CVS Health Sans"/>
              </a:rPr>
              <a:t>to</a:t>
            </a:r>
            <a:r>
              <a:rPr sz="1600" spc="20" dirty="0">
                <a:latin typeface="CVS Health Sans"/>
                <a:cs typeface="CVS Health Sans"/>
              </a:rPr>
              <a:t> </a:t>
            </a:r>
            <a:r>
              <a:rPr sz="1600" dirty="0">
                <a:latin typeface="CVS Health Sans"/>
                <a:cs typeface="CVS Health Sans"/>
              </a:rPr>
              <a:t>determi</a:t>
            </a:r>
            <a:r>
              <a:rPr sz="1600" spc="-90" dirty="0">
                <a:latin typeface="CVS Health Sans"/>
                <a:cs typeface="CVS Health Sans"/>
              </a:rPr>
              <a:t>n</a:t>
            </a:r>
            <a:r>
              <a:rPr sz="1600" dirty="0">
                <a:latin typeface="CVS Health Sans"/>
                <a:cs typeface="CVS Health Sans"/>
              </a:rPr>
              <a:t>e</a:t>
            </a:r>
            <a:r>
              <a:rPr sz="1600" spc="100" dirty="0">
                <a:latin typeface="CVS Health Sans"/>
                <a:cs typeface="CVS Health Sans"/>
              </a:rPr>
              <a:t> </a:t>
            </a:r>
            <a:r>
              <a:rPr sz="1600" dirty="0">
                <a:latin typeface="CVS Health Sans"/>
                <a:cs typeface="CVS Health Sans"/>
              </a:rPr>
              <a:t>if</a:t>
            </a:r>
            <a:r>
              <a:rPr sz="1600" spc="65" dirty="0">
                <a:latin typeface="CVS Health Sans"/>
                <a:cs typeface="CVS Health Sans"/>
              </a:rPr>
              <a:t> </a:t>
            </a:r>
            <a:r>
              <a:rPr sz="1600" spc="-110" dirty="0">
                <a:latin typeface="CVS Health Sans"/>
                <a:cs typeface="CVS Health Sans"/>
              </a:rPr>
              <a:t>P</a:t>
            </a:r>
            <a:r>
              <a:rPr sz="1600" dirty="0">
                <a:latin typeface="CVS Health Sans"/>
                <a:cs typeface="CVS Health Sans"/>
              </a:rPr>
              <a:t>A</a:t>
            </a:r>
            <a:r>
              <a:rPr sz="1600" spc="-155" dirty="0">
                <a:latin typeface="CVS Health Sans"/>
                <a:cs typeface="CVS Health Sans"/>
              </a:rPr>
              <a:t> </a:t>
            </a:r>
            <a:r>
              <a:rPr sz="1600" dirty="0">
                <a:latin typeface="CVS Health Sans"/>
                <a:cs typeface="CVS Health Sans"/>
              </a:rPr>
              <a:t>is</a:t>
            </a:r>
            <a:r>
              <a:rPr sz="1600" spc="30" dirty="0">
                <a:latin typeface="CVS Health Sans"/>
                <a:cs typeface="CVS Health Sans"/>
              </a:rPr>
              <a:t> </a:t>
            </a:r>
            <a:r>
              <a:rPr sz="1600" dirty="0">
                <a:latin typeface="CVS Health Sans"/>
                <a:cs typeface="CVS Health Sans"/>
              </a:rPr>
              <a:t>req</a:t>
            </a:r>
            <a:r>
              <a:rPr sz="1600" spc="-90" dirty="0">
                <a:latin typeface="CVS Health Sans"/>
                <a:cs typeface="CVS Health Sans"/>
              </a:rPr>
              <a:t>u</a:t>
            </a:r>
            <a:r>
              <a:rPr sz="1600" dirty="0">
                <a:latin typeface="CVS Health Sans"/>
                <a:cs typeface="CVS Health Sans"/>
              </a:rPr>
              <a:t>ired;</a:t>
            </a:r>
            <a:r>
              <a:rPr sz="1600" spc="145" dirty="0">
                <a:latin typeface="CVS Health Sans"/>
                <a:cs typeface="CVS Health Sans"/>
              </a:rPr>
              <a:t> </a:t>
            </a:r>
            <a:r>
              <a:rPr sz="1600" dirty="0">
                <a:latin typeface="CVS Health Sans"/>
                <a:cs typeface="CVS Health Sans"/>
              </a:rPr>
              <a:t>allows</a:t>
            </a:r>
            <a:r>
              <a:rPr sz="1600" spc="30" dirty="0">
                <a:latin typeface="CVS Health Sans"/>
                <a:cs typeface="CVS Health Sans"/>
              </a:rPr>
              <a:t> </a:t>
            </a:r>
            <a:r>
              <a:rPr sz="1600" dirty="0">
                <a:latin typeface="CVS Health Sans"/>
                <a:cs typeface="CVS Health Sans"/>
              </a:rPr>
              <a:t>for</a:t>
            </a:r>
            <a:r>
              <a:rPr sz="1600" spc="-20" dirty="0">
                <a:latin typeface="CVS Health Sans"/>
                <a:cs typeface="CVS Health Sans"/>
              </a:rPr>
              <a:t> </a:t>
            </a:r>
            <a:r>
              <a:rPr sz="1600" dirty="0">
                <a:latin typeface="CVS Health Sans"/>
                <a:cs typeface="CVS Health Sans"/>
              </a:rPr>
              <a:t>e</a:t>
            </a:r>
            <a:r>
              <a:rPr sz="1600" spc="-90" dirty="0">
                <a:latin typeface="CVS Health Sans"/>
                <a:cs typeface="CVS Health Sans"/>
              </a:rPr>
              <a:t>n</a:t>
            </a:r>
            <a:r>
              <a:rPr sz="1600" dirty="0">
                <a:latin typeface="CVS Health Sans"/>
                <a:cs typeface="CVS Health Sans"/>
              </a:rPr>
              <a:t>try</a:t>
            </a:r>
            <a:r>
              <a:rPr sz="1600" spc="30" dirty="0">
                <a:latin typeface="CVS Health Sans"/>
                <a:cs typeface="CVS Health Sans"/>
              </a:rPr>
              <a:t> </a:t>
            </a:r>
            <a:r>
              <a:rPr sz="1600" dirty="0">
                <a:latin typeface="CVS Health Sans"/>
                <a:cs typeface="CVS Health Sans"/>
              </a:rPr>
              <a:t>of </a:t>
            </a:r>
            <a:r>
              <a:rPr sz="1600" spc="65" dirty="0">
                <a:latin typeface="CVS Health Sans"/>
                <a:cs typeface="CVS Health Sans"/>
              </a:rPr>
              <a:t> </a:t>
            </a:r>
            <a:r>
              <a:rPr sz="1600" spc="-90" dirty="0">
                <a:latin typeface="CVS Health Sans"/>
                <a:cs typeface="CVS Health Sans"/>
              </a:rPr>
              <a:t>u</a:t>
            </a:r>
            <a:r>
              <a:rPr sz="1600" dirty="0">
                <a:latin typeface="CVS Health Sans"/>
                <a:cs typeface="CVS Health Sans"/>
              </a:rPr>
              <a:t>p</a:t>
            </a:r>
            <a:r>
              <a:rPr sz="1600" spc="100" dirty="0">
                <a:latin typeface="CVS Health Sans"/>
                <a:cs typeface="CVS Health Sans"/>
              </a:rPr>
              <a:t> </a:t>
            </a:r>
            <a:r>
              <a:rPr sz="1600" dirty="0">
                <a:latin typeface="CVS Health Sans"/>
                <a:cs typeface="CVS Health Sans"/>
              </a:rPr>
              <a:t>to</a:t>
            </a:r>
            <a:r>
              <a:rPr sz="1600" spc="-55" dirty="0">
                <a:latin typeface="CVS Health Sans"/>
                <a:cs typeface="CVS Health Sans"/>
              </a:rPr>
              <a:t> </a:t>
            </a:r>
            <a:r>
              <a:rPr sz="1600" dirty="0">
                <a:latin typeface="CVS Health Sans"/>
                <a:cs typeface="CVS Health Sans"/>
              </a:rPr>
              <a:t>six</a:t>
            </a:r>
            <a:r>
              <a:rPr sz="1600" spc="30" dirty="0">
                <a:latin typeface="CVS Health Sans"/>
                <a:cs typeface="CVS Health Sans"/>
              </a:rPr>
              <a:t> </a:t>
            </a:r>
            <a:r>
              <a:rPr sz="1600" dirty="0">
                <a:latin typeface="CVS Health Sans"/>
                <a:cs typeface="CVS Health Sans"/>
              </a:rPr>
              <a:t>C</a:t>
            </a:r>
            <a:r>
              <a:rPr sz="1600" spc="-90" dirty="0">
                <a:latin typeface="CVS Health Sans"/>
                <a:cs typeface="CVS Health Sans"/>
              </a:rPr>
              <a:t>u</a:t>
            </a:r>
            <a:r>
              <a:rPr sz="1600" dirty="0">
                <a:latin typeface="CVS Health Sans"/>
                <a:cs typeface="CVS Health Sans"/>
              </a:rPr>
              <a:t>rre</a:t>
            </a:r>
            <a:r>
              <a:rPr sz="1600" spc="-90" dirty="0">
                <a:latin typeface="CVS Health Sans"/>
                <a:cs typeface="CVS Health Sans"/>
              </a:rPr>
              <a:t>n</a:t>
            </a:r>
            <a:r>
              <a:rPr sz="1600" dirty="0">
                <a:latin typeface="CVS Health Sans"/>
                <a:cs typeface="CVS Health Sans"/>
              </a:rPr>
              <a:t>t</a:t>
            </a:r>
            <a:r>
              <a:rPr sz="1600" spc="145" dirty="0">
                <a:latin typeface="CVS Health Sans"/>
                <a:cs typeface="CVS Health Sans"/>
              </a:rPr>
              <a:t> </a:t>
            </a:r>
            <a:r>
              <a:rPr sz="1600" dirty="0">
                <a:latin typeface="CVS Health Sans"/>
                <a:cs typeface="CVS Health Sans"/>
              </a:rPr>
              <a:t>Proced</a:t>
            </a:r>
            <a:r>
              <a:rPr sz="1600" spc="-90" dirty="0">
                <a:latin typeface="CVS Health Sans"/>
                <a:cs typeface="CVS Health Sans"/>
              </a:rPr>
              <a:t>u</a:t>
            </a:r>
            <a:r>
              <a:rPr sz="1600" dirty="0">
                <a:latin typeface="CVS Health Sans"/>
                <a:cs typeface="CVS Health Sans"/>
              </a:rPr>
              <a:t>ral</a:t>
            </a:r>
            <a:r>
              <a:rPr sz="1600" spc="75" dirty="0">
                <a:latin typeface="CVS Health Sans"/>
                <a:cs typeface="CVS Health Sans"/>
              </a:rPr>
              <a:t> </a:t>
            </a:r>
            <a:r>
              <a:rPr sz="1600" spc="-180" dirty="0">
                <a:latin typeface="CVS Health Sans"/>
                <a:cs typeface="CVS Health Sans"/>
              </a:rPr>
              <a:t>T</a:t>
            </a:r>
            <a:r>
              <a:rPr sz="1600" dirty="0">
                <a:latin typeface="CVS Health Sans"/>
                <a:cs typeface="CVS Health Sans"/>
              </a:rPr>
              <a:t>ermi</a:t>
            </a:r>
            <a:r>
              <a:rPr sz="1600" spc="-90" dirty="0">
                <a:latin typeface="CVS Health Sans"/>
                <a:cs typeface="CVS Health Sans"/>
              </a:rPr>
              <a:t>n</a:t>
            </a:r>
            <a:r>
              <a:rPr sz="1600" dirty="0">
                <a:latin typeface="CVS Health Sans"/>
                <a:cs typeface="CVS Health Sans"/>
              </a:rPr>
              <a:t>ology  (CPT) or </a:t>
            </a:r>
            <a:r>
              <a:rPr sz="1600" spc="-25" dirty="0">
                <a:latin typeface="CVS Health Sans"/>
                <a:cs typeface="CVS Health Sans"/>
              </a:rPr>
              <a:t>Healthcare</a:t>
            </a:r>
            <a:r>
              <a:rPr sz="1600" spc="-20" dirty="0">
                <a:latin typeface="CVS Health Sans"/>
                <a:cs typeface="CVS Health Sans"/>
              </a:rPr>
              <a:t> </a:t>
            </a:r>
            <a:r>
              <a:rPr sz="1600" dirty="0">
                <a:latin typeface="CVS Health Sans"/>
                <a:cs typeface="CVS Health Sans"/>
              </a:rPr>
              <a:t>Common</a:t>
            </a:r>
            <a:r>
              <a:rPr sz="1600" spc="5" dirty="0">
                <a:latin typeface="CVS Health Sans"/>
                <a:cs typeface="CVS Health Sans"/>
              </a:rPr>
              <a:t> </a:t>
            </a:r>
            <a:r>
              <a:rPr sz="1600" spc="-10" dirty="0">
                <a:latin typeface="CVS Health Sans"/>
                <a:cs typeface="CVS Health Sans"/>
              </a:rPr>
              <a:t>Procedure </a:t>
            </a:r>
            <a:r>
              <a:rPr sz="1600" spc="-15" dirty="0">
                <a:latin typeface="CVS Health Sans"/>
                <a:cs typeface="CVS Health Sans"/>
              </a:rPr>
              <a:t>Coding </a:t>
            </a:r>
            <a:r>
              <a:rPr sz="1600" dirty="0">
                <a:latin typeface="CVS Health Sans"/>
                <a:cs typeface="CVS Health Sans"/>
              </a:rPr>
              <a:t>System </a:t>
            </a:r>
            <a:r>
              <a:rPr sz="1600" spc="-20" dirty="0">
                <a:latin typeface="CVS Health Sans"/>
                <a:cs typeface="CVS Health Sans"/>
              </a:rPr>
              <a:t>(HCPCS)</a:t>
            </a:r>
            <a:r>
              <a:rPr sz="1600" spc="-15" dirty="0">
                <a:latin typeface="CVS Health Sans"/>
                <a:cs typeface="CVS Health Sans"/>
              </a:rPr>
              <a:t> </a:t>
            </a:r>
            <a:r>
              <a:rPr sz="1600" dirty="0">
                <a:latin typeface="CVS Health Sans"/>
                <a:cs typeface="CVS Health Sans"/>
              </a:rPr>
              <a:t>codes or a CPT </a:t>
            </a:r>
            <a:r>
              <a:rPr sz="1600" spc="-20" dirty="0">
                <a:latin typeface="CVS Health Sans"/>
                <a:cs typeface="CVS Health Sans"/>
              </a:rPr>
              <a:t>group </a:t>
            </a:r>
            <a:r>
              <a:rPr sz="1600" spc="-35" dirty="0">
                <a:latin typeface="CVS Health Sans"/>
                <a:cs typeface="CVS Health Sans"/>
              </a:rPr>
              <a:t>and</a:t>
            </a:r>
            <a:r>
              <a:rPr sz="1600" spc="-30" dirty="0">
                <a:latin typeface="CVS Health Sans"/>
                <a:cs typeface="CVS Health Sans"/>
              </a:rPr>
              <a:t> </a:t>
            </a:r>
            <a:r>
              <a:rPr sz="1600" dirty="0">
                <a:latin typeface="CVS Health Sans"/>
                <a:cs typeface="CVS Health Sans"/>
              </a:rPr>
              <a:t>select </a:t>
            </a:r>
            <a:r>
              <a:rPr sz="1600" spc="-20" dirty="0">
                <a:latin typeface="CVS Health Sans"/>
                <a:cs typeface="CVS Health Sans"/>
              </a:rPr>
              <a:t>SEARCH. </a:t>
            </a:r>
            <a:r>
              <a:rPr sz="1600" spc="-15" dirty="0">
                <a:latin typeface="CVS Health Sans"/>
                <a:cs typeface="CVS Health Sans"/>
              </a:rPr>
              <a:t> </a:t>
            </a:r>
            <a:r>
              <a:rPr sz="1600" dirty="0">
                <a:latin typeface="CVS Health Sans"/>
                <a:cs typeface="CVS Health Sans"/>
              </a:rPr>
              <a:t>Search</a:t>
            </a:r>
            <a:r>
              <a:rPr sz="1600" spc="10" dirty="0">
                <a:latin typeface="CVS Health Sans"/>
                <a:cs typeface="CVS Health Sans"/>
              </a:rPr>
              <a:t> </a:t>
            </a:r>
            <a:r>
              <a:rPr sz="1600" spc="-15" dirty="0">
                <a:latin typeface="CVS Health Sans"/>
                <a:cs typeface="CVS Health Sans"/>
              </a:rPr>
              <a:t>result</a:t>
            </a:r>
            <a:r>
              <a:rPr sz="1600" spc="30" dirty="0">
                <a:latin typeface="CVS Health Sans"/>
                <a:cs typeface="CVS Health Sans"/>
              </a:rPr>
              <a:t> </a:t>
            </a:r>
            <a:r>
              <a:rPr sz="1600" spc="-15" dirty="0">
                <a:latin typeface="CVS Health Sans"/>
                <a:cs typeface="CVS Health Sans"/>
              </a:rPr>
              <a:t>definitions:</a:t>
            </a:r>
            <a:endParaRPr sz="1600" dirty="0">
              <a:latin typeface="CVS Health Sans"/>
              <a:cs typeface="CVS Health Sans"/>
            </a:endParaRPr>
          </a:p>
          <a:p>
            <a:pPr marL="596900" indent="-285115">
              <a:lnSpc>
                <a:spcPct val="100000"/>
              </a:lnSpc>
              <a:spcBef>
                <a:spcPts val="650"/>
              </a:spcBef>
              <a:buFont typeface="Arial"/>
              <a:buChar char="•"/>
              <a:tabLst>
                <a:tab pos="596900" algn="l"/>
                <a:tab pos="597535" algn="l"/>
              </a:tabLst>
            </a:pPr>
            <a:r>
              <a:rPr sz="1600" dirty="0">
                <a:latin typeface="CVS Health Sans"/>
                <a:cs typeface="CVS Health Sans"/>
              </a:rPr>
              <a:t>YES</a:t>
            </a:r>
            <a:r>
              <a:rPr sz="1600" spc="-80" dirty="0">
                <a:latin typeface="CVS Health Sans"/>
                <a:cs typeface="CVS Health Sans"/>
              </a:rPr>
              <a:t> </a:t>
            </a:r>
            <a:r>
              <a:rPr sz="1600" dirty="0">
                <a:latin typeface="CVS Health Sans"/>
                <a:cs typeface="CVS Health Sans"/>
              </a:rPr>
              <a:t>-</a:t>
            </a:r>
            <a:r>
              <a:rPr sz="1600" spc="60" dirty="0">
                <a:latin typeface="CVS Health Sans"/>
                <a:cs typeface="CVS Health Sans"/>
              </a:rPr>
              <a:t> </a:t>
            </a:r>
            <a:r>
              <a:rPr sz="1600" dirty="0">
                <a:latin typeface="CVS Health Sans"/>
                <a:cs typeface="CVS Health Sans"/>
              </a:rPr>
              <a:t>Prior</a:t>
            </a:r>
            <a:r>
              <a:rPr sz="1600" spc="55" dirty="0">
                <a:latin typeface="CVS Health Sans"/>
                <a:cs typeface="CVS Health Sans"/>
              </a:rPr>
              <a:t> </a:t>
            </a:r>
            <a:r>
              <a:rPr sz="1600" spc="-20" dirty="0">
                <a:latin typeface="CVS Health Sans"/>
                <a:cs typeface="CVS Health Sans"/>
              </a:rPr>
              <a:t>authorization</a:t>
            </a:r>
            <a:r>
              <a:rPr sz="1600" spc="254" dirty="0">
                <a:latin typeface="CVS Health Sans"/>
                <a:cs typeface="CVS Health Sans"/>
              </a:rPr>
              <a:t> </a:t>
            </a:r>
            <a:r>
              <a:rPr sz="1600" spc="-15" dirty="0">
                <a:latin typeface="CVS Health Sans"/>
                <a:cs typeface="CVS Health Sans"/>
              </a:rPr>
              <a:t>request</a:t>
            </a:r>
            <a:r>
              <a:rPr sz="1600" spc="65" dirty="0">
                <a:latin typeface="CVS Health Sans"/>
                <a:cs typeface="CVS Health Sans"/>
              </a:rPr>
              <a:t> </a:t>
            </a:r>
            <a:r>
              <a:rPr sz="1600" dirty="0">
                <a:latin typeface="CVS Health Sans"/>
                <a:cs typeface="CVS Health Sans"/>
              </a:rPr>
              <a:t>is</a:t>
            </a:r>
            <a:r>
              <a:rPr sz="1600" spc="25" dirty="0">
                <a:latin typeface="CVS Health Sans"/>
                <a:cs typeface="CVS Health Sans"/>
              </a:rPr>
              <a:t> </a:t>
            </a:r>
            <a:r>
              <a:rPr sz="1600" spc="-15" dirty="0">
                <a:latin typeface="CVS Health Sans"/>
                <a:cs typeface="CVS Health Sans"/>
              </a:rPr>
              <a:t>required</a:t>
            </a:r>
            <a:r>
              <a:rPr sz="1600" spc="100" dirty="0">
                <a:latin typeface="CVS Health Sans"/>
                <a:cs typeface="CVS Health Sans"/>
              </a:rPr>
              <a:t> </a:t>
            </a:r>
            <a:r>
              <a:rPr sz="1600" dirty="0">
                <a:latin typeface="CVS Health Sans"/>
                <a:cs typeface="CVS Health Sans"/>
              </a:rPr>
              <a:t>for</a:t>
            </a:r>
            <a:r>
              <a:rPr sz="1600" spc="-25" dirty="0">
                <a:latin typeface="CVS Health Sans"/>
                <a:cs typeface="CVS Health Sans"/>
              </a:rPr>
              <a:t> this</a:t>
            </a:r>
            <a:r>
              <a:rPr sz="1600" spc="105" dirty="0">
                <a:latin typeface="CVS Health Sans"/>
                <a:cs typeface="CVS Health Sans"/>
              </a:rPr>
              <a:t> </a:t>
            </a:r>
            <a:r>
              <a:rPr sz="1600" spc="-10" dirty="0">
                <a:latin typeface="CVS Health Sans"/>
                <a:cs typeface="CVS Health Sans"/>
              </a:rPr>
              <a:t>service.</a:t>
            </a:r>
            <a:endParaRPr sz="1600" dirty="0">
              <a:latin typeface="CVS Health Sans"/>
              <a:cs typeface="CVS Health Sans"/>
            </a:endParaRPr>
          </a:p>
          <a:p>
            <a:pPr marL="596900" indent="-285115">
              <a:lnSpc>
                <a:spcPct val="100000"/>
              </a:lnSpc>
              <a:spcBef>
                <a:spcPts val="565"/>
              </a:spcBef>
              <a:buFont typeface="Arial"/>
              <a:buChar char="•"/>
              <a:tabLst>
                <a:tab pos="596900" algn="l"/>
                <a:tab pos="597535" algn="l"/>
              </a:tabLst>
            </a:pPr>
            <a:r>
              <a:rPr sz="1600" spc="-60" dirty="0">
                <a:latin typeface="CVS Health Sans"/>
                <a:cs typeface="CVS Health Sans"/>
              </a:rPr>
              <a:t>NO</a:t>
            </a:r>
            <a:r>
              <a:rPr sz="1600" spc="150" dirty="0">
                <a:latin typeface="CVS Health Sans"/>
                <a:cs typeface="CVS Health Sans"/>
              </a:rPr>
              <a:t> </a:t>
            </a:r>
            <a:r>
              <a:rPr sz="1600" dirty="0">
                <a:latin typeface="CVS Health Sans"/>
                <a:cs typeface="CVS Health Sans"/>
              </a:rPr>
              <a:t>-</a:t>
            </a:r>
            <a:r>
              <a:rPr sz="1600" spc="-15" dirty="0">
                <a:latin typeface="CVS Health Sans"/>
                <a:cs typeface="CVS Health Sans"/>
              </a:rPr>
              <a:t> </a:t>
            </a:r>
            <a:r>
              <a:rPr sz="1600" spc="-20" dirty="0">
                <a:latin typeface="CVS Health Sans"/>
                <a:cs typeface="CVS Health Sans"/>
              </a:rPr>
              <a:t>Health</a:t>
            </a:r>
            <a:r>
              <a:rPr sz="1600" spc="105" dirty="0">
                <a:latin typeface="CVS Health Sans"/>
                <a:cs typeface="CVS Health Sans"/>
              </a:rPr>
              <a:t> </a:t>
            </a:r>
            <a:r>
              <a:rPr sz="1600" dirty="0">
                <a:latin typeface="CVS Health Sans"/>
                <a:cs typeface="CVS Health Sans"/>
              </a:rPr>
              <a:t>plan</a:t>
            </a:r>
            <a:r>
              <a:rPr sz="1600" spc="90" dirty="0">
                <a:latin typeface="CVS Health Sans"/>
                <a:cs typeface="CVS Health Sans"/>
              </a:rPr>
              <a:t> </a:t>
            </a:r>
            <a:r>
              <a:rPr sz="1600" dirty="0">
                <a:latin typeface="CVS Health Sans"/>
                <a:cs typeface="CVS Health Sans"/>
              </a:rPr>
              <a:t>does</a:t>
            </a:r>
            <a:r>
              <a:rPr sz="1600" spc="-45" dirty="0">
                <a:latin typeface="CVS Health Sans"/>
                <a:cs typeface="CVS Health Sans"/>
              </a:rPr>
              <a:t> </a:t>
            </a:r>
            <a:r>
              <a:rPr sz="1600" spc="-30" dirty="0">
                <a:latin typeface="CVS Health Sans"/>
                <a:cs typeface="CVS Health Sans"/>
              </a:rPr>
              <a:t>not</a:t>
            </a:r>
            <a:r>
              <a:rPr sz="1600" spc="145" dirty="0">
                <a:latin typeface="CVS Health Sans"/>
                <a:cs typeface="CVS Health Sans"/>
              </a:rPr>
              <a:t> </a:t>
            </a:r>
            <a:r>
              <a:rPr sz="1600" spc="-15" dirty="0">
                <a:latin typeface="CVS Health Sans"/>
                <a:cs typeface="CVS Health Sans"/>
              </a:rPr>
              <a:t>require</a:t>
            </a:r>
            <a:r>
              <a:rPr sz="1600" spc="105" dirty="0">
                <a:latin typeface="CVS Health Sans"/>
                <a:cs typeface="CVS Health Sans"/>
              </a:rPr>
              <a:t> </a:t>
            </a:r>
            <a:r>
              <a:rPr sz="1600" dirty="0">
                <a:latin typeface="CVS Health Sans"/>
                <a:cs typeface="CVS Health Sans"/>
              </a:rPr>
              <a:t>a</a:t>
            </a:r>
            <a:r>
              <a:rPr sz="1600" spc="-60" dirty="0">
                <a:latin typeface="CVS Health Sans"/>
                <a:cs typeface="CVS Health Sans"/>
              </a:rPr>
              <a:t> </a:t>
            </a:r>
            <a:r>
              <a:rPr sz="1600" dirty="0">
                <a:latin typeface="CVS Health Sans"/>
                <a:cs typeface="CVS Health Sans"/>
              </a:rPr>
              <a:t>prior</a:t>
            </a:r>
            <a:r>
              <a:rPr sz="1600" spc="60" dirty="0">
                <a:latin typeface="CVS Health Sans"/>
                <a:cs typeface="CVS Health Sans"/>
              </a:rPr>
              <a:t> </a:t>
            </a:r>
            <a:r>
              <a:rPr sz="1600" spc="-20" dirty="0">
                <a:latin typeface="CVS Health Sans"/>
                <a:cs typeface="CVS Health Sans"/>
              </a:rPr>
              <a:t>authorization</a:t>
            </a:r>
            <a:r>
              <a:rPr sz="1600" spc="265" dirty="0">
                <a:latin typeface="CVS Health Sans"/>
                <a:cs typeface="CVS Health Sans"/>
              </a:rPr>
              <a:t> </a:t>
            </a:r>
            <a:r>
              <a:rPr sz="1600" spc="-15" dirty="0">
                <a:latin typeface="CVS Health Sans"/>
                <a:cs typeface="CVS Health Sans"/>
              </a:rPr>
              <a:t>request</a:t>
            </a:r>
            <a:r>
              <a:rPr sz="1600" spc="65" dirty="0">
                <a:latin typeface="CVS Health Sans"/>
                <a:cs typeface="CVS Health Sans"/>
              </a:rPr>
              <a:t> </a:t>
            </a:r>
            <a:r>
              <a:rPr sz="1600" dirty="0">
                <a:latin typeface="CVS Health Sans"/>
                <a:cs typeface="CVS Health Sans"/>
              </a:rPr>
              <a:t>for</a:t>
            </a:r>
            <a:r>
              <a:rPr sz="1600" spc="-20" dirty="0">
                <a:latin typeface="CVS Health Sans"/>
                <a:cs typeface="CVS Health Sans"/>
              </a:rPr>
              <a:t> </a:t>
            </a:r>
            <a:r>
              <a:rPr sz="1600" spc="-25" dirty="0">
                <a:latin typeface="CVS Health Sans"/>
                <a:cs typeface="CVS Health Sans"/>
              </a:rPr>
              <a:t>this</a:t>
            </a:r>
            <a:r>
              <a:rPr sz="1600" spc="110" dirty="0">
                <a:latin typeface="CVS Health Sans"/>
                <a:cs typeface="CVS Health Sans"/>
              </a:rPr>
              <a:t> </a:t>
            </a:r>
            <a:r>
              <a:rPr sz="1600" spc="-15" dirty="0">
                <a:latin typeface="CVS Health Sans"/>
                <a:cs typeface="CVS Health Sans"/>
              </a:rPr>
              <a:t>service</a:t>
            </a:r>
            <a:r>
              <a:rPr sz="1600" spc="135" dirty="0">
                <a:latin typeface="CVS Health Sans"/>
                <a:cs typeface="CVS Health Sans"/>
              </a:rPr>
              <a:t> </a:t>
            </a:r>
            <a:r>
              <a:rPr sz="1600" b="1" spc="-30" dirty="0">
                <a:latin typeface="CVS Health Sans"/>
                <a:cs typeface="CVS Health Sans"/>
              </a:rPr>
              <a:t>(PAR</a:t>
            </a:r>
            <a:r>
              <a:rPr sz="1600" b="1" spc="-5" dirty="0">
                <a:latin typeface="CVS Health Sans"/>
                <a:cs typeface="CVS Health Sans"/>
              </a:rPr>
              <a:t> </a:t>
            </a:r>
            <a:r>
              <a:rPr sz="1600" b="1" spc="-10" dirty="0">
                <a:latin typeface="CVS Health Sans"/>
                <a:cs typeface="CVS Health Sans"/>
              </a:rPr>
              <a:t>Providers</a:t>
            </a:r>
            <a:r>
              <a:rPr sz="1600" b="1" spc="114" dirty="0">
                <a:latin typeface="CVS Health Sans"/>
                <a:cs typeface="CVS Health Sans"/>
              </a:rPr>
              <a:t> </a:t>
            </a:r>
            <a:r>
              <a:rPr sz="1600" b="1" spc="-15" dirty="0">
                <a:latin typeface="CVS Health Sans"/>
                <a:cs typeface="CVS Health Sans"/>
              </a:rPr>
              <a:t>Only)</a:t>
            </a:r>
            <a:r>
              <a:rPr sz="1600" spc="-15" dirty="0">
                <a:latin typeface="CVS Health Sans"/>
                <a:cs typeface="CVS Health Sans"/>
              </a:rPr>
              <a:t>.</a:t>
            </a:r>
            <a:endParaRPr sz="1600" dirty="0">
              <a:latin typeface="CVS Health Sans"/>
              <a:cs typeface="CVS Health Sans"/>
            </a:endParaRPr>
          </a:p>
          <a:p>
            <a:pPr marL="596900" indent="-285115">
              <a:lnSpc>
                <a:spcPct val="100000"/>
              </a:lnSpc>
              <a:spcBef>
                <a:spcPts val="640"/>
              </a:spcBef>
              <a:buFont typeface="Arial"/>
              <a:buChar char="•"/>
              <a:tabLst>
                <a:tab pos="596900" algn="l"/>
                <a:tab pos="597535" algn="l"/>
              </a:tabLst>
            </a:pPr>
            <a:r>
              <a:rPr sz="1600" spc="-35" dirty="0">
                <a:latin typeface="CVS Health Sans"/>
                <a:cs typeface="CVS Health Sans"/>
              </a:rPr>
              <a:t>NON-COV</a:t>
            </a:r>
            <a:r>
              <a:rPr sz="1600" spc="165" dirty="0">
                <a:latin typeface="CVS Health Sans"/>
                <a:cs typeface="CVS Health Sans"/>
              </a:rPr>
              <a:t> </a:t>
            </a:r>
            <a:r>
              <a:rPr sz="1600" dirty="0">
                <a:latin typeface="CVS Health Sans"/>
                <a:cs typeface="CVS Health Sans"/>
              </a:rPr>
              <a:t>-</a:t>
            </a:r>
            <a:r>
              <a:rPr sz="1600" spc="-15" dirty="0">
                <a:latin typeface="CVS Health Sans"/>
                <a:cs typeface="CVS Health Sans"/>
              </a:rPr>
              <a:t> </a:t>
            </a:r>
            <a:r>
              <a:rPr sz="1600" dirty="0">
                <a:latin typeface="CVS Health Sans"/>
                <a:cs typeface="CVS Health Sans"/>
              </a:rPr>
              <a:t>CPT</a:t>
            </a:r>
            <a:r>
              <a:rPr sz="1600" spc="15" dirty="0">
                <a:latin typeface="CVS Health Sans"/>
                <a:cs typeface="CVS Health Sans"/>
              </a:rPr>
              <a:t> </a:t>
            </a:r>
            <a:r>
              <a:rPr sz="1600" dirty="0">
                <a:latin typeface="CVS Health Sans"/>
                <a:cs typeface="CVS Health Sans"/>
              </a:rPr>
              <a:t>or</a:t>
            </a:r>
            <a:r>
              <a:rPr sz="1600" spc="60" dirty="0">
                <a:latin typeface="CVS Health Sans"/>
                <a:cs typeface="CVS Health Sans"/>
              </a:rPr>
              <a:t> </a:t>
            </a:r>
            <a:r>
              <a:rPr sz="1600" spc="-25" dirty="0">
                <a:latin typeface="CVS Health Sans"/>
                <a:cs typeface="CVS Health Sans"/>
              </a:rPr>
              <a:t>HCPCS</a:t>
            </a:r>
            <a:r>
              <a:rPr sz="1600" spc="170" dirty="0">
                <a:latin typeface="CVS Health Sans"/>
                <a:cs typeface="CVS Health Sans"/>
              </a:rPr>
              <a:t> </a:t>
            </a:r>
            <a:r>
              <a:rPr sz="1600" dirty="0">
                <a:latin typeface="CVS Health Sans"/>
                <a:cs typeface="CVS Health Sans"/>
              </a:rPr>
              <a:t>code</a:t>
            </a:r>
            <a:r>
              <a:rPr sz="1600" spc="20" dirty="0">
                <a:latin typeface="CVS Health Sans"/>
                <a:cs typeface="CVS Health Sans"/>
              </a:rPr>
              <a:t> </a:t>
            </a:r>
            <a:r>
              <a:rPr sz="1600" spc="-15" dirty="0">
                <a:latin typeface="CVS Health Sans"/>
                <a:cs typeface="CVS Health Sans"/>
              </a:rPr>
              <a:t>entered</a:t>
            </a:r>
            <a:r>
              <a:rPr sz="1600" spc="105" dirty="0">
                <a:latin typeface="CVS Health Sans"/>
                <a:cs typeface="CVS Health Sans"/>
              </a:rPr>
              <a:t> </a:t>
            </a:r>
            <a:r>
              <a:rPr sz="1600" dirty="0">
                <a:latin typeface="CVS Health Sans"/>
                <a:cs typeface="CVS Health Sans"/>
              </a:rPr>
              <a:t>is</a:t>
            </a:r>
            <a:r>
              <a:rPr sz="1600" spc="35" dirty="0">
                <a:latin typeface="CVS Health Sans"/>
                <a:cs typeface="CVS Health Sans"/>
              </a:rPr>
              <a:t> </a:t>
            </a:r>
            <a:r>
              <a:rPr sz="1600" spc="-35" dirty="0">
                <a:latin typeface="CVS Health Sans"/>
                <a:cs typeface="CVS Health Sans"/>
              </a:rPr>
              <a:t>not</a:t>
            </a:r>
            <a:r>
              <a:rPr sz="1600" spc="65" dirty="0">
                <a:latin typeface="CVS Health Sans"/>
                <a:cs typeface="CVS Health Sans"/>
              </a:rPr>
              <a:t> </a:t>
            </a:r>
            <a:r>
              <a:rPr sz="1600" dirty="0">
                <a:latin typeface="CVS Health Sans"/>
                <a:cs typeface="CVS Health Sans"/>
              </a:rPr>
              <a:t>a</a:t>
            </a:r>
            <a:r>
              <a:rPr sz="1600" spc="25" dirty="0">
                <a:latin typeface="CVS Health Sans"/>
                <a:cs typeface="CVS Health Sans"/>
              </a:rPr>
              <a:t> </a:t>
            </a:r>
            <a:r>
              <a:rPr sz="1600" spc="-15" dirty="0">
                <a:latin typeface="CVS Health Sans"/>
                <a:cs typeface="CVS Health Sans"/>
              </a:rPr>
              <a:t>covered</a:t>
            </a:r>
            <a:r>
              <a:rPr sz="1600" spc="20" dirty="0">
                <a:latin typeface="CVS Health Sans"/>
                <a:cs typeface="CVS Health Sans"/>
              </a:rPr>
              <a:t> </a:t>
            </a:r>
            <a:r>
              <a:rPr sz="1600" spc="-15" dirty="0">
                <a:latin typeface="CVS Health Sans"/>
                <a:cs typeface="CVS Health Sans"/>
              </a:rPr>
              <a:t>benefit</a:t>
            </a:r>
            <a:r>
              <a:rPr sz="1600" spc="150" dirty="0">
                <a:latin typeface="CVS Health Sans"/>
                <a:cs typeface="CVS Health Sans"/>
              </a:rPr>
              <a:t> </a:t>
            </a:r>
            <a:r>
              <a:rPr sz="1600" dirty="0">
                <a:latin typeface="CVS Health Sans"/>
                <a:cs typeface="CVS Health Sans"/>
              </a:rPr>
              <a:t>by</a:t>
            </a:r>
            <a:r>
              <a:rPr sz="1600" spc="35" dirty="0">
                <a:latin typeface="CVS Health Sans"/>
                <a:cs typeface="CVS Health Sans"/>
              </a:rPr>
              <a:t> </a:t>
            </a:r>
            <a:r>
              <a:rPr sz="1600" spc="-15" dirty="0">
                <a:latin typeface="CVS Health Sans"/>
                <a:cs typeface="CVS Health Sans"/>
              </a:rPr>
              <a:t>health</a:t>
            </a:r>
            <a:r>
              <a:rPr sz="1600" spc="105" dirty="0">
                <a:latin typeface="CVS Health Sans"/>
                <a:cs typeface="CVS Health Sans"/>
              </a:rPr>
              <a:t> </a:t>
            </a:r>
            <a:r>
              <a:rPr sz="1600" spc="-20" dirty="0">
                <a:latin typeface="CVS Health Sans"/>
                <a:cs typeface="CVS Health Sans"/>
              </a:rPr>
              <a:t>plan.</a:t>
            </a:r>
            <a:endParaRPr sz="1600" dirty="0">
              <a:latin typeface="CVS Health Sans"/>
              <a:cs typeface="CVS Health Sans"/>
            </a:endParaRPr>
          </a:p>
          <a:p>
            <a:pPr marL="596900" indent="-285115">
              <a:lnSpc>
                <a:spcPct val="100000"/>
              </a:lnSpc>
              <a:spcBef>
                <a:spcPts val="565"/>
              </a:spcBef>
              <a:buFont typeface="Arial"/>
              <a:buChar char="•"/>
              <a:tabLst>
                <a:tab pos="596900" algn="l"/>
                <a:tab pos="597535" algn="l"/>
              </a:tabLst>
            </a:pPr>
            <a:r>
              <a:rPr sz="1600" spc="-35" dirty="0">
                <a:latin typeface="CVS Health Sans"/>
                <a:cs typeface="CVS Health Sans"/>
              </a:rPr>
              <a:t>INVALID</a:t>
            </a:r>
            <a:r>
              <a:rPr sz="1600" spc="80" dirty="0">
                <a:latin typeface="CVS Health Sans"/>
                <a:cs typeface="CVS Health Sans"/>
              </a:rPr>
              <a:t> </a:t>
            </a:r>
            <a:r>
              <a:rPr sz="1600" dirty="0">
                <a:latin typeface="CVS Health Sans"/>
                <a:cs typeface="CVS Health Sans"/>
              </a:rPr>
              <a:t>-</a:t>
            </a:r>
            <a:r>
              <a:rPr sz="1600" spc="-15" dirty="0">
                <a:latin typeface="CVS Health Sans"/>
                <a:cs typeface="CVS Health Sans"/>
              </a:rPr>
              <a:t> </a:t>
            </a:r>
            <a:r>
              <a:rPr sz="1600" dirty="0">
                <a:latin typeface="CVS Health Sans"/>
                <a:cs typeface="CVS Health Sans"/>
              </a:rPr>
              <a:t>CPT</a:t>
            </a:r>
            <a:r>
              <a:rPr sz="1600" spc="15" dirty="0">
                <a:latin typeface="CVS Health Sans"/>
                <a:cs typeface="CVS Health Sans"/>
              </a:rPr>
              <a:t> </a:t>
            </a:r>
            <a:r>
              <a:rPr sz="1600" dirty="0">
                <a:latin typeface="CVS Health Sans"/>
                <a:cs typeface="CVS Health Sans"/>
              </a:rPr>
              <a:t>or</a:t>
            </a:r>
            <a:r>
              <a:rPr sz="1600" spc="55" dirty="0">
                <a:latin typeface="CVS Health Sans"/>
                <a:cs typeface="CVS Health Sans"/>
              </a:rPr>
              <a:t> </a:t>
            </a:r>
            <a:r>
              <a:rPr sz="1600" spc="-25" dirty="0">
                <a:latin typeface="CVS Health Sans"/>
                <a:cs typeface="CVS Health Sans"/>
              </a:rPr>
              <a:t>HCPCS</a:t>
            </a:r>
            <a:r>
              <a:rPr sz="1600" spc="165" dirty="0">
                <a:latin typeface="CVS Health Sans"/>
                <a:cs typeface="CVS Health Sans"/>
              </a:rPr>
              <a:t> </a:t>
            </a:r>
            <a:r>
              <a:rPr sz="1600" dirty="0">
                <a:latin typeface="CVS Health Sans"/>
                <a:cs typeface="CVS Health Sans"/>
              </a:rPr>
              <a:t>code</a:t>
            </a:r>
            <a:r>
              <a:rPr sz="1600" spc="25" dirty="0">
                <a:latin typeface="CVS Health Sans"/>
                <a:cs typeface="CVS Health Sans"/>
              </a:rPr>
              <a:t> </a:t>
            </a:r>
            <a:r>
              <a:rPr sz="1600" spc="-15" dirty="0">
                <a:latin typeface="CVS Health Sans"/>
                <a:cs typeface="CVS Health Sans"/>
              </a:rPr>
              <a:t>entered</a:t>
            </a:r>
            <a:r>
              <a:rPr sz="1600" spc="25" dirty="0">
                <a:latin typeface="CVS Health Sans"/>
                <a:cs typeface="CVS Health Sans"/>
              </a:rPr>
              <a:t> </a:t>
            </a:r>
            <a:r>
              <a:rPr sz="1600" dirty="0">
                <a:latin typeface="CVS Health Sans"/>
                <a:cs typeface="CVS Health Sans"/>
              </a:rPr>
              <a:t>was</a:t>
            </a:r>
            <a:r>
              <a:rPr sz="1600" spc="-50" dirty="0">
                <a:latin typeface="CVS Health Sans"/>
                <a:cs typeface="CVS Health Sans"/>
              </a:rPr>
              <a:t> </a:t>
            </a:r>
            <a:r>
              <a:rPr sz="1600" spc="-25" dirty="0">
                <a:latin typeface="CVS Health Sans"/>
                <a:cs typeface="CVS Health Sans"/>
              </a:rPr>
              <a:t>invalid,</a:t>
            </a:r>
            <a:r>
              <a:rPr sz="1600" spc="315" dirty="0">
                <a:latin typeface="CVS Health Sans"/>
                <a:cs typeface="CVS Health Sans"/>
              </a:rPr>
              <a:t> </a:t>
            </a:r>
            <a:r>
              <a:rPr sz="1600" spc="-35" dirty="0">
                <a:latin typeface="CVS Health Sans"/>
                <a:cs typeface="CVS Health Sans"/>
              </a:rPr>
              <a:t>not</a:t>
            </a:r>
            <a:r>
              <a:rPr sz="1600" spc="150" dirty="0">
                <a:latin typeface="CVS Health Sans"/>
                <a:cs typeface="CVS Health Sans"/>
              </a:rPr>
              <a:t> </a:t>
            </a:r>
            <a:r>
              <a:rPr sz="1600" spc="-35" dirty="0">
                <a:latin typeface="CVS Health Sans"/>
                <a:cs typeface="CVS Health Sans"/>
              </a:rPr>
              <a:t>found.</a:t>
            </a:r>
            <a:endParaRPr sz="1600" dirty="0">
              <a:latin typeface="CVS Health Sans"/>
              <a:cs typeface="CVS Health Sans"/>
            </a:endParaRPr>
          </a:p>
          <a:p>
            <a:pPr marL="596900" indent="-285115">
              <a:lnSpc>
                <a:spcPct val="100000"/>
              </a:lnSpc>
              <a:spcBef>
                <a:spcPts val="645"/>
              </a:spcBef>
              <a:buFont typeface="Arial"/>
              <a:buChar char="•"/>
              <a:tabLst>
                <a:tab pos="596900" algn="l"/>
                <a:tab pos="597535" algn="l"/>
              </a:tabLst>
            </a:pPr>
            <a:r>
              <a:rPr sz="1600" dirty="0">
                <a:latin typeface="CVS Health Sans"/>
                <a:cs typeface="CVS Health Sans"/>
              </a:rPr>
              <a:t>EXPIRED</a:t>
            </a:r>
            <a:r>
              <a:rPr sz="1600" spc="80" dirty="0">
                <a:latin typeface="CVS Health Sans"/>
                <a:cs typeface="CVS Health Sans"/>
              </a:rPr>
              <a:t> </a:t>
            </a:r>
            <a:r>
              <a:rPr sz="1600" dirty="0">
                <a:latin typeface="CVS Health Sans"/>
                <a:cs typeface="CVS Health Sans"/>
              </a:rPr>
              <a:t>-</a:t>
            </a:r>
            <a:r>
              <a:rPr sz="1600" spc="-20" dirty="0">
                <a:latin typeface="CVS Health Sans"/>
                <a:cs typeface="CVS Health Sans"/>
              </a:rPr>
              <a:t> </a:t>
            </a:r>
            <a:r>
              <a:rPr sz="1600" dirty="0">
                <a:latin typeface="CVS Health Sans"/>
                <a:cs typeface="CVS Health Sans"/>
              </a:rPr>
              <a:t>CPT</a:t>
            </a:r>
            <a:r>
              <a:rPr sz="1600" spc="95" dirty="0">
                <a:latin typeface="CVS Health Sans"/>
                <a:cs typeface="CVS Health Sans"/>
              </a:rPr>
              <a:t> </a:t>
            </a:r>
            <a:r>
              <a:rPr sz="1600" dirty="0">
                <a:latin typeface="CVS Health Sans"/>
                <a:cs typeface="CVS Health Sans"/>
              </a:rPr>
              <a:t>or</a:t>
            </a:r>
            <a:r>
              <a:rPr sz="1600" spc="-25" dirty="0">
                <a:latin typeface="CVS Health Sans"/>
                <a:cs typeface="CVS Health Sans"/>
              </a:rPr>
              <a:t> HCPCS</a:t>
            </a:r>
            <a:r>
              <a:rPr sz="1600" spc="165" dirty="0">
                <a:latin typeface="CVS Health Sans"/>
                <a:cs typeface="CVS Health Sans"/>
              </a:rPr>
              <a:t> </a:t>
            </a:r>
            <a:r>
              <a:rPr sz="1600" dirty="0">
                <a:latin typeface="CVS Health Sans"/>
                <a:cs typeface="CVS Health Sans"/>
              </a:rPr>
              <a:t>code</a:t>
            </a:r>
            <a:r>
              <a:rPr sz="1600" spc="20" dirty="0">
                <a:latin typeface="CVS Health Sans"/>
                <a:cs typeface="CVS Health Sans"/>
              </a:rPr>
              <a:t> </a:t>
            </a:r>
            <a:r>
              <a:rPr sz="1600" spc="-15" dirty="0">
                <a:latin typeface="CVS Health Sans"/>
                <a:cs typeface="CVS Health Sans"/>
              </a:rPr>
              <a:t>entered</a:t>
            </a:r>
            <a:r>
              <a:rPr sz="1600" spc="105" dirty="0">
                <a:latin typeface="CVS Health Sans"/>
                <a:cs typeface="CVS Health Sans"/>
              </a:rPr>
              <a:t> </a:t>
            </a:r>
            <a:r>
              <a:rPr sz="1600" dirty="0">
                <a:latin typeface="CVS Health Sans"/>
                <a:cs typeface="CVS Health Sans"/>
              </a:rPr>
              <a:t>is</a:t>
            </a:r>
            <a:r>
              <a:rPr sz="1600" spc="35" dirty="0">
                <a:latin typeface="CVS Health Sans"/>
                <a:cs typeface="CVS Health Sans"/>
              </a:rPr>
              <a:t> </a:t>
            </a:r>
            <a:r>
              <a:rPr sz="1600" spc="-50" dirty="0">
                <a:latin typeface="CVS Health Sans"/>
                <a:cs typeface="CVS Health Sans"/>
              </a:rPr>
              <a:t>no</a:t>
            </a:r>
            <a:r>
              <a:rPr sz="1600" spc="20" dirty="0">
                <a:latin typeface="CVS Health Sans"/>
                <a:cs typeface="CVS Health Sans"/>
              </a:rPr>
              <a:t> </a:t>
            </a:r>
            <a:r>
              <a:rPr sz="1600" spc="-15" dirty="0">
                <a:latin typeface="CVS Health Sans"/>
                <a:cs typeface="CVS Health Sans"/>
              </a:rPr>
              <a:t>longer</a:t>
            </a:r>
            <a:r>
              <a:rPr sz="1600" spc="220" dirty="0">
                <a:latin typeface="CVS Health Sans"/>
                <a:cs typeface="CVS Health Sans"/>
              </a:rPr>
              <a:t> </a:t>
            </a:r>
            <a:r>
              <a:rPr sz="1600" spc="-20" dirty="0">
                <a:latin typeface="CVS Health Sans"/>
                <a:cs typeface="CVS Health Sans"/>
              </a:rPr>
              <a:t>valid</a:t>
            </a:r>
            <a:r>
              <a:rPr sz="1600" spc="100" dirty="0">
                <a:latin typeface="CVS Health Sans"/>
                <a:cs typeface="CVS Health Sans"/>
              </a:rPr>
              <a:t> </a:t>
            </a:r>
            <a:r>
              <a:rPr sz="1600" dirty="0">
                <a:latin typeface="CVS Health Sans"/>
                <a:cs typeface="CVS Health Sans"/>
              </a:rPr>
              <a:t>for</a:t>
            </a:r>
            <a:r>
              <a:rPr sz="1600" spc="-25" dirty="0">
                <a:latin typeface="CVS Health Sans"/>
                <a:cs typeface="CVS Health Sans"/>
              </a:rPr>
              <a:t> </a:t>
            </a:r>
            <a:r>
              <a:rPr sz="1600" spc="-35" dirty="0">
                <a:latin typeface="CVS Health Sans"/>
                <a:cs typeface="CVS Health Sans"/>
              </a:rPr>
              <a:t>use</a:t>
            </a:r>
            <a:r>
              <a:rPr sz="1600" spc="105" dirty="0">
                <a:latin typeface="CVS Health Sans"/>
                <a:cs typeface="CVS Health Sans"/>
              </a:rPr>
              <a:t> </a:t>
            </a:r>
            <a:r>
              <a:rPr sz="1600" dirty="0">
                <a:latin typeface="CVS Health Sans"/>
                <a:cs typeface="CVS Health Sans"/>
              </a:rPr>
              <a:t>by</a:t>
            </a:r>
            <a:r>
              <a:rPr sz="1600" spc="35" dirty="0">
                <a:latin typeface="CVS Health Sans"/>
                <a:cs typeface="CVS Health Sans"/>
              </a:rPr>
              <a:t> </a:t>
            </a:r>
            <a:r>
              <a:rPr sz="1600" spc="-15" dirty="0">
                <a:latin typeface="CVS Health Sans"/>
                <a:cs typeface="CVS Health Sans"/>
              </a:rPr>
              <a:t>health</a:t>
            </a:r>
            <a:r>
              <a:rPr sz="1600" spc="100" dirty="0">
                <a:latin typeface="CVS Health Sans"/>
                <a:cs typeface="CVS Health Sans"/>
              </a:rPr>
              <a:t> </a:t>
            </a:r>
            <a:r>
              <a:rPr sz="1600" dirty="0">
                <a:latin typeface="CVS Health Sans"/>
                <a:cs typeface="CVS Health Sans"/>
              </a:rPr>
              <a:t>plan</a:t>
            </a:r>
            <a:r>
              <a:rPr sz="1600" spc="25" dirty="0">
                <a:latin typeface="CVS Health Sans"/>
                <a:cs typeface="CVS Health Sans"/>
              </a:rPr>
              <a:t> </a:t>
            </a:r>
            <a:r>
              <a:rPr sz="1600" spc="-10" dirty="0">
                <a:latin typeface="CVS Health Sans"/>
                <a:cs typeface="CVS Health Sans"/>
              </a:rPr>
              <a:t>providers.</a:t>
            </a:r>
            <a:endParaRPr sz="1600" dirty="0">
              <a:latin typeface="CVS Health Sans"/>
              <a:cs typeface="CVS Health Sans"/>
            </a:endParaRPr>
          </a:p>
          <a:p>
            <a:pPr marL="596900" indent="-285115">
              <a:lnSpc>
                <a:spcPct val="100000"/>
              </a:lnSpc>
              <a:spcBef>
                <a:spcPts val="565"/>
              </a:spcBef>
              <a:buFont typeface="Arial"/>
              <a:buChar char="•"/>
              <a:tabLst>
                <a:tab pos="596900" algn="l"/>
                <a:tab pos="597535" algn="l"/>
              </a:tabLst>
            </a:pPr>
            <a:r>
              <a:rPr lang="en-US" sz="1600" b="1" dirty="0">
                <a:solidFill>
                  <a:schemeClr val="accent1"/>
                </a:solidFill>
                <a:latin typeface="CVS Health Sans"/>
                <a:cs typeface="CVS Health Sans"/>
              </a:rPr>
              <a:t>https://medicaidportal.aetna.com/propat/Default.aspx</a:t>
            </a:r>
            <a:endParaRPr sz="1600" dirty="0">
              <a:solidFill>
                <a:schemeClr val="accent1"/>
              </a:solidFill>
              <a:latin typeface="CVS Health Sans"/>
              <a:cs typeface="CVS Health Sans"/>
            </a:endParaRPr>
          </a:p>
          <a:p>
            <a:pPr>
              <a:lnSpc>
                <a:spcPct val="100000"/>
              </a:lnSpc>
              <a:buFont typeface="Arial"/>
              <a:buChar char="•"/>
            </a:pPr>
            <a:endParaRPr sz="2350" dirty="0">
              <a:latin typeface="CVS Health Sans"/>
              <a:cs typeface="CVS Health Sans"/>
            </a:endParaRPr>
          </a:p>
          <a:p>
            <a:pPr marL="29209">
              <a:lnSpc>
                <a:spcPct val="100000"/>
              </a:lnSpc>
            </a:pPr>
            <a:r>
              <a:rPr sz="1600" b="1" dirty="0" err="1">
                <a:solidFill>
                  <a:srgbClr val="6F2F9F"/>
                </a:solidFill>
                <a:latin typeface="CVS Health Sans"/>
                <a:cs typeface="CVS Health Sans"/>
              </a:rPr>
              <a:t>EviCore</a:t>
            </a:r>
            <a:endParaRPr sz="1600" dirty="0">
              <a:latin typeface="CVS Health Sans"/>
              <a:cs typeface="CVS Health Sans"/>
            </a:endParaRPr>
          </a:p>
          <a:p>
            <a:pPr marL="29209" marR="5080">
              <a:lnSpc>
                <a:spcPct val="104200"/>
              </a:lnSpc>
              <a:spcBef>
                <a:spcPts val="1775"/>
              </a:spcBef>
            </a:pPr>
            <a:r>
              <a:rPr sz="1600" spc="-20" dirty="0">
                <a:latin typeface="CVS Health Sans"/>
                <a:cs typeface="CVS Health Sans"/>
              </a:rPr>
              <a:t>Healthcare</a:t>
            </a:r>
            <a:r>
              <a:rPr sz="1600" spc="-15" dirty="0">
                <a:latin typeface="CVS Health Sans"/>
                <a:cs typeface="CVS Health Sans"/>
              </a:rPr>
              <a:t> </a:t>
            </a:r>
            <a:r>
              <a:rPr sz="1600" dirty="0">
                <a:latin typeface="CVS Health Sans"/>
                <a:cs typeface="CVS Health Sans"/>
              </a:rPr>
              <a:t>performs </a:t>
            </a:r>
            <a:r>
              <a:rPr sz="1600" spc="-15" dirty="0">
                <a:latin typeface="CVS Health Sans"/>
                <a:cs typeface="CVS Health Sans"/>
              </a:rPr>
              <a:t>utilization</a:t>
            </a:r>
            <a:r>
              <a:rPr sz="1600" spc="-10" dirty="0">
                <a:latin typeface="CVS Health Sans"/>
                <a:cs typeface="CVS Health Sans"/>
              </a:rPr>
              <a:t> </a:t>
            </a:r>
            <a:r>
              <a:rPr sz="1600" spc="-20" dirty="0">
                <a:latin typeface="CVS Health Sans"/>
                <a:cs typeface="CVS Health Sans"/>
              </a:rPr>
              <a:t>management</a:t>
            </a:r>
            <a:r>
              <a:rPr sz="1600" spc="-15" dirty="0">
                <a:latin typeface="CVS Health Sans"/>
                <a:cs typeface="CVS Health Sans"/>
              </a:rPr>
              <a:t> </a:t>
            </a:r>
            <a:r>
              <a:rPr sz="1600" spc="-10" dirty="0">
                <a:latin typeface="CVS Health Sans"/>
                <a:cs typeface="CVS Health Sans"/>
              </a:rPr>
              <a:t>services </a:t>
            </a:r>
            <a:r>
              <a:rPr sz="1600" dirty="0">
                <a:latin typeface="CVS Health Sans"/>
                <a:cs typeface="CVS Health Sans"/>
              </a:rPr>
              <a:t>on </a:t>
            </a:r>
            <a:r>
              <a:rPr sz="1600" spc="-15" dirty="0">
                <a:latin typeface="CVS Health Sans"/>
                <a:cs typeface="CVS Health Sans"/>
              </a:rPr>
              <a:t>behalf </a:t>
            </a:r>
            <a:r>
              <a:rPr sz="1600" dirty="0">
                <a:latin typeface="CVS Health Sans"/>
                <a:cs typeface="CVS Health Sans"/>
              </a:rPr>
              <a:t>of </a:t>
            </a:r>
            <a:r>
              <a:rPr sz="1600" spc="-20" dirty="0">
                <a:latin typeface="CVS Health Sans"/>
                <a:cs typeface="CVS Health Sans"/>
              </a:rPr>
              <a:t>Aetna</a:t>
            </a:r>
            <a:r>
              <a:rPr sz="1600" spc="-15" dirty="0">
                <a:latin typeface="CVS Health Sans"/>
                <a:cs typeface="CVS Health Sans"/>
              </a:rPr>
              <a:t> </a:t>
            </a:r>
            <a:r>
              <a:rPr sz="1600" dirty="0">
                <a:latin typeface="CVS Health Sans"/>
                <a:cs typeface="CVS Health Sans"/>
              </a:rPr>
              <a:t>for </a:t>
            </a:r>
            <a:r>
              <a:rPr sz="1600" spc="-15" dirty="0">
                <a:latin typeface="CVS Health Sans"/>
                <a:cs typeface="CVS Health Sans"/>
              </a:rPr>
              <a:t>Musculoskeletal</a:t>
            </a:r>
            <a:r>
              <a:rPr sz="1600" spc="-10" dirty="0">
                <a:latin typeface="CVS Health Sans"/>
                <a:cs typeface="CVS Health Sans"/>
              </a:rPr>
              <a:t> </a:t>
            </a:r>
            <a:r>
              <a:rPr sz="1600" dirty="0">
                <a:latin typeface="CVS Health Sans"/>
                <a:cs typeface="CVS Health Sans"/>
              </a:rPr>
              <a:t>(pain</a:t>
            </a:r>
            <a:r>
              <a:rPr sz="1600" spc="5" dirty="0">
                <a:latin typeface="CVS Health Sans"/>
                <a:cs typeface="CVS Health Sans"/>
              </a:rPr>
              <a:t> </a:t>
            </a:r>
            <a:r>
              <a:rPr sz="1600" spc="-15" dirty="0">
                <a:latin typeface="CVS Health Sans"/>
                <a:cs typeface="CVS Health Sans"/>
              </a:rPr>
              <a:t>management)</a:t>
            </a:r>
            <a:r>
              <a:rPr sz="1600" spc="-10" dirty="0">
                <a:latin typeface="CVS Health Sans"/>
                <a:cs typeface="CVS Health Sans"/>
              </a:rPr>
              <a:t> </a:t>
            </a:r>
            <a:r>
              <a:rPr sz="1600" spc="-30" dirty="0">
                <a:latin typeface="CVS Health Sans"/>
                <a:cs typeface="CVS Health Sans"/>
              </a:rPr>
              <a:t>and </a:t>
            </a:r>
            <a:r>
              <a:rPr sz="1600" spc="-25" dirty="0">
                <a:latin typeface="CVS Health Sans"/>
                <a:cs typeface="CVS Health Sans"/>
              </a:rPr>
              <a:t> </a:t>
            </a:r>
            <a:r>
              <a:rPr sz="1600" dirty="0">
                <a:latin typeface="CVS Health Sans"/>
                <a:cs typeface="CVS Health Sans"/>
              </a:rPr>
              <a:t>Radiology</a:t>
            </a:r>
            <a:r>
              <a:rPr sz="1600" spc="114" dirty="0">
                <a:latin typeface="CVS Health Sans"/>
                <a:cs typeface="CVS Health Sans"/>
              </a:rPr>
              <a:t> </a:t>
            </a:r>
            <a:r>
              <a:rPr sz="1600" spc="-20" dirty="0">
                <a:latin typeface="CVS Health Sans"/>
                <a:cs typeface="CVS Health Sans"/>
              </a:rPr>
              <a:t>Management</a:t>
            </a:r>
            <a:r>
              <a:rPr sz="1600" spc="315" dirty="0">
                <a:latin typeface="CVS Health Sans"/>
                <a:cs typeface="CVS Health Sans"/>
              </a:rPr>
              <a:t> </a:t>
            </a:r>
            <a:r>
              <a:rPr sz="1600" spc="-20" dirty="0">
                <a:latin typeface="CVS Health Sans"/>
                <a:cs typeface="CVS Health Sans"/>
              </a:rPr>
              <a:t>(includes</a:t>
            </a:r>
            <a:r>
              <a:rPr sz="1600" spc="200" dirty="0">
                <a:latin typeface="CVS Health Sans"/>
                <a:cs typeface="CVS Health Sans"/>
              </a:rPr>
              <a:t> </a:t>
            </a:r>
            <a:r>
              <a:rPr sz="1600" spc="-25" dirty="0">
                <a:latin typeface="CVS Health Sans"/>
                <a:cs typeface="CVS Health Sans"/>
              </a:rPr>
              <a:t>advanced</a:t>
            </a:r>
            <a:r>
              <a:rPr sz="1600" spc="190" dirty="0">
                <a:latin typeface="CVS Health Sans"/>
                <a:cs typeface="CVS Health Sans"/>
              </a:rPr>
              <a:t> </a:t>
            </a:r>
            <a:r>
              <a:rPr sz="1600" spc="-15" dirty="0">
                <a:latin typeface="CVS Health Sans"/>
                <a:cs typeface="CVS Health Sans"/>
              </a:rPr>
              <a:t>imaging</a:t>
            </a:r>
            <a:r>
              <a:rPr sz="1600" spc="265" dirty="0">
                <a:latin typeface="CVS Health Sans"/>
                <a:cs typeface="CVS Health Sans"/>
              </a:rPr>
              <a:t> </a:t>
            </a:r>
            <a:r>
              <a:rPr sz="1600" spc="-25" dirty="0">
                <a:latin typeface="CVS Health Sans"/>
                <a:cs typeface="CVS Health Sans"/>
              </a:rPr>
              <a:t>such</a:t>
            </a:r>
            <a:r>
              <a:rPr sz="1600" spc="25" dirty="0">
                <a:latin typeface="CVS Health Sans"/>
                <a:cs typeface="CVS Health Sans"/>
              </a:rPr>
              <a:t> </a:t>
            </a:r>
            <a:r>
              <a:rPr sz="1600" dirty="0">
                <a:latin typeface="CVS Health Sans"/>
                <a:cs typeface="CVS Health Sans"/>
              </a:rPr>
              <a:t>as</a:t>
            </a:r>
            <a:r>
              <a:rPr sz="1600" spc="35" dirty="0">
                <a:latin typeface="CVS Health Sans"/>
                <a:cs typeface="CVS Health Sans"/>
              </a:rPr>
              <a:t> </a:t>
            </a:r>
            <a:r>
              <a:rPr sz="1600" spc="-60" dirty="0">
                <a:latin typeface="CVS Health Sans"/>
                <a:cs typeface="CVS Health Sans"/>
              </a:rPr>
              <a:t>CT,</a:t>
            </a:r>
            <a:r>
              <a:rPr sz="1600" spc="70" dirty="0">
                <a:latin typeface="CVS Health Sans"/>
                <a:cs typeface="CVS Health Sans"/>
              </a:rPr>
              <a:t> </a:t>
            </a:r>
            <a:r>
              <a:rPr sz="1600" dirty="0">
                <a:latin typeface="CVS Health Sans"/>
                <a:cs typeface="CVS Health Sans"/>
              </a:rPr>
              <a:t>MRI,</a:t>
            </a:r>
            <a:r>
              <a:rPr sz="1600" spc="-10" dirty="0">
                <a:latin typeface="CVS Health Sans"/>
                <a:cs typeface="CVS Health Sans"/>
              </a:rPr>
              <a:t> </a:t>
            </a:r>
            <a:r>
              <a:rPr sz="1600" dirty="0">
                <a:latin typeface="CVS Health Sans"/>
                <a:cs typeface="CVS Health Sans"/>
              </a:rPr>
              <a:t>MRA,</a:t>
            </a:r>
            <a:r>
              <a:rPr sz="1600" spc="-5" dirty="0">
                <a:latin typeface="CVS Health Sans"/>
                <a:cs typeface="CVS Health Sans"/>
              </a:rPr>
              <a:t> </a:t>
            </a:r>
            <a:r>
              <a:rPr sz="1600" dirty="0">
                <a:latin typeface="CVS Health Sans"/>
                <a:cs typeface="CVS Health Sans"/>
              </a:rPr>
              <a:t>PET</a:t>
            </a:r>
            <a:r>
              <a:rPr sz="1600" spc="20" dirty="0">
                <a:latin typeface="CVS Health Sans"/>
                <a:cs typeface="CVS Health Sans"/>
              </a:rPr>
              <a:t> </a:t>
            </a:r>
            <a:r>
              <a:rPr sz="1600" spc="-15" dirty="0">
                <a:latin typeface="CVS Health Sans"/>
                <a:cs typeface="CVS Health Sans"/>
              </a:rPr>
              <a:t>scans,</a:t>
            </a:r>
            <a:r>
              <a:rPr sz="1600" spc="145" dirty="0">
                <a:latin typeface="CVS Health Sans"/>
                <a:cs typeface="CVS Health Sans"/>
              </a:rPr>
              <a:t> </a:t>
            </a:r>
            <a:r>
              <a:rPr sz="1600" spc="-35" dirty="0">
                <a:latin typeface="CVS Health Sans"/>
                <a:cs typeface="CVS Health Sans"/>
              </a:rPr>
              <a:t>and</a:t>
            </a:r>
            <a:r>
              <a:rPr sz="1600" spc="110" dirty="0">
                <a:latin typeface="CVS Health Sans"/>
                <a:cs typeface="CVS Health Sans"/>
              </a:rPr>
              <a:t> </a:t>
            </a:r>
            <a:r>
              <a:rPr sz="1600" spc="-10" dirty="0">
                <a:latin typeface="CVS Health Sans"/>
                <a:cs typeface="CVS Health Sans"/>
              </a:rPr>
              <a:t>diagnostic</a:t>
            </a:r>
            <a:r>
              <a:rPr sz="1600" spc="114" dirty="0">
                <a:latin typeface="CVS Health Sans"/>
                <a:cs typeface="CVS Health Sans"/>
              </a:rPr>
              <a:t> </a:t>
            </a:r>
            <a:r>
              <a:rPr sz="1600" dirty="0">
                <a:latin typeface="CVS Health Sans"/>
                <a:cs typeface="CVS Health Sans"/>
              </a:rPr>
              <a:t>OB</a:t>
            </a:r>
            <a:r>
              <a:rPr sz="1600" spc="15" dirty="0">
                <a:latin typeface="CVS Health Sans"/>
                <a:cs typeface="CVS Health Sans"/>
              </a:rPr>
              <a:t> </a:t>
            </a:r>
            <a:r>
              <a:rPr sz="1600" spc="-25" dirty="0">
                <a:latin typeface="CVS Health Sans"/>
                <a:cs typeface="CVS Health Sans"/>
              </a:rPr>
              <a:t>ultrasounds).</a:t>
            </a:r>
            <a:endParaRPr sz="1600" dirty="0">
              <a:latin typeface="CVS Health Sans"/>
              <a:cs typeface="CVS Health Sans"/>
            </a:endParaRPr>
          </a:p>
          <a:p>
            <a:pPr marL="601980" indent="-285750">
              <a:lnSpc>
                <a:spcPct val="100000"/>
              </a:lnSpc>
              <a:spcBef>
                <a:spcPts val="565"/>
              </a:spcBef>
              <a:buFont typeface="Arial"/>
              <a:buChar char="•"/>
              <a:tabLst>
                <a:tab pos="601980" algn="l"/>
                <a:tab pos="602615" algn="l"/>
                <a:tab pos="9012555" algn="l"/>
              </a:tabLst>
            </a:pPr>
            <a:r>
              <a:rPr sz="1600" dirty="0">
                <a:latin typeface="CVS Health Sans"/>
                <a:cs typeface="CVS Health Sans"/>
              </a:rPr>
              <a:t>For</a:t>
            </a:r>
            <a:r>
              <a:rPr sz="1600" spc="65" dirty="0">
                <a:latin typeface="CVS Health Sans"/>
                <a:cs typeface="CVS Health Sans"/>
              </a:rPr>
              <a:t> </a:t>
            </a:r>
            <a:r>
              <a:rPr sz="1600" dirty="0">
                <a:latin typeface="CVS Health Sans"/>
                <a:cs typeface="CVS Health Sans"/>
              </a:rPr>
              <a:t>radiology</a:t>
            </a:r>
            <a:r>
              <a:rPr sz="1600" spc="40" dirty="0">
                <a:latin typeface="CVS Health Sans"/>
                <a:cs typeface="CVS Health Sans"/>
              </a:rPr>
              <a:t> </a:t>
            </a:r>
            <a:r>
              <a:rPr sz="1600" spc="-10" dirty="0">
                <a:latin typeface="CVS Health Sans"/>
                <a:cs typeface="CVS Health Sans"/>
              </a:rPr>
              <a:t>services,</a:t>
            </a:r>
            <a:r>
              <a:rPr sz="1600" spc="155" dirty="0">
                <a:latin typeface="CVS Health Sans"/>
                <a:cs typeface="CVS Health Sans"/>
              </a:rPr>
              <a:t> </a:t>
            </a:r>
            <a:r>
              <a:rPr sz="1600" spc="-15" dirty="0">
                <a:latin typeface="CVS Health Sans"/>
                <a:cs typeface="CVS Health Sans"/>
              </a:rPr>
              <a:t>submit</a:t>
            </a:r>
            <a:r>
              <a:rPr sz="1600" spc="245" dirty="0">
                <a:latin typeface="CVS Health Sans"/>
                <a:cs typeface="CVS Health Sans"/>
              </a:rPr>
              <a:t> </a:t>
            </a:r>
            <a:r>
              <a:rPr sz="1600" spc="-25" dirty="0">
                <a:latin typeface="CVS Health Sans"/>
                <a:cs typeface="CVS Health Sans"/>
              </a:rPr>
              <a:t>your</a:t>
            </a:r>
            <a:r>
              <a:rPr sz="1600" spc="65" dirty="0">
                <a:latin typeface="CVS Health Sans"/>
                <a:cs typeface="CVS Health Sans"/>
              </a:rPr>
              <a:t> </a:t>
            </a:r>
            <a:r>
              <a:rPr sz="1600" spc="-55" dirty="0">
                <a:latin typeface="CVS Health Sans"/>
                <a:cs typeface="CVS Health Sans"/>
              </a:rPr>
              <a:t>PA</a:t>
            </a:r>
            <a:r>
              <a:rPr sz="1600" spc="-65" dirty="0">
                <a:latin typeface="CVS Health Sans"/>
                <a:cs typeface="CVS Health Sans"/>
              </a:rPr>
              <a:t> </a:t>
            </a:r>
            <a:r>
              <a:rPr sz="1600" spc="-15" dirty="0">
                <a:latin typeface="CVS Health Sans"/>
                <a:cs typeface="CVS Health Sans"/>
              </a:rPr>
              <a:t>request</a:t>
            </a:r>
            <a:r>
              <a:rPr sz="1600" spc="75" dirty="0">
                <a:latin typeface="CVS Health Sans"/>
                <a:cs typeface="CVS Health Sans"/>
              </a:rPr>
              <a:t> </a:t>
            </a:r>
            <a:r>
              <a:rPr sz="1600" dirty="0">
                <a:latin typeface="CVS Health Sans"/>
                <a:cs typeface="CVS Health Sans"/>
              </a:rPr>
              <a:t>directly</a:t>
            </a:r>
            <a:r>
              <a:rPr sz="1600" spc="45" dirty="0">
                <a:latin typeface="CVS Health Sans"/>
                <a:cs typeface="CVS Health Sans"/>
              </a:rPr>
              <a:t> </a:t>
            </a:r>
            <a:r>
              <a:rPr sz="1600" dirty="0">
                <a:latin typeface="CVS Health Sans"/>
                <a:cs typeface="CVS Health Sans"/>
              </a:rPr>
              <a:t>to</a:t>
            </a:r>
            <a:r>
              <a:rPr sz="1600" spc="-50" dirty="0">
                <a:latin typeface="CVS Health Sans"/>
                <a:cs typeface="CVS Health Sans"/>
              </a:rPr>
              <a:t> </a:t>
            </a:r>
            <a:r>
              <a:rPr sz="1600" spc="-15" dirty="0" err="1">
                <a:latin typeface="CVS Health Sans"/>
                <a:cs typeface="CVS Health Sans"/>
              </a:rPr>
              <a:t>EviCore</a:t>
            </a:r>
            <a:r>
              <a:rPr sz="1600" spc="195" dirty="0">
                <a:latin typeface="CVS Health Sans"/>
                <a:cs typeface="CVS Health Sans"/>
              </a:rPr>
              <a:t> </a:t>
            </a:r>
            <a:r>
              <a:rPr sz="1600" dirty="0">
                <a:latin typeface="CVS Health Sans"/>
                <a:cs typeface="CVS Health Sans"/>
              </a:rPr>
              <a:t>at</a:t>
            </a:r>
            <a:r>
              <a:rPr sz="1600" spc="80" dirty="0">
                <a:latin typeface="CVS Health Sans"/>
                <a:cs typeface="CVS Health Sans"/>
              </a:rPr>
              <a:t> </a:t>
            </a:r>
            <a:r>
              <a:rPr sz="1600" b="1" spc="-10" dirty="0">
                <a:solidFill>
                  <a:schemeClr val="accent1"/>
                </a:solidFill>
                <a:latin typeface="CVS Health Sans"/>
                <a:cs typeface="CVS Health Sans"/>
                <a:hlinkClick r:id="rId2">
                  <a:extLst>
                    <a:ext uri="{A12FA001-AC4F-418D-AE19-62706E023703}">
                      <ahyp:hlinkClr xmlns:ahyp="http://schemas.microsoft.com/office/drawing/2018/hyperlinkcolor" val="tx"/>
                    </a:ext>
                  </a:extLst>
                </a:hlinkClick>
              </a:rPr>
              <a:t>www.eviCore.com</a:t>
            </a:r>
            <a:r>
              <a:rPr sz="1600" b="1" spc="-10" dirty="0">
                <a:latin typeface="CVS Health Sans"/>
                <a:cs typeface="CVS Health Sans"/>
              </a:rPr>
              <a:t>	</a:t>
            </a:r>
            <a:r>
              <a:rPr sz="1600" dirty="0">
                <a:latin typeface="CVS Health Sans"/>
                <a:cs typeface="CVS Health Sans"/>
              </a:rPr>
              <a:t>or</a:t>
            </a:r>
            <a:r>
              <a:rPr sz="1600" spc="-45" dirty="0">
                <a:latin typeface="CVS Health Sans"/>
                <a:cs typeface="CVS Health Sans"/>
              </a:rPr>
              <a:t> </a:t>
            </a:r>
            <a:r>
              <a:rPr sz="1600" dirty="0">
                <a:latin typeface="CVS Health Sans"/>
                <a:cs typeface="CVS Health Sans"/>
              </a:rPr>
              <a:t>call</a:t>
            </a:r>
            <a:r>
              <a:rPr sz="1600" spc="10" dirty="0">
                <a:latin typeface="CVS Health Sans"/>
                <a:cs typeface="CVS Health Sans"/>
              </a:rPr>
              <a:t> </a:t>
            </a:r>
            <a:r>
              <a:rPr sz="1600" b="1" spc="-15" dirty="0">
                <a:latin typeface="CVS Health Sans"/>
                <a:cs typeface="CVS Health Sans"/>
              </a:rPr>
              <a:t>1-888-693-3211</a:t>
            </a:r>
            <a:endParaRPr sz="1600" dirty="0">
              <a:latin typeface="CVS Health Sans"/>
              <a:cs typeface="CVS Health Sans"/>
            </a:endParaRPr>
          </a:p>
          <a:p>
            <a:pPr marL="601980">
              <a:lnSpc>
                <a:spcPct val="100000"/>
              </a:lnSpc>
            </a:pPr>
            <a:r>
              <a:rPr sz="1600" dirty="0">
                <a:latin typeface="CVS Health Sans"/>
                <a:cs typeface="CVS Health Sans"/>
              </a:rPr>
              <a:t>or</a:t>
            </a:r>
            <a:r>
              <a:rPr sz="1600" spc="-45" dirty="0">
                <a:latin typeface="CVS Health Sans"/>
                <a:cs typeface="CVS Health Sans"/>
              </a:rPr>
              <a:t> </a:t>
            </a:r>
            <a:r>
              <a:rPr sz="1600" dirty="0">
                <a:latin typeface="CVS Health Sans"/>
                <a:cs typeface="CVS Health Sans"/>
              </a:rPr>
              <a:t>fax</a:t>
            </a:r>
            <a:r>
              <a:rPr sz="1600" spc="-65" dirty="0">
                <a:latin typeface="CVS Health Sans"/>
                <a:cs typeface="CVS Health Sans"/>
              </a:rPr>
              <a:t> </a:t>
            </a:r>
            <a:r>
              <a:rPr sz="1600" b="1" spc="-10" dirty="0">
                <a:latin typeface="CVS Health Sans"/>
                <a:cs typeface="CVS Health Sans"/>
              </a:rPr>
              <a:t>1-844-822-3862</a:t>
            </a:r>
            <a:r>
              <a:rPr sz="1600" spc="-10" dirty="0">
                <a:latin typeface="CVS Health Sans"/>
                <a:cs typeface="CVS Health Sans"/>
              </a:rPr>
              <a:t>.</a:t>
            </a:r>
            <a:r>
              <a:rPr lang="en-US" sz="1600" spc="-10" dirty="0">
                <a:latin typeface="CVS Health Sans"/>
                <a:cs typeface="CVS Health Sans"/>
              </a:rPr>
              <a:t> </a:t>
            </a:r>
          </a:p>
          <a:p>
            <a:pPr marL="601980">
              <a:lnSpc>
                <a:spcPct val="100000"/>
              </a:lnSpc>
            </a:pPr>
            <a:endParaRPr lang="en-US" sz="1600" spc="-10" dirty="0">
              <a:latin typeface="CVS Health Sans"/>
              <a:cs typeface="CVS Health Sans"/>
            </a:endParaRPr>
          </a:p>
          <a:p>
            <a:pPr marL="601980">
              <a:lnSpc>
                <a:spcPct val="100000"/>
              </a:lnSpc>
            </a:pPr>
            <a:r>
              <a:rPr lang="en-US" sz="1600" spc="-10" dirty="0">
                <a:latin typeface="CVS Health Sans"/>
                <a:cs typeface="CVS Health Sans"/>
              </a:rPr>
              <a:t>**Additional timeframes and authorization information, is in the Provider Manual** </a:t>
            </a:r>
          </a:p>
          <a:p>
            <a:pPr marL="601980">
              <a:lnSpc>
                <a:spcPct val="100000"/>
              </a:lnSpc>
            </a:pPr>
            <a:endParaRPr sz="1600" dirty="0">
              <a:latin typeface="CVS Health Sans"/>
              <a:cs typeface="CVS Health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VS Health Sans Black" panose="020B0904020202020204" pitchFamily="34" charset="0"/>
              </a:rPr>
              <a:t>Medical Prior Authorizations (PA)</a:t>
            </a:r>
          </a:p>
        </p:txBody>
      </p:sp>
      <p:sp>
        <p:nvSpPr>
          <p:cNvPr id="7" name="Content Placeholder 2">
            <a:extLst>
              <a:ext uri="{FF2B5EF4-FFF2-40B4-BE49-F238E27FC236}">
                <a16:creationId xmlns:a16="http://schemas.microsoft.com/office/drawing/2014/main" id="{CD7D010B-DB61-4576-9290-460BBFD4E1A6}"/>
              </a:ext>
            </a:extLst>
          </p:cNvPr>
          <p:cNvSpPr>
            <a:spLocks noGrp="1"/>
          </p:cNvSpPr>
          <p:nvPr>
            <p:ph sz="quarter" idx="10"/>
          </p:nvPr>
        </p:nvSpPr>
        <p:spPr>
          <a:xfrm>
            <a:off x="87704" y="3429000"/>
            <a:ext cx="5474896" cy="369332"/>
          </a:xfrm>
        </p:spPr>
        <p:txBody>
          <a:bodyPr/>
          <a:lstStyle/>
          <a:p>
            <a:pPr algn="ctr"/>
            <a:r>
              <a:rPr lang="en-US" sz="1200" b="0" dirty="0">
                <a:solidFill>
                  <a:schemeClr val="tx1"/>
                </a:solidFill>
                <a:latin typeface="CVS Health Sans" panose="020B0504020202020204" pitchFamily="34" charset="0"/>
                <a:ea typeface="Open Sans" panose="020B0606030504020204" pitchFamily="34" charset="0"/>
                <a:cs typeface="Open Sans" panose="020B0606030504020204" pitchFamily="34" charset="0"/>
              </a:rPr>
              <a:t>timeframes and authorization information, can be found in the Provider Manual  ***Medicaid &amp;  MMP links below *** </a:t>
            </a:r>
            <a:endParaRPr lang="en-US" sz="1200" dirty="0">
              <a:solidFill>
                <a:schemeClr val="tx1"/>
              </a:solidFill>
              <a:latin typeface="CVS Health Sans" panose="020B0504020202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2446C1B-8CFB-42D1-89B5-0D5F122DEA94}"/>
              </a:ext>
            </a:extLst>
          </p:cNvPr>
          <p:cNvSpPr txBox="1"/>
          <p:nvPr/>
        </p:nvSpPr>
        <p:spPr>
          <a:xfrm>
            <a:off x="423333" y="1214730"/>
            <a:ext cx="3567165" cy="301451"/>
          </a:xfrm>
          <a:prstGeom prst="rect">
            <a:avLst/>
          </a:prstGeom>
          <a:noFill/>
        </p:spPr>
        <p:txBody>
          <a:bodyPr wrap="none" lIns="0" tIns="0" rIns="0" bIns="0" rtlCol="0">
            <a:noAutofit/>
          </a:bodyPr>
          <a:lstStyle/>
          <a:p>
            <a:pPr defTabSz="456758" fontAlgn="base">
              <a:spcBef>
                <a:spcPts val="1200"/>
              </a:spcBef>
            </a:pPr>
            <a:r>
              <a:rPr lang="en-US" b="1" dirty="0">
                <a:latin typeface="CVS Health Sans" panose="020B0504020202020204" pitchFamily="34" charset="0"/>
              </a:rPr>
              <a:t>You may submit PA Requests by:</a:t>
            </a:r>
          </a:p>
          <a:p>
            <a:pPr defTabSz="456758" fontAlgn="base">
              <a:spcBef>
                <a:spcPts val="1200"/>
              </a:spcBef>
            </a:pPr>
            <a:r>
              <a:rPr lang="en-US" dirty="0">
                <a:solidFill>
                  <a:schemeClr val="tx2"/>
                </a:solidFill>
                <a:latin typeface="CVS Health Sans" panose="020B0504020202020204" pitchFamily="34" charset="0"/>
                <a:ea typeface="Open Sans" charset="0"/>
                <a:cs typeface="Open Sans" charset="0"/>
              </a:rPr>
              <a:t>		</a:t>
            </a:r>
          </a:p>
        </p:txBody>
      </p:sp>
      <p:sp>
        <p:nvSpPr>
          <p:cNvPr id="5" name="Rectangle 4">
            <a:extLst>
              <a:ext uri="{FF2B5EF4-FFF2-40B4-BE49-F238E27FC236}">
                <a16:creationId xmlns:a16="http://schemas.microsoft.com/office/drawing/2014/main" id="{A1DCD598-E972-4CE4-9005-3B49BE0D4CD9}"/>
              </a:ext>
            </a:extLst>
          </p:cNvPr>
          <p:cNvSpPr/>
          <p:nvPr/>
        </p:nvSpPr>
        <p:spPr>
          <a:xfrm>
            <a:off x="1143000" y="1833022"/>
            <a:ext cx="1427197" cy="276999"/>
          </a:xfrm>
          <a:prstGeom prst="rect">
            <a:avLst/>
          </a:prstGeom>
        </p:spPr>
        <p:txBody>
          <a:bodyPr wrap="square">
            <a:spAutoFit/>
          </a:bodyPr>
          <a:lstStyle/>
          <a:p>
            <a:pPr algn="ctr">
              <a:spcBef>
                <a:spcPts val="1200"/>
              </a:spcBef>
            </a:pPr>
            <a:r>
              <a:rPr lang="en-US" sz="1200" b="1" dirty="0">
                <a:latin typeface="CVS Health Sans" panose="020B0504020202020204" pitchFamily="34" charset="0"/>
                <a:cs typeface="Open Sans Bold"/>
              </a:rPr>
              <a:t>  </a:t>
            </a:r>
          </a:p>
        </p:txBody>
      </p:sp>
      <p:sp>
        <p:nvSpPr>
          <p:cNvPr id="10" name="Rectangle 9">
            <a:extLst>
              <a:ext uri="{FF2B5EF4-FFF2-40B4-BE49-F238E27FC236}">
                <a16:creationId xmlns:a16="http://schemas.microsoft.com/office/drawing/2014/main" id="{C8087DE4-5ABD-44F6-B346-845F08F2218D}"/>
              </a:ext>
            </a:extLst>
          </p:cNvPr>
          <p:cNvSpPr/>
          <p:nvPr/>
        </p:nvSpPr>
        <p:spPr>
          <a:xfrm>
            <a:off x="7123588" y="1060978"/>
            <a:ext cx="3402758" cy="5109091"/>
          </a:xfrm>
          <a:prstGeom prst="rect">
            <a:avLst/>
          </a:prstGeom>
        </p:spPr>
        <p:txBody>
          <a:bodyPr wrap="square">
            <a:spAutoFit/>
          </a:bodyPr>
          <a:lstStyle/>
          <a:p>
            <a:r>
              <a:rPr lang="en-US" sz="1400" b="1" dirty="0">
                <a:latin typeface="CVS Health Sans" panose="020B0504020202020204" pitchFamily="34" charset="0"/>
              </a:rPr>
              <a:t>Documentation requirements for authorization request:  </a:t>
            </a:r>
          </a:p>
          <a:p>
            <a:endParaRPr lang="en-US" sz="1400" dirty="0">
              <a:latin typeface="CVS Health Sans" panose="020B0504020202020204" pitchFamily="34" charset="0"/>
            </a:endParaRPr>
          </a:p>
          <a:p>
            <a:pPr marL="285750" indent="-285750">
              <a:buFont typeface="Arial" panose="020B0604020202020204" pitchFamily="34" charset="0"/>
              <a:buChar char="•"/>
            </a:pPr>
            <a:r>
              <a:rPr lang="en-US" sz="1400" dirty="0">
                <a:latin typeface="CVS Health Sans" panose="020B0504020202020204" pitchFamily="34" charset="0"/>
              </a:rPr>
              <a:t>Member Information </a:t>
            </a:r>
          </a:p>
          <a:p>
            <a:pPr marL="285750" indent="-285750">
              <a:buFont typeface="Arial" panose="020B0604020202020204" pitchFamily="34" charset="0"/>
              <a:buChar char="•"/>
            </a:pPr>
            <a:r>
              <a:rPr lang="en-US" sz="1400" dirty="0">
                <a:latin typeface="CVS Health Sans" panose="020B0504020202020204" pitchFamily="34" charset="0"/>
              </a:rPr>
              <a:t>Diagnosis Code(s)</a:t>
            </a:r>
          </a:p>
          <a:p>
            <a:pPr marL="285750" indent="-285750">
              <a:buFont typeface="Arial" panose="020B0604020202020204" pitchFamily="34" charset="0"/>
              <a:buChar char="•"/>
            </a:pPr>
            <a:r>
              <a:rPr lang="en-US" sz="1400" dirty="0">
                <a:latin typeface="CVS Health Sans" panose="020B0504020202020204" pitchFamily="34" charset="0"/>
              </a:rPr>
              <a:t>Treatment or Procedure Code(s)</a:t>
            </a:r>
          </a:p>
          <a:p>
            <a:pPr marL="285750" indent="-285750">
              <a:buFont typeface="Arial" panose="020B0604020202020204" pitchFamily="34" charset="0"/>
              <a:buChar char="•"/>
            </a:pPr>
            <a:r>
              <a:rPr lang="en-US" sz="1400" dirty="0">
                <a:latin typeface="CVS Health Sans" panose="020B0504020202020204" pitchFamily="34" charset="0"/>
              </a:rPr>
              <a:t>Anticipated Start and End Dates of Service(s)</a:t>
            </a:r>
          </a:p>
          <a:p>
            <a:pPr marL="285750" indent="-285750">
              <a:buFont typeface="Arial" panose="020B0604020202020204" pitchFamily="34" charset="0"/>
              <a:buChar char="•"/>
            </a:pPr>
            <a:r>
              <a:rPr lang="en-US" sz="1400" spc="-5" dirty="0">
                <a:latin typeface="CVS Health Sans" panose="020B0504020202020204" pitchFamily="34" charset="0"/>
                <a:cs typeface="Arial"/>
              </a:rPr>
              <a:t>Presentation</a:t>
            </a:r>
            <a:r>
              <a:rPr lang="en-US" sz="1400" spc="-160" dirty="0">
                <a:latin typeface="CVS Health Sans" panose="020B0504020202020204" pitchFamily="34" charset="0"/>
                <a:cs typeface="Arial"/>
              </a:rPr>
              <a:t> </a:t>
            </a:r>
            <a:r>
              <a:rPr lang="en-US" sz="1400" spc="-5" dirty="0">
                <a:latin typeface="CVS Health Sans" panose="020B0504020202020204" pitchFamily="34" charset="0"/>
                <a:cs typeface="Arial"/>
              </a:rPr>
              <a:t>of</a:t>
            </a:r>
            <a:r>
              <a:rPr lang="en-US" sz="1400" spc="-165" dirty="0">
                <a:latin typeface="CVS Health Sans" panose="020B0504020202020204" pitchFamily="34" charset="0"/>
                <a:cs typeface="Arial"/>
              </a:rPr>
              <a:t> </a:t>
            </a:r>
            <a:r>
              <a:rPr lang="en-US" sz="1400" spc="-5" dirty="0">
                <a:latin typeface="CVS Health Sans" panose="020B0504020202020204" pitchFamily="34" charset="0"/>
                <a:cs typeface="Arial"/>
              </a:rPr>
              <a:t>supporting</a:t>
            </a:r>
            <a:r>
              <a:rPr lang="en-US" sz="1400" spc="-165" dirty="0">
                <a:latin typeface="CVS Health Sans" panose="020B0504020202020204" pitchFamily="34" charset="0"/>
                <a:cs typeface="Arial"/>
              </a:rPr>
              <a:t> </a:t>
            </a:r>
            <a:r>
              <a:rPr lang="en-US" sz="1400" spc="-5" dirty="0">
                <a:latin typeface="CVS Health Sans" panose="020B0504020202020204" pitchFamily="34" charset="0"/>
                <a:cs typeface="Arial"/>
              </a:rPr>
              <a:t>objective</a:t>
            </a:r>
            <a:r>
              <a:rPr lang="en-US" sz="1400" spc="-165" dirty="0">
                <a:latin typeface="CVS Health Sans" panose="020B0504020202020204" pitchFamily="34" charset="0"/>
                <a:cs typeface="Arial"/>
              </a:rPr>
              <a:t> </a:t>
            </a:r>
            <a:r>
              <a:rPr lang="en-US" sz="1400" spc="-5" dirty="0">
                <a:latin typeface="CVS Health Sans" panose="020B0504020202020204" pitchFamily="34" charset="0"/>
                <a:cs typeface="Arial"/>
              </a:rPr>
              <a:t>clinical</a:t>
            </a:r>
            <a:r>
              <a:rPr lang="en-US" sz="1400" spc="-160" dirty="0">
                <a:latin typeface="CVS Health Sans" panose="020B0504020202020204" pitchFamily="34" charset="0"/>
                <a:cs typeface="Arial"/>
              </a:rPr>
              <a:t> </a:t>
            </a:r>
            <a:r>
              <a:rPr lang="en-US" sz="1400" spc="-15" dirty="0">
                <a:latin typeface="CVS Health Sans" panose="020B0504020202020204" pitchFamily="34" charset="0"/>
                <a:cs typeface="Arial"/>
              </a:rPr>
              <a:t>information,</a:t>
            </a:r>
            <a:r>
              <a:rPr lang="en-US" sz="1400" spc="-165" dirty="0">
                <a:latin typeface="CVS Health Sans" panose="020B0504020202020204" pitchFamily="34" charset="0"/>
                <a:cs typeface="Arial"/>
              </a:rPr>
              <a:t> </a:t>
            </a:r>
            <a:r>
              <a:rPr lang="en-US" sz="1400" spc="-5" dirty="0">
                <a:latin typeface="CVS Health Sans" panose="020B0504020202020204" pitchFamily="34" charset="0"/>
                <a:cs typeface="Arial"/>
              </a:rPr>
              <a:t>such</a:t>
            </a:r>
            <a:r>
              <a:rPr lang="en-US" sz="1400" spc="-155" dirty="0">
                <a:latin typeface="CVS Health Sans" panose="020B0504020202020204" pitchFamily="34" charset="0"/>
                <a:cs typeface="Arial"/>
              </a:rPr>
              <a:t> </a:t>
            </a:r>
            <a:r>
              <a:rPr lang="en-US" sz="1400" spc="-5" dirty="0">
                <a:latin typeface="CVS Health Sans" panose="020B0504020202020204" pitchFamily="34" charset="0"/>
                <a:cs typeface="Arial"/>
              </a:rPr>
              <a:t>as</a:t>
            </a:r>
            <a:r>
              <a:rPr lang="en-US" sz="1400" spc="-85" dirty="0">
                <a:latin typeface="CVS Health Sans" panose="020B0504020202020204" pitchFamily="34" charset="0"/>
                <a:cs typeface="Arial"/>
              </a:rPr>
              <a:t> </a:t>
            </a:r>
            <a:r>
              <a:rPr lang="en-US" sz="1400" spc="-5" dirty="0">
                <a:latin typeface="CVS Health Sans" panose="020B0504020202020204" pitchFamily="34" charset="0"/>
                <a:cs typeface="Arial"/>
              </a:rPr>
              <a:t>clinical</a:t>
            </a:r>
            <a:r>
              <a:rPr lang="en-US" sz="1400" spc="-75" dirty="0">
                <a:latin typeface="CVS Health Sans" panose="020B0504020202020204" pitchFamily="34" charset="0"/>
                <a:cs typeface="Arial"/>
              </a:rPr>
              <a:t> </a:t>
            </a:r>
            <a:r>
              <a:rPr lang="en-US" sz="1400" spc="-5" dirty="0">
                <a:latin typeface="CVS Health Sans" panose="020B0504020202020204" pitchFamily="34" charset="0"/>
                <a:cs typeface="Arial"/>
              </a:rPr>
              <a:t>notes,</a:t>
            </a:r>
            <a:r>
              <a:rPr lang="en-US" sz="1400" spc="5" dirty="0">
                <a:latin typeface="CVS Health Sans" panose="020B0504020202020204" pitchFamily="34" charset="0"/>
                <a:cs typeface="Arial"/>
              </a:rPr>
              <a:t> </a:t>
            </a:r>
            <a:r>
              <a:rPr lang="en-US" sz="1400" spc="-5" dirty="0">
                <a:latin typeface="CVS Health Sans" panose="020B0504020202020204" pitchFamily="34" charset="0"/>
                <a:cs typeface="Arial"/>
              </a:rPr>
              <a:t>clinical </a:t>
            </a:r>
            <a:r>
              <a:rPr lang="en-US" sz="1400" spc="-390" dirty="0">
                <a:latin typeface="CVS Health Sans" panose="020B0504020202020204" pitchFamily="34" charset="0"/>
                <a:cs typeface="Arial"/>
              </a:rPr>
              <a:t> </a:t>
            </a:r>
            <a:r>
              <a:rPr lang="en-US" sz="1400" spc="-5" dirty="0">
                <a:latin typeface="CVS Health Sans" panose="020B0504020202020204" pitchFamily="34" charset="0"/>
                <a:cs typeface="Arial"/>
              </a:rPr>
              <a:t>notes,</a:t>
            </a:r>
            <a:r>
              <a:rPr lang="en-US" sz="1400" spc="-90" dirty="0">
                <a:latin typeface="CVS Health Sans" panose="020B0504020202020204" pitchFamily="34" charset="0"/>
                <a:cs typeface="Arial"/>
              </a:rPr>
              <a:t> </a:t>
            </a:r>
            <a:r>
              <a:rPr lang="en-US" sz="1400" spc="-5" dirty="0">
                <a:latin typeface="CVS Health Sans" panose="020B0504020202020204" pitchFamily="34" charset="0"/>
                <a:cs typeface="Arial"/>
              </a:rPr>
              <a:t>co</a:t>
            </a:r>
            <a:r>
              <a:rPr lang="en-US" sz="1400" spc="-100" dirty="0">
                <a:latin typeface="CVS Health Sans" panose="020B0504020202020204" pitchFamily="34" charset="0"/>
                <a:cs typeface="Arial"/>
              </a:rPr>
              <a:t>m</a:t>
            </a:r>
            <a:r>
              <a:rPr lang="en-US" sz="1400" spc="-5" dirty="0">
                <a:latin typeface="CVS Health Sans" panose="020B0504020202020204" pitchFamily="34" charset="0"/>
                <a:cs typeface="Arial"/>
              </a:rPr>
              <a:t>orbidities,</a:t>
            </a:r>
            <a:r>
              <a:rPr lang="en-US" sz="1400" spc="-165" dirty="0">
                <a:latin typeface="CVS Health Sans" panose="020B0504020202020204" pitchFamily="34" charset="0"/>
                <a:cs typeface="Arial"/>
              </a:rPr>
              <a:t> </a:t>
            </a:r>
            <a:r>
              <a:rPr lang="en-US" sz="1400" spc="-5" dirty="0">
                <a:latin typeface="CVS Health Sans" panose="020B0504020202020204" pitchFamily="34" charset="0"/>
                <a:cs typeface="Arial"/>
              </a:rPr>
              <a:t>co</a:t>
            </a:r>
            <a:r>
              <a:rPr lang="en-US" sz="1400" spc="-100" dirty="0">
                <a:latin typeface="CVS Health Sans" panose="020B0504020202020204" pitchFamily="34" charset="0"/>
                <a:cs typeface="Arial"/>
              </a:rPr>
              <a:t>m</a:t>
            </a:r>
            <a:r>
              <a:rPr lang="en-US" sz="1400" spc="-5" dirty="0">
                <a:latin typeface="CVS Health Sans" panose="020B0504020202020204" pitchFamily="34" charset="0"/>
                <a:cs typeface="Arial"/>
              </a:rPr>
              <a:t>plications,</a:t>
            </a:r>
            <a:r>
              <a:rPr lang="en-US" sz="1400" spc="-165" dirty="0">
                <a:latin typeface="CVS Health Sans" panose="020B0504020202020204" pitchFamily="34" charset="0"/>
                <a:cs typeface="Arial"/>
              </a:rPr>
              <a:t> </a:t>
            </a:r>
            <a:r>
              <a:rPr lang="en-US" sz="1400" spc="-5" dirty="0">
                <a:latin typeface="CVS Health Sans" panose="020B0504020202020204" pitchFamily="34" charset="0"/>
                <a:cs typeface="Arial"/>
              </a:rPr>
              <a:t>progress</a:t>
            </a:r>
            <a:r>
              <a:rPr lang="en-US" sz="1400" spc="-250" dirty="0">
                <a:latin typeface="CVS Health Sans" panose="020B0504020202020204" pitchFamily="34" charset="0"/>
                <a:cs typeface="Arial"/>
              </a:rPr>
              <a:t> </a:t>
            </a:r>
            <a:r>
              <a:rPr lang="en-US" sz="1400" spc="-5" dirty="0">
                <a:latin typeface="CVS Health Sans" panose="020B0504020202020204" pitchFamily="34" charset="0"/>
                <a:cs typeface="Arial"/>
              </a:rPr>
              <a:t>of</a:t>
            </a:r>
            <a:r>
              <a:rPr lang="en-US" sz="1400" spc="-90" dirty="0">
                <a:latin typeface="CVS Health Sans" panose="020B0504020202020204" pitchFamily="34" charset="0"/>
                <a:cs typeface="Arial"/>
              </a:rPr>
              <a:t> </a:t>
            </a:r>
            <a:r>
              <a:rPr lang="en-US" sz="1400" spc="-5" dirty="0">
                <a:latin typeface="CVS Health Sans" panose="020B0504020202020204" pitchFamily="34" charset="0"/>
                <a:cs typeface="Arial"/>
              </a:rPr>
              <a:t>treat</a:t>
            </a:r>
            <a:r>
              <a:rPr lang="en-US" sz="1400" spc="-95" dirty="0">
                <a:latin typeface="CVS Health Sans" panose="020B0504020202020204" pitchFamily="34" charset="0"/>
                <a:cs typeface="Arial"/>
              </a:rPr>
              <a:t>m</a:t>
            </a:r>
            <a:r>
              <a:rPr lang="en-US" sz="1400" spc="-5" dirty="0">
                <a:latin typeface="CVS Health Sans" panose="020B0504020202020204" pitchFamily="34" charset="0"/>
                <a:cs typeface="Arial"/>
              </a:rPr>
              <a:t>ent, </a:t>
            </a:r>
            <a:r>
              <a:rPr lang="en-US" sz="1400" spc="-10" dirty="0">
                <a:latin typeface="CVS Health Sans" panose="020B0504020202020204" pitchFamily="34" charset="0"/>
                <a:cs typeface="Arial"/>
              </a:rPr>
              <a:t>psychosocia</a:t>
            </a:r>
            <a:r>
              <a:rPr lang="en-US" sz="1400" spc="-5" dirty="0">
                <a:latin typeface="CVS Health Sans" panose="020B0504020202020204" pitchFamily="34" charset="0"/>
                <a:cs typeface="Arial"/>
              </a:rPr>
              <a:t>l</a:t>
            </a:r>
            <a:r>
              <a:rPr lang="en-US" sz="1400" spc="-165" dirty="0">
                <a:latin typeface="CVS Health Sans" panose="020B0504020202020204" pitchFamily="34" charset="0"/>
                <a:cs typeface="Arial"/>
              </a:rPr>
              <a:t> </a:t>
            </a:r>
            <a:r>
              <a:rPr lang="en-US" sz="1400" spc="-10" dirty="0">
                <a:latin typeface="CVS Health Sans" panose="020B0504020202020204" pitchFamily="34" charset="0"/>
                <a:cs typeface="Arial"/>
              </a:rPr>
              <a:t>situation,  ho</a:t>
            </a:r>
            <a:r>
              <a:rPr lang="en-US" sz="1400" spc="-95" dirty="0">
                <a:latin typeface="CVS Health Sans" panose="020B0504020202020204" pitchFamily="34" charset="0"/>
                <a:cs typeface="Arial"/>
              </a:rPr>
              <a:t>m</a:t>
            </a:r>
            <a:r>
              <a:rPr lang="en-US" sz="1400" spc="-5" dirty="0">
                <a:latin typeface="CVS Health Sans" panose="020B0504020202020204" pitchFamily="34" charset="0"/>
                <a:cs typeface="Arial"/>
              </a:rPr>
              <a:t>e</a:t>
            </a:r>
            <a:r>
              <a:rPr lang="en-US" sz="1400" spc="-165" dirty="0">
                <a:latin typeface="CVS Health Sans" panose="020B0504020202020204" pitchFamily="34" charset="0"/>
                <a:cs typeface="Arial"/>
              </a:rPr>
              <a:t> </a:t>
            </a:r>
            <a:r>
              <a:rPr lang="en-US" sz="1400" spc="-10" dirty="0">
                <a:latin typeface="CVS Health Sans" panose="020B0504020202020204" pitchFamily="34" charset="0"/>
                <a:cs typeface="Arial"/>
              </a:rPr>
              <a:t>environ</a:t>
            </a:r>
            <a:r>
              <a:rPr lang="en-US" sz="1400" spc="-90" dirty="0">
                <a:latin typeface="CVS Health Sans" panose="020B0504020202020204" pitchFamily="34" charset="0"/>
                <a:cs typeface="Arial"/>
              </a:rPr>
              <a:t>m</a:t>
            </a:r>
            <a:r>
              <a:rPr lang="en-US" sz="1400" spc="-10" dirty="0">
                <a:latin typeface="CVS Health Sans" panose="020B0504020202020204" pitchFamily="34" charset="0"/>
                <a:cs typeface="Arial"/>
              </a:rPr>
              <a:t>ent</a:t>
            </a:r>
            <a:r>
              <a:rPr lang="en-US" sz="1400" spc="-5" dirty="0">
                <a:latin typeface="CVS Health Sans" panose="020B0504020202020204" pitchFamily="34" charset="0"/>
                <a:cs typeface="Arial"/>
              </a:rPr>
              <a:t>,</a:t>
            </a:r>
            <a:r>
              <a:rPr lang="en-US" sz="1400" dirty="0">
                <a:latin typeface="CVS Health Sans" panose="020B0504020202020204" pitchFamily="34" charset="0"/>
                <a:cs typeface="Arial"/>
              </a:rPr>
              <a:t> </a:t>
            </a:r>
            <a:r>
              <a:rPr lang="en-US" sz="1400" spc="-170" dirty="0">
                <a:latin typeface="CVS Health Sans" panose="020B0504020202020204" pitchFamily="34" charset="0"/>
                <a:cs typeface="Arial"/>
              </a:rPr>
              <a:t> </a:t>
            </a:r>
            <a:r>
              <a:rPr lang="en-US" sz="1400" spc="-10" dirty="0">
                <a:latin typeface="CVS Health Sans" panose="020B0504020202020204" pitchFamily="34" charset="0"/>
                <a:cs typeface="Arial"/>
              </a:rPr>
              <a:t>laborator</a:t>
            </a:r>
            <a:r>
              <a:rPr lang="en-US" sz="1400" spc="-5" dirty="0">
                <a:latin typeface="CVS Health Sans" panose="020B0504020202020204" pitchFamily="34" charset="0"/>
                <a:cs typeface="Arial"/>
              </a:rPr>
              <a:t>y</a:t>
            </a:r>
            <a:r>
              <a:rPr lang="en-US" sz="1400" spc="-165" dirty="0">
                <a:latin typeface="CVS Health Sans" panose="020B0504020202020204" pitchFamily="34" charset="0"/>
                <a:cs typeface="Arial"/>
              </a:rPr>
              <a:t> </a:t>
            </a:r>
            <a:r>
              <a:rPr lang="en-US" sz="1400" spc="-10" dirty="0">
                <a:latin typeface="CVS Health Sans" panose="020B0504020202020204" pitchFamily="34" charset="0"/>
                <a:cs typeface="Arial"/>
              </a:rPr>
              <a:t>an</a:t>
            </a:r>
            <a:r>
              <a:rPr lang="en-US" sz="1400" spc="-5" dirty="0">
                <a:latin typeface="CVS Health Sans" panose="020B0504020202020204" pitchFamily="34" charset="0"/>
                <a:cs typeface="Arial"/>
              </a:rPr>
              <a:t>d</a:t>
            </a:r>
            <a:r>
              <a:rPr lang="en-US" sz="1400" spc="-165" dirty="0">
                <a:latin typeface="CVS Health Sans" panose="020B0504020202020204" pitchFamily="34" charset="0"/>
                <a:cs typeface="Arial"/>
              </a:rPr>
              <a:t> </a:t>
            </a:r>
            <a:r>
              <a:rPr lang="en-US" sz="1400" spc="-10" dirty="0">
                <a:latin typeface="CVS Health Sans" panose="020B0504020202020204" pitchFamily="34" charset="0"/>
                <a:cs typeface="Arial"/>
              </a:rPr>
              <a:t>i</a:t>
            </a:r>
            <a:r>
              <a:rPr lang="en-US" sz="1400" spc="-95" dirty="0">
                <a:latin typeface="CVS Health Sans" panose="020B0504020202020204" pitchFamily="34" charset="0"/>
                <a:cs typeface="Arial"/>
              </a:rPr>
              <a:t>m</a:t>
            </a:r>
            <a:r>
              <a:rPr lang="en-US" sz="1400" spc="-10" dirty="0">
                <a:latin typeface="CVS Health Sans" panose="020B0504020202020204" pitchFamily="34" charset="0"/>
                <a:cs typeface="Arial"/>
              </a:rPr>
              <a:t>agin</a:t>
            </a:r>
            <a:r>
              <a:rPr lang="en-US" sz="1400" spc="-5" dirty="0">
                <a:latin typeface="CVS Health Sans" panose="020B0504020202020204" pitchFamily="34" charset="0"/>
                <a:cs typeface="Arial"/>
              </a:rPr>
              <a:t>g</a:t>
            </a:r>
            <a:r>
              <a:rPr lang="en-US" sz="1400" spc="-85" dirty="0">
                <a:latin typeface="CVS Health Sans" panose="020B0504020202020204" pitchFamily="34" charset="0"/>
                <a:cs typeface="Arial"/>
              </a:rPr>
              <a:t> </a:t>
            </a:r>
            <a:r>
              <a:rPr lang="en-US" sz="1400" spc="-10" dirty="0">
                <a:latin typeface="CVS Health Sans" panose="020B0504020202020204" pitchFamily="34" charset="0"/>
                <a:cs typeface="Arial"/>
              </a:rPr>
              <a:t>studies</a:t>
            </a:r>
            <a:r>
              <a:rPr lang="en-US" sz="1400" spc="-5" dirty="0">
                <a:latin typeface="CVS Health Sans" panose="020B0504020202020204" pitchFamily="34" charset="0"/>
                <a:cs typeface="Arial"/>
              </a:rPr>
              <a:t>,</a:t>
            </a:r>
            <a:r>
              <a:rPr lang="en-US" sz="1400" spc="-10" dirty="0">
                <a:latin typeface="CVS Health Sans" panose="020B0504020202020204" pitchFamily="34" charset="0"/>
                <a:cs typeface="Arial"/>
              </a:rPr>
              <a:t> </a:t>
            </a:r>
            <a:r>
              <a:rPr lang="en-US" sz="1400" spc="-5" dirty="0">
                <a:latin typeface="CVS Health Sans" panose="020B0504020202020204" pitchFamily="34" charset="0"/>
                <a:cs typeface="Arial"/>
              </a:rPr>
              <a:t>and</a:t>
            </a:r>
            <a:r>
              <a:rPr lang="en-US" sz="1400" spc="-90" dirty="0">
                <a:latin typeface="CVS Health Sans" panose="020B0504020202020204" pitchFamily="34" charset="0"/>
                <a:cs typeface="Arial"/>
              </a:rPr>
              <a:t> </a:t>
            </a:r>
            <a:r>
              <a:rPr lang="en-US" sz="1400" spc="-5" dirty="0">
                <a:latin typeface="CVS Health Sans" panose="020B0504020202020204" pitchFamily="34" charset="0"/>
                <a:cs typeface="Arial"/>
              </a:rPr>
              <a:t>treat</a:t>
            </a:r>
            <a:r>
              <a:rPr lang="en-US" sz="1400" spc="-95" dirty="0">
                <a:latin typeface="CVS Health Sans" panose="020B0504020202020204" pitchFamily="34" charset="0"/>
                <a:cs typeface="Arial"/>
              </a:rPr>
              <a:t>m</a:t>
            </a:r>
            <a:r>
              <a:rPr lang="en-US" sz="1400" spc="-5" dirty="0">
                <a:latin typeface="CVS Health Sans" panose="020B0504020202020204" pitchFamily="34" charset="0"/>
                <a:cs typeface="Arial"/>
              </a:rPr>
              <a:t>ent</a:t>
            </a:r>
            <a:r>
              <a:rPr lang="en-US" sz="1400" spc="-170" dirty="0">
                <a:latin typeface="CVS Health Sans" panose="020B0504020202020204" pitchFamily="34" charset="0"/>
                <a:cs typeface="Arial"/>
              </a:rPr>
              <a:t> </a:t>
            </a:r>
            <a:r>
              <a:rPr lang="en-US" sz="1400" spc="-5" dirty="0">
                <a:latin typeface="CVS Health Sans" panose="020B0504020202020204" pitchFamily="34" charset="0"/>
                <a:cs typeface="Arial"/>
              </a:rPr>
              <a:t>dates,</a:t>
            </a:r>
            <a:r>
              <a:rPr lang="en-US" sz="1400" spc="-85" dirty="0">
                <a:latin typeface="CVS Health Sans" panose="020B0504020202020204" pitchFamily="34" charset="0"/>
                <a:cs typeface="Arial"/>
              </a:rPr>
              <a:t> </a:t>
            </a:r>
            <a:r>
              <a:rPr lang="en-US" sz="1400" spc="-5" dirty="0">
                <a:latin typeface="CVS Health Sans" panose="020B0504020202020204" pitchFamily="34" charset="0"/>
                <a:cs typeface="Arial"/>
              </a:rPr>
              <a:t>as  applicable</a:t>
            </a:r>
            <a:r>
              <a:rPr lang="en-US" sz="1400" spc="-170" dirty="0">
                <a:latin typeface="CVS Health Sans" panose="020B0504020202020204" pitchFamily="34" charset="0"/>
                <a:cs typeface="Arial"/>
              </a:rPr>
              <a:t> </a:t>
            </a:r>
            <a:r>
              <a:rPr lang="en-US" sz="1400" spc="-5" dirty="0">
                <a:latin typeface="CVS Health Sans" panose="020B0504020202020204" pitchFamily="34" charset="0"/>
                <a:cs typeface="Arial"/>
              </a:rPr>
              <a:t>for</a:t>
            </a:r>
            <a:r>
              <a:rPr lang="en-US" sz="1400" spc="-90" dirty="0">
                <a:latin typeface="CVS Health Sans" panose="020B0504020202020204" pitchFamily="34" charset="0"/>
                <a:cs typeface="Arial"/>
              </a:rPr>
              <a:t> </a:t>
            </a:r>
            <a:r>
              <a:rPr lang="en-US" sz="1400" spc="-5" dirty="0">
                <a:latin typeface="CVS Health Sans" panose="020B0504020202020204" pitchFamily="34" charset="0"/>
                <a:cs typeface="Arial"/>
              </a:rPr>
              <a:t>the</a:t>
            </a:r>
            <a:r>
              <a:rPr lang="en-US" sz="1400" spc="-90" dirty="0">
                <a:latin typeface="CVS Health Sans" panose="020B0504020202020204" pitchFamily="34" charset="0"/>
                <a:cs typeface="Arial"/>
              </a:rPr>
              <a:t> </a:t>
            </a:r>
            <a:r>
              <a:rPr lang="en-US" sz="1400" spc="-5" dirty="0">
                <a:latin typeface="CVS Health Sans" panose="020B0504020202020204" pitchFamily="34" charset="0"/>
                <a:cs typeface="Arial"/>
              </a:rPr>
              <a:t>request.</a:t>
            </a:r>
            <a:endParaRPr lang="en-US" sz="1400" dirty="0">
              <a:latin typeface="CVS Health Sans" panose="020B0504020202020204" pitchFamily="34" charset="0"/>
              <a:cs typeface="Arial"/>
            </a:endParaRPr>
          </a:p>
          <a:p>
            <a:pPr marL="285750" indent="-285750">
              <a:buFont typeface="Arial" panose="020B0604020202020204" pitchFamily="34" charset="0"/>
              <a:buChar char="•"/>
            </a:pPr>
            <a:endParaRPr lang="en-US" sz="1400" dirty="0">
              <a:latin typeface="CVS Health Sans" panose="020B0504020202020204" pitchFamily="34" charset="0"/>
            </a:endParaRPr>
          </a:p>
          <a:p>
            <a:pPr marL="285750" indent="-285750">
              <a:buFont typeface="Arial" panose="020B0604020202020204" pitchFamily="34" charset="0"/>
              <a:buChar char="•"/>
            </a:pPr>
            <a:r>
              <a:rPr lang="en-US" sz="1400" dirty="0">
                <a:latin typeface="CVS Health Sans" panose="020B0504020202020204" pitchFamily="34" charset="0"/>
              </a:rPr>
              <a:t>Include:</a:t>
            </a:r>
          </a:p>
          <a:p>
            <a:pPr marL="742950" lvl="1" indent="-285750">
              <a:buFont typeface="Arial" panose="020B0604020202020204" pitchFamily="34" charset="0"/>
              <a:buChar char="•"/>
            </a:pPr>
            <a:r>
              <a:rPr lang="en-US" sz="1400" dirty="0">
                <a:latin typeface="CVS Health Sans" panose="020B0504020202020204" pitchFamily="34" charset="0"/>
              </a:rPr>
              <a:t>Office/Department Contact Name</a:t>
            </a:r>
          </a:p>
          <a:p>
            <a:pPr marL="742950" lvl="1" indent="-285750">
              <a:buFont typeface="Arial" panose="020B0604020202020204" pitchFamily="34" charset="0"/>
              <a:buChar char="•"/>
            </a:pPr>
            <a:r>
              <a:rPr lang="en-US" sz="1400" dirty="0">
                <a:latin typeface="CVS Health Sans" panose="020B0504020202020204" pitchFamily="34" charset="0"/>
              </a:rPr>
              <a:t>Telephone</a:t>
            </a:r>
          </a:p>
          <a:p>
            <a:pPr marL="742950" lvl="1" indent="-285750">
              <a:buFont typeface="Arial" panose="020B0604020202020204" pitchFamily="34" charset="0"/>
              <a:buChar char="•"/>
            </a:pPr>
            <a:r>
              <a:rPr lang="en-US" sz="1400" dirty="0">
                <a:latin typeface="CVS Health Sans" panose="020B0504020202020204" pitchFamily="34" charset="0"/>
              </a:rPr>
              <a:t>Fax Number </a:t>
            </a:r>
          </a:p>
          <a:p>
            <a:endParaRPr lang="en-US" sz="1400" dirty="0">
              <a:solidFill>
                <a:srgbClr val="000000"/>
              </a:solidFill>
              <a:latin typeface="CVS Health Sans" panose="020B0504020202020204" pitchFamily="34" charset="0"/>
            </a:endParaRPr>
          </a:p>
        </p:txBody>
      </p:sp>
      <p:sp>
        <p:nvSpPr>
          <p:cNvPr id="11" name="Rectangle: Rounded Corners 10">
            <a:extLst>
              <a:ext uri="{FF2B5EF4-FFF2-40B4-BE49-F238E27FC236}">
                <a16:creationId xmlns:a16="http://schemas.microsoft.com/office/drawing/2014/main" id="{83B3AA3E-5332-1DFC-7171-7F32985A49CD}"/>
              </a:ext>
            </a:extLst>
          </p:cNvPr>
          <p:cNvSpPr/>
          <p:nvPr/>
        </p:nvSpPr>
        <p:spPr>
          <a:xfrm>
            <a:off x="10125389" y="6400800"/>
            <a:ext cx="351692" cy="231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Open Sans Bold"/>
              <a:cs typeface="Open Sans Bold"/>
            </a:endParaRPr>
          </a:p>
        </p:txBody>
      </p:sp>
      <p:sp>
        <p:nvSpPr>
          <p:cNvPr id="12" name="Rectangle: Rounded Corners 11">
            <a:extLst>
              <a:ext uri="{FF2B5EF4-FFF2-40B4-BE49-F238E27FC236}">
                <a16:creationId xmlns:a16="http://schemas.microsoft.com/office/drawing/2014/main" id="{17EB88BB-DECC-51A4-23F0-74DA5D0F4675}"/>
              </a:ext>
            </a:extLst>
          </p:cNvPr>
          <p:cNvSpPr/>
          <p:nvPr/>
        </p:nvSpPr>
        <p:spPr>
          <a:xfrm>
            <a:off x="1665654" y="6400800"/>
            <a:ext cx="1295260" cy="267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Open Sans Bold"/>
              <a:cs typeface="Open Sans Bold"/>
            </a:endParaRPr>
          </a:p>
        </p:txBody>
      </p:sp>
      <p:sp>
        <p:nvSpPr>
          <p:cNvPr id="8" name="TextBox 7">
            <a:extLst>
              <a:ext uri="{FF2B5EF4-FFF2-40B4-BE49-F238E27FC236}">
                <a16:creationId xmlns:a16="http://schemas.microsoft.com/office/drawing/2014/main" id="{8378DCEA-ECFD-3EF6-2C6D-03CFD6D321CD}"/>
              </a:ext>
            </a:extLst>
          </p:cNvPr>
          <p:cNvSpPr txBox="1"/>
          <p:nvPr/>
        </p:nvSpPr>
        <p:spPr>
          <a:xfrm>
            <a:off x="6553201" y="5932174"/>
            <a:ext cx="4423120" cy="617498"/>
          </a:xfrm>
          <a:prstGeom prst="rect">
            <a:avLst/>
          </a:prstGeom>
          <a:noFill/>
        </p:spPr>
        <p:txBody>
          <a:bodyPr wrap="square" lIns="0" tIns="0" rIns="0" bIns="0" rtlCol="0">
            <a:noAutofit/>
          </a:bodyPr>
          <a:lstStyle/>
          <a:p>
            <a:pPr defTabSz="456758" fontAlgn="base">
              <a:spcBef>
                <a:spcPts val="1200"/>
              </a:spcBef>
            </a:pPr>
            <a:r>
              <a:rPr lang="en-US" sz="1400" dirty="0">
                <a:solidFill>
                  <a:schemeClr val="tx2"/>
                </a:solidFill>
                <a:latin typeface="CVS Health Sans" panose="020B0504020202020204" pitchFamily="34" charset="0"/>
                <a:ea typeface="Open Sans" charset="0"/>
                <a:cs typeface="Open Sans" charset="0"/>
              </a:rPr>
              <a:t>Additional information can be found here:</a:t>
            </a:r>
          </a:p>
          <a:p>
            <a:pPr defTabSz="456758" fontAlgn="base"/>
            <a:r>
              <a:rPr lang="en-US" sz="1400" dirty="0">
                <a:hlinkClick r:id="rId3"/>
              </a:rPr>
              <a:t>Prior Authorization | Aetna Better Health of Michigan</a:t>
            </a:r>
            <a:endParaRPr lang="en-US" sz="1400" dirty="0">
              <a:highlight>
                <a:srgbClr val="FFFF00"/>
              </a:highlight>
              <a:latin typeface="CVS Health Sans" panose="020B0504020202020204" pitchFamily="34" charset="0"/>
              <a:ea typeface="CVS Health Sans" panose="020B0504020202020204" pitchFamily="34" charset="0"/>
              <a:cs typeface="CVS Health Sans" panose="020B0504020202020204" pitchFamily="34" charset="0"/>
            </a:endParaRPr>
          </a:p>
          <a:p>
            <a:pPr defTabSz="456758" fontAlgn="base">
              <a:spcBef>
                <a:spcPts val="1200"/>
              </a:spcBef>
            </a:pPr>
            <a:endParaRPr lang="en-US" sz="1400" dirty="0">
              <a:solidFill>
                <a:schemeClr val="tx2"/>
              </a:solidFill>
              <a:latin typeface="Open Sans" charset="0"/>
              <a:ea typeface="Open Sans" charset="0"/>
              <a:cs typeface="Open Sans" charset="0"/>
            </a:endParaRPr>
          </a:p>
        </p:txBody>
      </p:sp>
      <p:sp>
        <p:nvSpPr>
          <p:cNvPr id="16" name="TextBox 15">
            <a:extLst>
              <a:ext uri="{FF2B5EF4-FFF2-40B4-BE49-F238E27FC236}">
                <a16:creationId xmlns:a16="http://schemas.microsoft.com/office/drawing/2014/main" id="{1E15DFDA-787B-5CCD-C74F-3B9E77DFC247}"/>
              </a:ext>
            </a:extLst>
          </p:cNvPr>
          <p:cNvSpPr txBox="1"/>
          <p:nvPr/>
        </p:nvSpPr>
        <p:spPr>
          <a:xfrm>
            <a:off x="146150" y="4139255"/>
            <a:ext cx="6389296" cy="1015663"/>
          </a:xfrm>
          <a:prstGeom prst="rect">
            <a:avLst/>
          </a:prstGeom>
          <a:noFill/>
        </p:spPr>
        <p:txBody>
          <a:bodyPr wrap="square">
            <a:spAutoFit/>
          </a:bodyPr>
          <a:lstStyle/>
          <a:p>
            <a:r>
              <a:rPr lang="en-US" sz="1200" dirty="0">
                <a:solidFill>
                  <a:schemeClr val="accent1"/>
                </a:solidFill>
                <a:latin typeface="CVS Health Sans" panose="020B0504020202020204" pitchFamily="34" charset="0"/>
                <a:hlinkClick r:id="rId4">
                  <a:extLst>
                    <a:ext uri="{A12FA001-AC4F-418D-AE19-62706E023703}">
                      <ahyp:hlinkClr xmlns:ahyp="http://schemas.microsoft.com/office/drawing/2018/hyperlinkcolor" val="tx"/>
                    </a:ext>
                  </a:extLst>
                </a:hlinkClick>
              </a:rPr>
              <a:t>https://www.aetnabetterhealth.com/content/dam/aetna/medicaid/michigan/provider/pdf/abhmi_provider_manual_medicaid.pdf</a:t>
            </a:r>
            <a:endParaRPr lang="en-US" sz="1200" dirty="0">
              <a:solidFill>
                <a:schemeClr val="accent1"/>
              </a:solidFill>
              <a:latin typeface="CVS Health Sans" panose="020B0504020202020204" pitchFamily="34" charset="0"/>
            </a:endParaRPr>
          </a:p>
          <a:p>
            <a:endParaRPr lang="en-US" sz="1200" dirty="0">
              <a:latin typeface="CVS Health Sans" panose="020B0504020202020204" pitchFamily="34" charset="0"/>
            </a:endParaRPr>
          </a:p>
          <a:p>
            <a:r>
              <a:rPr lang="en-US" sz="1200" u="sng" dirty="0">
                <a:solidFill>
                  <a:schemeClr val="accent1"/>
                </a:solidFill>
                <a:latin typeface="CVS Health Sans" panose="020B0504020202020204" pitchFamily="34" charset="0"/>
              </a:rPr>
              <a:t>https://www.aetnabetterhealth.com/content/dam/aetna/medicaid/michigan/provider/pdf/abhmi_mmp_provider_manual.pdf</a:t>
            </a:r>
          </a:p>
        </p:txBody>
      </p:sp>
      <p:sp>
        <p:nvSpPr>
          <p:cNvPr id="17" name="TextBox 16">
            <a:extLst>
              <a:ext uri="{FF2B5EF4-FFF2-40B4-BE49-F238E27FC236}">
                <a16:creationId xmlns:a16="http://schemas.microsoft.com/office/drawing/2014/main" id="{F141C702-DE36-9ECA-7FD5-A0D9DC15F59C}"/>
              </a:ext>
            </a:extLst>
          </p:cNvPr>
          <p:cNvSpPr txBox="1"/>
          <p:nvPr/>
        </p:nvSpPr>
        <p:spPr>
          <a:xfrm>
            <a:off x="334336" y="1656481"/>
            <a:ext cx="5761663" cy="1354217"/>
          </a:xfrm>
          <a:prstGeom prst="rect">
            <a:avLst/>
          </a:prstGeom>
          <a:noFill/>
        </p:spPr>
        <p:txBody>
          <a:bodyPr wrap="square" rtlCol="0">
            <a:spAutoFit/>
          </a:bodyPr>
          <a:lstStyle/>
          <a:p>
            <a:r>
              <a:rPr lang="en-US" sz="1200" b="1" u="sng" dirty="0">
                <a:latin typeface="CVS Health Sans" panose="020B0504020202020204" pitchFamily="34" charset="0"/>
              </a:rPr>
              <a:t>Medicaid </a:t>
            </a:r>
            <a:r>
              <a:rPr lang="en-US" sz="1200" b="1" dirty="0">
                <a:latin typeface="CVS Health Sans" panose="020B0504020202020204" pitchFamily="34" charset="0"/>
              </a:rPr>
              <a:t>			</a:t>
            </a:r>
            <a:r>
              <a:rPr lang="en-US" sz="1200" b="1" u="sng" dirty="0">
                <a:latin typeface="CVS Health Sans" panose="020B0504020202020204" pitchFamily="34" charset="0"/>
              </a:rPr>
              <a:t>MMP</a:t>
            </a:r>
            <a:r>
              <a:rPr lang="en-US" sz="1200" dirty="0">
                <a:latin typeface="CVS Health Sans" panose="020B0504020202020204" pitchFamily="34" charset="0"/>
              </a:rPr>
              <a:t>	</a:t>
            </a:r>
          </a:p>
          <a:p>
            <a:r>
              <a:rPr lang="en-US" sz="1200" dirty="0">
                <a:latin typeface="CVS Health Sans" panose="020B0504020202020204" pitchFamily="34" charset="0"/>
              </a:rPr>
              <a:t>Phone: 			Phone: 		</a:t>
            </a:r>
          </a:p>
          <a:p>
            <a:r>
              <a:rPr lang="en-US" sz="1200" dirty="0">
                <a:latin typeface="CVS Health Sans" panose="020B0504020202020204" pitchFamily="34" charset="0"/>
              </a:rPr>
              <a:t>1-866-874-2567		1-855-676-5572</a:t>
            </a:r>
          </a:p>
          <a:p>
            <a:r>
              <a:rPr lang="en-US" sz="1200" dirty="0">
                <a:latin typeface="CVS Health Sans" panose="020B0504020202020204" pitchFamily="34" charset="0"/>
              </a:rPr>
              <a:t>Fax:			Fax:</a:t>
            </a:r>
          </a:p>
          <a:p>
            <a:r>
              <a:rPr lang="en-US" sz="1200" dirty="0">
                <a:latin typeface="CVS Health Sans" panose="020B0504020202020204" pitchFamily="34" charset="0"/>
              </a:rPr>
              <a:t>1-866-603-5535		1-844-241-2495</a:t>
            </a:r>
          </a:p>
          <a:p>
            <a:r>
              <a:rPr lang="en-US" sz="1200" dirty="0">
                <a:latin typeface="CVS Health Sans" panose="020B0504020202020204" pitchFamily="34" charset="0"/>
              </a:rPr>
              <a:t>Availity: </a:t>
            </a:r>
            <a:r>
              <a:rPr lang="en-US" sz="1200" u="sng" dirty="0">
                <a:solidFill>
                  <a:schemeClr val="accent1"/>
                </a:solidFill>
                <a:latin typeface="CVS Health Sans" panose="020B0504020202020204" pitchFamily="34" charset="0"/>
              </a:rPr>
              <a:t>www.Availity.com	</a:t>
            </a:r>
            <a:r>
              <a:rPr lang="en-US" sz="1200" dirty="0">
                <a:latin typeface="CVS Health Sans" panose="020B0504020202020204" pitchFamily="34" charset="0"/>
              </a:rPr>
              <a:t>	Availity: </a:t>
            </a:r>
            <a:r>
              <a:rPr lang="en-US" sz="1200" u="sng" dirty="0">
                <a:solidFill>
                  <a:schemeClr val="accent1"/>
                </a:solidFill>
                <a:latin typeface="CVS Health Sans" panose="020B0504020202020204" pitchFamily="34" charset="0"/>
              </a:rPr>
              <a:t>www.Availity.com</a:t>
            </a:r>
          </a:p>
          <a:p>
            <a:endParaRPr lang="en-US" sz="1000" dirty="0"/>
          </a:p>
        </p:txBody>
      </p:sp>
    </p:spTree>
    <p:extLst>
      <p:ext uri="{BB962C8B-B14F-4D97-AF65-F5344CB8AC3E}">
        <p14:creationId xmlns:p14="http://schemas.microsoft.com/office/powerpoint/2010/main" val="1541802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07B0-4AC9-422B-86D7-7197723A920D}"/>
              </a:ext>
            </a:extLst>
          </p:cNvPr>
          <p:cNvSpPr>
            <a:spLocks noGrp="1"/>
          </p:cNvSpPr>
          <p:nvPr>
            <p:ph type="title"/>
          </p:nvPr>
        </p:nvSpPr>
        <p:spPr/>
        <p:txBody>
          <a:bodyPr/>
          <a:lstStyle/>
          <a:p>
            <a:r>
              <a:rPr lang="en-US">
                <a:latin typeface="CVS Health Sans Black" panose="020B0904020202020204" pitchFamily="34" charset="0"/>
              </a:rPr>
              <a:t>Concurrent Review Process	</a:t>
            </a:r>
          </a:p>
        </p:txBody>
      </p:sp>
      <p:sp>
        <p:nvSpPr>
          <p:cNvPr id="4" name="Content Placeholder 2">
            <a:extLst>
              <a:ext uri="{FF2B5EF4-FFF2-40B4-BE49-F238E27FC236}">
                <a16:creationId xmlns:a16="http://schemas.microsoft.com/office/drawing/2014/main" id="{01D55F15-9030-4735-9815-7FC3541E2E8F}"/>
              </a:ext>
            </a:extLst>
          </p:cNvPr>
          <p:cNvSpPr>
            <a:spLocks noGrp="1"/>
          </p:cNvSpPr>
          <p:nvPr>
            <p:ph sz="quarter" idx="10"/>
          </p:nvPr>
        </p:nvSpPr>
        <p:spPr>
          <a:xfrm>
            <a:off x="426721" y="1371600"/>
            <a:ext cx="9860279" cy="4401205"/>
          </a:xfrm>
        </p:spPr>
        <p:txBody>
          <a:bodyPr/>
          <a:lstStyle/>
          <a:p>
            <a:pPr marL="0" lvl="1"/>
            <a:r>
              <a:rPr lang="en-US" sz="1600" b="1">
                <a:solidFill>
                  <a:schemeClr val="tx1"/>
                </a:solidFill>
                <a:latin typeface="CVS Health Sans" panose="020B0504020202020204" pitchFamily="34" charset="0"/>
              </a:rPr>
              <a:t>Overview</a:t>
            </a:r>
          </a:p>
          <a:p>
            <a:r>
              <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rPr>
              <a:t>Aetna Better Health of </a:t>
            </a:r>
            <a:r>
              <a:rPr lang="en-US">
                <a:latin typeface="CVS Health Sans" panose="020B0504020202020204" pitchFamily="34" charset="0"/>
                <a:ea typeface="Open Sans" panose="020B0606030504020204" pitchFamily="34" charset="0"/>
                <a:cs typeface="Open Sans" panose="020B0606030504020204" pitchFamily="34" charset="0"/>
              </a:rPr>
              <a:t>Michigan</a:t>
            </a:r>
            <a:r>
              <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rPr>
              <a:t> conducts concurrent utilization review on</a:t>
            </a:r>
            <a:r>
              <a:rPr lang="en-US" b="1">
                <a:solidFill>
                  <a:schemeClr val="tx1"/>
                </a:solidFill>
                <a:latin typeface="CVS Health Sans" panose="020B0504020202020204" pitchFamily="34" charset="0"/>
                <a:ea typeface="Open Sans" panose="020B0606030504020204" pitchFamily="34" charset="0"/>
                <a:cs typeface="Open Sans" panose="020B0606030504020204" pitchFamily="34" charset="0"/>
              </a:rPr>
              <a:t> </a:t>
            </a:r>
            <a:r>
              <a:rPr lang="en-US" b="1" u="sng">
                <a:solidFill>
                  <a:schemeClr val="tx1"/>
                </a:solidFill>
                <a:latin typeface="CVS Health Sans" panose="020B0504020202020204" pitchFamily="34" charset="0"/>
                <a:ea typeface="Open Sans" panose="020B0606030504020204" pitchFamily="34" charset="0"/>
                <a:cs typeface="Open Sans" panose="020B0606030504020204" pitchFamily="34" charset="0"/>
              </a:rPr>
              <a:t>each</a:t>
            </a:r>
            <a:r>
              <a:rPr lang="en-US" b="1">
                <a:solidFill>
                  <a:schemeClr val="tx1"/>
                </a:solidFill>
                <a:latin typeface="CVS Health Sans" panose="020B0504020202020204" pitchFamily="34" charset="0"/>
                <a:ea typeface="Open Sans" panose="020B0606030504020204" pitchFamily="34" charset="0"/>
                <a:cs typeface="Open Sans" panose="020B0606030504020204" pitchFamily="34" charset="0"/>
              </a:rPr>
              <a:t> </a:t>
            </a:r>
            <a:r>
              <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rPr>
              <a:t>member admitted to an inpatient facility, including skilled nursing facilities (SNF) and freestanding specialty hospitals. </a:t>
            </a:r>
          </a:p>
          <a:p>
            <a:r>
              <a:rPr lang="en-US" b="1">
                <a:solidFill>
                  <a:schemeClr val="tx1"/>
                </a:solidFill>
                <a:latin typeface="CVS Health Sans" panose="020B0504020202020204" pitchFamily="34" charset="0"/>
                <a:ea typeface="Open Sans" panose="020B0606030504020204" pitchFamily="34" charset="0"/>
                <a:cs typeface="Open Sans" panose="020B0606030504020204" pitchFamily="34" charset="0"/>
              </a:rPr>
              <a:t>What does that mean?</a:t>
            </a:r>
          </a:p>
          <a:p>
            <a:pPr marL="285750" indent="-285750">
              <a:buFont typeface="Arial" panose="020B0604020202020204" pitchFamily="34" charset="0"/>
              <a:buChar char="•"/>
            </a:pPr>
            <a:r>
              <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rPr>
              <a:t> </a:t>
            </a:r>
            <a:r>
              <a:rPr lang="en-US"/>
              <a:t>Admission certification is normally conducted within one business day of receiving medical information but no later than three (3) days of notification.</a:t>
            </a:r>
            <a:endPar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schemeClr val="tx1"/>
                </a:solidFill>
                <a:latin typeface="CVS Health Sans" panose="020B0504020202020204" pitchFamily="34" charset="0"/>
                <a:ea typeface="Open Sans" panose="020B0606030504020204" pitchFamily="34" charset="0"/>
                <a:cs typeface="Open Sans" panose="020B0606030504020204" pitchFamily="34" charset="0"/>
              </a:rPr>
              <a:t>C</a:t>
            </a:r>
            <a:r>
              <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rPr>
              <a:t>ontinued stay reviews </a:t>
            </a:r>
            <a:r>
              <a:rPr lang="en-US"/>
              <a:t>are conducted before the expiration of the assigned length of stay. Providers will be notified of approval or denial of additional days. The nurses work with the medical directors in reviewing medical record documentation for hospitalized members. </a:t>
            </a:r>
            <a:endPar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0">
                <a:solidFill>
                  <a:schemeClr val="tx1"/>
                </a:solidFill>
                <a:latin typeface="CVS Health Sans" panose="020B0504020202020204" pitchFamily="34" charset="0"/>
                <a:ea typeface="Open Sans" panose="020B0606030504020204" pitchFamily="34" charset="0"/>
                <a:cs typeface="Open Sans" panose="020B0606030504020204" pitchFamily="34" charset="0"/>
              </a:rPr>
              <a:t>Review of the member's medical record to assess medical necessity for the admission, and appropriateness of the level of care, using the MCG Guidelines.</a:t>
            </a:r>
          </a:p>
          <a:p>
            <a:pPr marL="285750" indent="-285750">
              <a:buFont typeface="Arial" panose="020B0604020202020204" pitchFamily="34" charset="0"/>
              <a:buChar char="•"/>
            </a:pPr>
            <a:r>
              <a:rPr lang="en-US"/>
              <a:t>Aetna Better Health uses the Hearst Corporation’s MCG evidence-based care guidelines to ensure consistency in hospital–based utilization practices. The guidelines span the continuum of member care and describe best practices for treating common conditions. These guidelines are updated regularly as each new version is published. A free copy of individual guidelines pertaining to a specific case is available for review upon request by phone </a:t>
            </a:r>
            <a:r>
              <a:rPr lang="en-US" b="1"/>
              <a:t>1-866-874-2567.</a:t>
            </a:r>
            <a:endParaRPr lang="en-US" b="1">
              <a:solidFill>
                <a:schemeClr val="tx1"/>
              </a:solidFill>
              <a:latin typeface="CVS Health Sans" panose="020B0504020202020204" pitchFamily="34" charset="0"/>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9F07475E-0999-DA13-907D-9791378269B3}"/>
              </a:ext>
            </a:extLst>
          </p:cNvPr>
          <p:cNvSpPr/>
          <p:nvPr/>
        </p:nvSpPr>
        <p:spPr>
          <a:xfrm>
            <a:off x="10125389" y="6400800"/>
            <a:ext cx="351692" cy="231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Open Sans Bold"/>
              <a:cs typeface="Open Sans Bold"/>
            </a:endParaRPr>
          </a:p>
        </p:txBody>
      </p:sp>
      <p:sp>
        <p:nvSpPr>
          <p:cNvPr id="5" name="Rectangle: Rounded Corners 4">
            <a:extLst>
              <a:ext uri="{FF2B5EF4-FFF2-40B4-BE49-F238E27FC236}">
                <a16:creationId xmlns:a16="http://schemas.microsoft.com/office/drawing/2014/main" id="{885A308C-11B0-DE19-66FD-CAED4161727A}"/>
              </a:ext>
            </a:extLst>
          </p:cNvPr>
          <p:cNvSpPr/>
          <p:nvPr/>
        </p:nvSpPr>
        <p:spPr>
          <a:xfrm>
            <a:off x="1844675" y="6455639"/>
            <a:ext cx="945417" cy="187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Open Sans Bold"/>
              <a:cs typeface="Open Sans Bold"/>
            </a:endParaRPr>
          </a:p>
        </p:txBody>
      </p:sp>
    </p:spTree>
    <p:extLst>
      <p:ext uri="{BB962C8B-B14F-4D97-AF65-F5344CB8AC3E}">
        <p14:creationId xmlns:p14="http://schemas.microsoft.com/office/powerpoint/2010/main" val="4047558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782" y="450710"/>
            <a:ext cx="6035040" cy="428625"/>
          </a:xfrm>
          <a:prstGeom prst="rect">
            <a:avLst/>
          </a:prstGeom>
        </p:spPr>
        <p:txBody>
          <a:bodyPr vert="horz" wrap="square" lIns="0" tIns="12065" rIns="0" bIns="0" rtlCol="0">
            <a:spAutoFit/>
          </a:bodyPr>
          <a:lstStyle/>
          <a:p>
            <a:pPr marL="12700">
              <a:lnSpc>
                <a:spcPct val="100000"/>
              </a:lnSpc>
              <a:spcBef>
                <a:spcPts val="95"/>
              </a:spcBef>
            </a:pPr>
            <a:r>
              <a:rPr sz="2650" spc="-5">
                <a:solidFill>
                  <a:srgbClr val="000000"/>
                </a:solidFill>
              </a:rPr>
              <a:t>How</a:t>
            </a:r>
            <a:r>
              <a:rPr sz="2650" spc="-10">
                <a:solidFill>
                  <a:srgbClr val="000000"/>
                </a:solidFill>
              </a:rPr>
              <a:t> </a:t>
            </a:r>
            <a:r>
              <a:rPr sz="2650" spc="-5">
                <a:solidFill>
                  <a:srgbClr val="000000"/>
                </a:solidFill>
              </a:rPr>
              <a:t>to</a:t>
            </a:r>
            <a:r>
              <a:rPr sz="2650" spc="-125">
                <a:solidFill>
                  <a:srgbClr val="000000"/>
                </a:solidFill>
              </a:rPr>
              <a:t> </a:t>
            </a:r>
            <a:r>
              <a:rPr sz="2650" spc="-5">
                <a:solidFill>
                  <a:srgbClr val="000000"/>
                </a:solidFill>
              </a:rPr>
              <a:t>submit</a:t>
            </a:r>
            <a:r>
              <a:rPr sz="2650" spc="-25">
                <a:solidFill>
                  <a:srgbClr val="000000"/>
                </a:solidFill>
              </a:rPr>
              <a:t> </a:t>
            </a:r>
            <a:r>
              <a:rPr sz="2650" spc="-5">
                <a:solidFill>
                  <a:srgbClr val="000000"/>
                </a:solidFill>
              </a:rPr>
              <a:t>a</a:t>
            </a:r>
            <a:r>
              <a:rPr sz="2650" spc="-60">
                <a:solidFill>
                  <a:srgbClr val="000000"/>
                </a:solidFill>
              </a:rPr>
              <a:t> </a:t>
            </a:r>
            <a:r>
              <a:rPr sz="2650" spc="-15">
                <a:solidFill>
                  <a:srgbClr val="000000"/>
                </a:solidFill>
              </a:rPr>
              <a:t>Provider</a:t>
            </a:r>
            <a:r>
              <a:rPr sz="2650" spc="-95">
                <a:solidFill>
                  <a:srgbClr val="000000"/>
                </a:solidFill>
              </a:rPr>
              <a:t> </a:t>
            </a:r>
            <a:r>
              <a:rPr sz="2650" spc="-5">
                <a:solidFill>
                  <a:srgbClr val="000000"/>
                </a:solidFill>
              </a:rPr>
              <a:t>Grievance?</a:t>
            </a:r>
            <a:endParaRPr sz="2650"/>
          </a:p>
        </p:txBody>
      </p:sp>
      <p:sp>
        <p:nvSpPr>
          <p:cNvPr id="3" name="object 3"/>
          <p:cNvSpPr txBox="1"/>
          <p:nvPr/>
        </p:nvSpPr>
        <p:spPr>
          <a:xfrm>
            <a:off x="787145" y="1058925"/>
            <a:ext cx="5613655" cy="3956339"/>
          </a:xfrm>
          <a:prstGeom prst="rect">
            <a:avLst/>
          </a:prstGeom>
        </p:spPr>
        <p:txBody>
          <a:bodyPr vert="horz" wrap="square" lIns="0" tIns="12700" rIns="0" bIns="0" rtlCol="0">
            <a:spAutoFit/>
          </a:bodyPr>
          <a:lstStyle/>
          <a:p>
            <a:pPr marL="20320" marR="5080" algn="just">
              <a:lnSpc>
                <a:spcPct val="152300"/>
              </a:lnSpc>
              <a:spcBef>
                <a:spcPts val="100"/>
              </a:spcBef>
            </a:pPr>
            <a:r>
              <a:rPr sz="1600" dirty="0">
                <a:latin typeface="CVS Health Sans"/>
                <a:cs typeface="CVS Health Sans"/>
              </a:rPr>
              <a:t>Call: </a:t>
            </a:r>
            <a:r>
              <a:rPr sz="1600" b="1" spc="-10" dirty="0">
                <a:latin typeface="CVS Health Sans"/>
                <a:cs typeface="CVS Health Sans"/>
              </a:rPr>
              <a:t>1-866-316-3784 </a:t>
            </a:r>
            <a:r>
              <a:rPr sz="1600" spc="-35" dirty="0">
                <a:latin typeface="CVS Health Sans"/>
                <a:cs typeface="CVS Health Sans"/>
              </a:rPr>
              <a:t>and </a:t>
            </a:r>
            <a:r>
              <a:rPr sz="1600" dirty="0">
                <a:latin typeface="CVS Health Sans"/>
                <a:cs typeface="CVS Health Sans"/>
              </a:rPr>
              <a:t>press * option </a:t>
            </a:r>
            <a:r>
              <a:rPr sz="1600" spc="-35" dirty="0">
                <a:latin typeface="CVS Health Sans"/>
                <a:cs typeface="CVS Health Sans"/>
              </a:rPr>
              <a:t>and </a:t>
            </a:r>
            <a:r>
              <a:rPr sz="1600" dirty="0">
                <a:latin typeface="CVS Health Sans"/>
                <a:cs typeface="CVS Health Sans"/>
              </a:rPr>
              <a:t>follow prompt. </a:t>
            </a:r>
            <a:r>
              <a:rPr sz="1600" spc="5" dirty="0">
                <a:latin typeface="CVS Health Sans"/>
                <a:cs typeface="CVS Health Sans"/>
              </a:rPr>
              <a:t> </a:t>
            </a:r>
            <a:r>
              <a:rPr sz="1600" dirty="0">
                <a:latin typeface="CVS Health Sans"/>
                <a:cs typeface="CVS Health Sans"/>
              </a:rPr>
              <a:t>Fax:</a:t>
            </a:r>
            <a:r>
              <a:rPr sz="1600" spc="60" dirty="0">
                <a:latin typeface="CVS Health Sans"/>
                <a:cs typeface="CVS Health Sans"/>
              </a:rPr>
              <a:t> </a:t>
            </a:r>
            <a:r>
              <a:rPr sz="1600" b="1" spc="-5" dirty="0">
                <a:latin typeface="CVS Health Sans"/>
                <a:cs typeface="CVS Health Sans"/>
              </a:rPr>
              <a:t>1-866-889-7517</a:t>
            </a:r>
            <a:endParaRPr lang="en-US" sz="1600" b="1" spc="-5" dirty="0">
              <a:latin typeface="CVS Health Sans"/>
              <a:cs typeface="CVS Health Sans"/>
            </a:endParaRPr>
          </a:p>
          <a:p>
            <a:pPr marL="20320" marR="5080">
              <a:lnSpc>
                <a:spcPct val="152300"/>
              </a:lnSpc>
              <a:spcBef>
                <a:spcPts val="100"/>
              </a:spcBef>
            </a:pPr>
            <a:r>
              <a:rPr lang="en-US" sz="1600" dirty="0">
                <a:latin typeface="CVS Health Sans"/>
                <a:cs typeface="CVS Health Sans"/>
              </a:rPr>
              <a:t>Mail: Aetna Better Health of Michigan  </a:t>
            </a:r>
          </a:p>
          <a:p>
            <a:pPr marL="20320" marR="5080">
              <a:lnSpc>
                <a:spcPct val="152300"/>
              </a:lnSpc>
              <a:spcBef>
                <a:spcPts val="100"/>
              </a:spcBef>
            </a:pPr>
            <a:r>
              <a:rPr lang="en-US" sz="1600" dirty="0">
                <a:latin typeface="CVS Health Sans"/>
                <a:cs typeface="CVS Health Sans"/>
              </a:rPr>
              <a:t>          Attn: Provider Grievance</a:t>
            </a:r>
          </a:p>
          <a:p>
            <a:pPr marL="20320" marR="5080">
              <a:lnSpc>
                <a:spcPct val="152300"/>
              </a:lnSpc>
              <a:spcBef>
                <a:spcPts val="100"/>
              </a:spcBef>
            </a:pPr>
            <a:r>
              <a:rPr lang="en-US" sz="1600" dirty="0">
                <a:latin typeface="CVS Health Sans"/>
                <a:cs typeface="CVS Health Sans"/>
              </a:rPr>
              <a:t>         PO Box 818070 5801 Postal Road </a:t>
            </a:r>
          </a:p>
          <a:p>
            <a:pPr marL="20320" marR="5080">
              <a:lnSpc>
                <a:spcPct val="152300"/>
              </a:lnSpc>
              <a:spcBef>
                <a:spcPts val="100"/>
              </a:spcBef>
            </a:pPr>
            <a:r>
              <a:rPr lang="en-US" sz="1600" dirty="0">
                <a:latin typeface="CVS Health Sans"/>
                <a:cs typeface="CVS Health Sans"/>
              </a:rPr>
              <a:t>          Cleveland, OH  44181-0040</a:t>
            </a:r>
            <a:endParaRPr sz="1600" dirty="0">
              <a:latin typeface="CVS Health Sans"/>
              <a:cs typeface="CVS Health Sans"/>
            </a:endParaRPr>
          </a:p>
          <a:p>
            <a:pPr>
              <a:lnSpc>
                <a:spcPct val="100000"/>
              </a:lnSpc>
              <a:spcBef>
                <a:spcPts val="40"/>
              </a:spcBef>
            </a:pPr>
            <a:endParaRPr lang="en-US" sz="2850" dirty="0">
              <a:latin typeface="CVS Health Sans"/>
              <a:cs typeface="CVS Health Sans"/>
            </a:endParaRPr>
          </a:p>
          <a:p>
            <a:pPr marL="14604" algn="just">
              <a:lnSpc>
                <a:spcPct val="100000"/>
              </a:lnSpc>
            </a:pPr>
            <a:r>
              <a:rPr sz="1600" dirty="0">
                <a:latin typeface="CVS Health Sans"/>
                <a:cs typeface="CVS Health Sans"/>
              </a:rPr>
              <a:t>Email:</a:t>
            </a:r>
            <a:r>
              <a:rPr sz="1600" spc="220" dirty="0">
                <a:latin typeface="CVS Health Sans"/>
                <a:cs typeface="CVS Health Sans"/>
              </a:rPr>
              <a:t> </a:t>
            </a:r>
            <a:r>
              <a:rPr sz="1600" b="1" spc="-10" dirty="0">
                <a:latin typeface="CVS Health Sans"/>
                <a:cs typeface="CVS Health Sans"/>
                <a:hlinkClick r:id="rId2">
                  <a:extLst>
                    <a:ext uri="{A12FA001-AC4F-418D-AE19-62706E023703}">
                      <ahyp:hlinkClr xmlns:ahyp="http://schemas.microsoft.com/office/drawing/2018/hyperlinkcolor" val="tx"/>
                    </a:ext>
                  </a:extLst>
                </a:hlinkClick>
              </a:rPr>
              <a:t>MIAppealsandGrievances@Aetna.com</a:t>
            </a:r>
            <a:endParaRPr sz="1600" dirty="0">
              <a:latin typeface="CVS Health Sans"/>
              <a:cs typeface="CVS Health Sans"/>
            </a:endParaRPr>
          </a:p>
          <a:p>
            <a:pPr>
              <a:lnSpc>
                <a:spcPct val="100000"/>
              </a:lnSpc>
            </a:pPr>
            <a:endParaRPr sz="2000" dirty="0">
              <a:latin typeface="CVS Health Sans"/>
              <a:cs typeface="CVS Health Sans"/>
            </a:endParaRPr>
          </a:p>
          <a:p>
            <a:pPr marL="12700">
              <a:lnSpc>
                <a:spcPts val="1839"/>
              </a:lnSpc>
              <a:spcBef>
                <a:spcPts val="1530"/>
              </a:spcBef>
            </a:pPr>
            <a:r>
              <a:rPr sz="1600" dirty="0">
                <a:latin typeface="CVS Health Sans"/>
                <a:cs typeface="CVS Health Sans"/>
              </a:rPr>
              <a:t>Secure</a:t>
            </a:r>
            <a:r>
              <a:rPr sz="1600" spc="-5" dirty="0">
                <a:latin typeface="CVS Health Sans"/>
                <a:cs typeface="CVS Health Sans"/>
              </a:rPr>
              <a:t> </a:t>
            </a:r>
            <a:r>
              <a:rPr sz="1600" dirty="0">
                <a:latin typeface="CVS Health Sans"/>
                <a:cs typeface="CVS Health Sans"/>
              </a:rPr>
              <a:t>Web</a:t>
            </a:r>
            <a:r>
              <a:rPr sz="1600" spc="-10" dirty="0">
                <a:latin typeface="CVS Health Sans"/>
                <a:cs typeface="CVS Health Sans"/>
              </a:rPr>
              <a:t> </a:t>
            </a:r>
            <a:r>
              <a:rPr sz="1600" dirty="0">
                <a:latin typeface="CVS Health Sans"/>
                <a:cs typeface="CVS Health Sans"/>
              </a:rPr>
              <a:t>Portal:</a:t>
            </a:r>
          </a:p>
          <a:p>
            <a:pPr marL="12700">
              <a:lnSpc>
                <a:spcPts val="1839"/>
              </a:lnSpc>
            </a:pPr>
            <a:r>
              <a:rPr sz="1600" b="1" spc="-15" dirty="0">
                <a:solidFill>
                  <a:schemeClr val="accent1"/>
                </a:solidFill>
                <a:latin typeface="CVS Health Sans"/>
                <a:cs typeface="CVS Health Sans"/>
              </a:rPr>
              <a:t>AetnaBetterHealth.com/Michigan/providers/portal</a:t>
            </a:r>
            <a:endParaRPr sz="1600" dirty="0">
              <a:solidFill>
                <a:schemeClr val="accent1"/>
              </a:solidFill>
              <a:latin typeface="CVS Health Sans"/>
              <a:cs typeface="CVS Health Sans"/>
            </a:endParaRPr>
          </a:p>
        </p:txBody>
      </p:sp>
      <p:pic>
        <p:nvPicPr>
          <p:cNvPr id="4" name="object 4"/>
          <p:cNvPicPr/>
          <p:nvPr/>
        </p:nvPicPr>
        <p:blipFill>
          <a:blip r:embed="rId3" cstate="print"/>
          <a:stretch>
            <a:fillRect/>
          </a:stretch>
        </p:blipFill>
        <p:spPr>
          <a:xfrm>
            <a:off x="6654800" y="1463040"/>
            <a:ext cx="5415279" cy="36169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782" y="348818"/>
            <a:ext cx="6003925" cy="428625"/>
          </a:xfrm>
          <a:prstGeom prst="rect">
            <a:avLst/>
          </a:prstGeom>
        </p:spPr>
        <p:txBody>
          <a:bodyPr vert="horz" wrap="square" lIns="0" tIns="11430" rIns="0" bIns="0" rtlCol="0">
            <a:spAutoFit/>
          </a:bodyPr>
          <a:lstStyle/>
          <a:p>
            <a:pPr marL="12700">
              <a:lnSpc>
                <a:spcPct val="100000"/>
              </a:lnSpc>
              <a:spcBef>
                <a:spcPts val="90"/>
              </a:spcBef>
            </a:pPr>
            <a:r>
              <a:rPr sz="2650" spc="-10">
                <a:solidFill>
                  <a:srgbClr val="000000"/>
                </a:solidFill>
              </a:rPr>
              <a:t>How</a:t>
            </a:r>
            <a:r>
              <a:rPr sz="2650" spc="5">
                <a:solidFill>
                  <a:srgbClr val="000000"/>
                </a:solidFill>
              </a:rPr>
              <a:t> </a:t>
            </a:r>
            <a:r>
              <a:rPr sz="2650" spc="-5">
                <a:solidFill>
                  <a:srgbClr val="000000"/>
                </a:solidFill>
              </a:rPr>
              <a:t>to</a:t>
            </a:r>
            <a:r>
              <a:rPr sz="2650" spc="-110">
                <a:solidFill>
                  <a:srgbClr val="000000"/>
                </a:solidFill>
              </a:rPr>
              <a:t> </a:t>
            </a:r>
            <a:r>
              <a:rPr sz="2650" spc="-5">
                <a:solidFill>
                  <a:srgbClr val="000000"/>
                </a:solidFill>
              </a:rPr>
              <a:t>submit</a:t>
            </a:r>
            <a:r>
              <a:rPr sz="2650" spc="-20">
                <a:solidFill>
                  <a:srgbClr val="000000"/>
                </a:solidFill>
              </a:rPr>
              <a:t> </a:t>
            </a:r>
            <a:r>
              <a:rPr sz="2650" spc="-5">
                <a:solidFill>
                  <a:srgbClr val="000000"/>
                </a:solidFill>
              </a:rPr>
              <a:t>a</a:t>
            </a:r>
            <a:r>
              <a:rPr sz="2650" spc="-50">
                <a:solidFill>
                  <a:srgbClr val="000000"/>
                </a:solidFill>
              </a:rPr>
              <a:t> </a:t>
            </a:r>
            <a:r>
              <a:rPr sz="2650" spc="105">
                <a:solidFill>
                  <a:srgbClr val="000000"/>
                </a:solidFill>
              </a:rPr>
              <a:t>M</a:t>
            </a:r>
            <a:r>
              <a:rPr sz="2650" spc="-5">
                <a:solidFill>
                  <a:srgbClr val="000000"/>
                </a:solidFill>
              </a:rPr>
              <a:t>ember</a:t>
            </a:r>
            <a:r>
              <a:rPr sz="2650" spc="-170">
                <a:solidFill>
                  <a:srgbClr val="000000"/>
                </a:solidFill>
              </a:rPr>
              <a:t> </a:t>
            </a:r>
            <a:r>
              <a:rPr sz="2650" spc="-5">
                <a:solidFill>
                  <a:srgbClr val="000000"/>
                </a:solidFill>
              </a:rPr>
              <a:t>Grievance?</a:t>
            </a:r>
            <a:endParaRPr sz="2650"/>
          </a:p>
        </p:txBody>
      </p:sp>
      <p:sp>
        <p:nvSpPr>
          <p:cNvPr id="3" name="object 3"/>
          <p:cNvSpPr txBox="1"/>
          <p:nvPr/>
        </p:nvSpPr>
        <p:spPr>
          <a:xfrm>
            <a:off x="1003300" y="935939"/>
            <a:ext cx="4718050" cy="3431709"/>
          </a:xfrm>
          <a:prstGeom prst="rect">
            <a:avLst/>
          </a:prstGeom>
        </p:spPr>
        <p:txBody>
          <a:bodyPr vert="horz" wrap="square" lIns="0" tIns="142240" rIns="0" bIns="0" rtlCol="0">
            <a:spAutoFit/>
          </a:bodyPr>
          <a:lstStyle/>
          <a:p>
            <a:pPr marL="12700">
              <a:lnSpc>
                <a:spcPct val="100000"/>
              </a:lnSpc>
              <a:spcBef>
                <a:spcPts val="1120"/>
              </a:spcBef>
            </a:pPr>
            <a:r>
              <a:rPr sz="1600">
                <a:latin typeface="CVS Health Sans"/>
                <a:cs typeface="CVS Health Sans"/>
              </a:rPr>
              <a:t>By</a:t>
            </a:r>
            <a:r>
              <a:rPr sz="1600" spc="135">
                <a:latin typeface="CVS Health Sans"/>
                <a:cs typeface="CVS Health Sans"/>
              </a:rPr>
              <a:t> </a:t>
            </a:r>
            <a:r>
              <a:rPr sz="1600">
                <a:latin typeface="CVS Health Sans"/>
                <a:cs typeface="CVS Health Sans"/>
              </a:rPr>
              <a:t>Calling</a:t>
            </a:r>
            <a:r>
              <a:rPr sz="1600" spc="135">
                <a:latin typeface="CVS Health Sans"/>
                <a:cs typeface="CVS Health Sans"/>
              </a:rPr>
              <a:t> </a:t>
            </a:r>
            <a:r>
              <a:rPr sz="1600">
                <a:latin typeface="CVS Health Sans"/>
                <a:cs typeface="CVS Health Sans"/>
              </a:rPr>
              <a:t>Member</a:t>
            </a:r>
            <a:r>
              <a:rPr sz="1600" spc="140">
                <a:latin typeface="CVS Health Sans"/>
                <a:cs typeface="CVS Health Sans"/>
              </a:rPr>
              <a:t> </a:t>
            </a:r>
            <a:r>
              <a:rPr sz="1600">
                <a:latin typeface="CVS Health Sans"/>
                <a:cs typeface="CVS Health Sans"/>
              </a:rPr>
              <a:t>Services:</a:t>
            </a:r>
            <a:r>
              <a:rPr sz="1600" spc="135">
                <a:latin typeface="CVS Health Sans"/>
                <a:cs typeface="CVS Health Sans"/>
              </a:rPr>
              <a:t> </a:t>
            </a:r>
            <a:r>
              <a:rPr sz="1600" b="1" spc="-10">
                <a:latin typeface="CVS Health Sans"/>
                <a:cs typeface="CVS Health Sans"/>
              </a:rPr>
              <a:t>1-866-316-3784</a:t>
            </a:r>
            <a:endParaRPr sz="1600">
              <a:latin typeface="CVS Health Sans"/>
              <a:cs typeface="CVS Health Sans"/>
            </a:endParaRPr>
          </a:p>
          <a:p>
            <a:pPr marL="39370">
              <a:lnSpc>
                <a:spcPct val="100000"/>
              </a:lnSpc>
              <a:spcBef>
                <a:spcPts val="1019"/>
              </a:spcBef>
            </a:pPr>
            <a:r>
              <a:rPr sz="1600">
                <a:latin typeface="CVS Health Sans"/>
                <a:cs typeface="CVS Health Sans"/>
              </a:rPr>
              <a:t>Fax: </a:t>
            </a:r>
            <a:r>
              <a:rPr sz="1600" b="1" spc="-5">
                <a:latin typeface="CVS Health Sans"/>
                <a:cs typeface="CVS Health Sans"/>
              </a:rPr>
              <a:t>1-866-889-7517</a:t>
            </a:r>
            <a:endParaRPr sz="1600">
              <a:latin typeface="CVS Health Sans"/>
              <a:cs typeface="CVS Health Sans"/>
            </a:endParaRPr>
          </a:p>
          <a:p>
            <a:pPr>
              <a:lnSpc>
                <a:spcPct val="100000"/>
              </a:lnSpc>
              <a:spcBef>
                <a:spcPts val="30"/>
              </a:spcBef>
            </a:pPr>
            <a:endParaRPr sz="1500">
              <a:latin typeface="CVS Health Sans"/>
              <a:cs typeface="CVS Health Sans"/>
            </a:endParaRPr>
          </a:p>
          <a:p>
            <a:pPr marR="1104900" algn="ctr">
              <a:lnSpc>
                <a:spcPct val="100000"/>
              </a:lnSpc>
            </a:pPr>
            <a:r>
              <a:rPr sz="1600">
                <a:latin typeface="CVS Health Sans"/>
                <a:cs typeface="CVS Health Sans"/>
              </a:rPr>
              <a:t>Mail:</a:t>
            </a:r>
            <a:r>
              <a:rPr sz="1600" spc="60">
                <a:latin typeface="CVS Health Sans"/>
                <a:cs typeface="CVS Health Sans"/>
              </a:rPr>
              <a:t> </a:t>
            </a:r>
            <a:r>
              <a:rPr sz="1600" spc="-20">
                <a:latin typeface="CVS Health Sans"/>
                <a:cs typeface="CVS Health Sans"/>
              </a:rPr>
              <a:t>Aetna</a:t>
            </a:r>
            <a:r>
              <a:rPr sz="1600" spc="90">
                <a:latin typeface="CVS Health Sans"/>
                <a:cs typeface="CVS Health Sans"/>
              </a:rPr>
              <a:t> </a:t>
            </a:r>
            <a:r>
              <a:rPr sz="1600">
                <a:latin typeface="CVS Health Sans"/>
                <a:cs typeface="CVS Health Sans"/>
              </a:rPr>
              <a:t>Better</a:t>
            </a:r>
            <a:r>
              <a:rPr sz="1600" spc="-25">
                <a:latin typeface="CVS Health Sans"/>
                <a:cs typeface="CVS Health Sans"/>
              </a:rPr>
              <a:t> </a:t>
            </a:r>
            <a:r>
              <a:rPr sz="1600" spc="-20">
                <a:latin typeface="CVS Health Sans"/>
                <a:cs typeface="CVS Health Sans"/>
              </a:rPr>
              <a:t>Health</a:t>
            </a:r>
            <a:r>
              <a:rPr sz="1600" spc="170">
                <a:latin typeface="CVS Health Sans"/>
                <a:cs typeface="CVS Health Sans"/>
              </a:rPr>
              <a:t> </a:t>
            </a:r>
            <a:r>
              <a:rPr sz="1600">
                <a:latin typeface="CVS Health Sans"/>
                <a:cs typeface="CVS Health Sans"/>
              </a:rPr>
              <a:t>of</a:t>
            </a:r>
            <a:r>
              <a:rPr sz="1600" spc="-15">
                <a:latin typeface="CVS Health Sans"/>
                <a:cs typeface="CVS Health Sans"/>
              </a:rPr>
              <a:t> Michigan</a:t>
            </a:r>
            <a:endParaRPr sz="1600">
              <a:latin typeface="CVS Health Sans"/>
              <a:cs typeface="CVS Health Sans"/>
            </a:endParaRPr>
          </a:p>
          <a:p>
            <a:pPr marR="1118235" algn="ctr">
              <a:lnSpc>
                <a:spcPct val="100000"/>
              </a:lnSpc>
            </a:pPr>
            <a:r>
              <a:rPr sz="1600">
                <a:latin typeface="CVS Health Sans"/>
                <a:cs typeface="CVS Health Sans"/>
              </a:rPr>
              <a:t>Attn:</a:t>
            </a:r>
            <a:r>
              <a:rPr sz="1600" spc="-25">
                <a:latin typeface="CVS Health Sans"/>
                <a:cs typeface="CVS Health Sans"/>
              </a:rPr>
              <a:t> </a:t>
            </a:r>
            <a:r>
              <a:rPr sz="1600">
                <a:latin typeface="CVS Health Sans"/>
                <a:cs typeface="CVS Health Sans"/>
              </a:rPr>
              <a:t>Appeals</a:t>
            </a:r>
            <a:r>
              <a:rPr sz="1600" spc="-20">
                <a:latin typeface="CVS Health Sans"/>
                <a:cs typeface="CVS Health Sans"/>
              </a:rPr>
              <a:t> </a:t>
            </a:r>
            <a:r>
              <a:rPr sz="1600">
                <a:latin typeface="CVS Health Sans"/>
                <a:cs typeface="CVS Health Sans"/>
              </a:rPr>
              <a:t>Coordinator</a:t>
            </a:r>
          </a:p>
          <a:p>
            <a:pPr marL="573405">
              <a:lnSpc>
                <a:spcPct val="100000"/>
              </a:lnSpc>
              <a:spcBef>
                <a:spcPts val="5"/>
              </a:spcBef>
            </a:pPr>
            <a:r>
              <a:rPr sz="1600">
                <a:latin typeface="CVS Health Sans"/>
                <a:cs typeface="CVS Health Sans"/>
              </a:rPr>
              <a:t>PO</a:t>
            </a:r>
            <a:r>
              <a:rPr sz="1600" spc="-10">
                <a:latin typeface="CVS Health Sans"/>
                <a:cs typeface="CVS Health Sans"/>
              </a:rPr>
              <a:t> </a:t>
            </a:r>
            <a:r>
              <a:rPr sz="1600">
                <a:latin typeface="CVS Health Sans"/>
                <a:cs typeface="CVS Health Sans"/>
              </a:rPr>
              <a:t>Box</a:t>
            </a:r>
            <a:r>
              <a:rPr sz="1600" spc="-10">
                <a:latin typeface="CVS Health Sans"/>
                <a:cs typeface="CVS Health Sans"/>
              </a:rPr>
              <a:t> </a:t>
            </a:r>
            <a:r>
              <a:rPr sz="1600">
                <a:latin typeface="CVS Health Sans"/>
                <a:cs typeface="CVS Health Sans"/>
              </a:rPr>
              <a:t>818070</a:t>
            </a:r>
            <a:r>
              <a:rPr sz="1600" spc="355">
                <a:latin typeface="CVS Health Sans"/>
                <a:cs typeface="CVS Health Sans"/>
              </a:rPr>
              <a:t> </a:t>
            </a:r>
            <a:br>
              <a:rPr lang="en-US" sz="1600" spc="355">
                <a:latin typeface="CVS Health Sans"/>
                <a:cs typeface="CVS Health Sans"/>
              </a:rPr>
            </a:br>
            <a:r>
              <a:rPr sz="1600">
                <a:latin typeface="CVS Health Sans"/>
                <a:cs typeface="CVS Health Sans"/>
              </a:rPr>
              <a:t>5801</a:t>
            </a:r>
            <a:r>
              <a:rPr sz="1600" spc="-10">
                <a:latin typeface="CVS Health Sans"/>
                <a:cs typeface="CVS Health Sans"/>
              </a:rPr>
              <a:t> </a:t>
            </a:r>
            <a:r>
              <a:rPr sz="1600">
                <a:latin typeface="CVS Health Sans"/>
                <a:cs typeface="CVS Health Sans"/>
              </a:rPr>
              <a:t>Postal</a:t>
            </a:r>
            <a:r>
              <a:rPr sz="1600" spc="-10">
                <a:latin typeface="CVS Health Sans"/>
                <a:cs typeface="CVS Health Sans"/>
              </a:rPr>
              <a:t> </a:t>
            </a:r>
            <a:r>
              <a:rPr sz="1600">
                <a:latin typeface="CVS Health Sans"/>
                <a:cs typeface="CVS Health Sans"/>
              </a:rPr>
              <a:t>Rd</a:t>
            </a:r>
          </a:p>
          <a:p>
            <a:pPr marL="573405">
              <a:lnSpc>
                <a:spcPct val="100000"/>
              </a:lnSpc>
              <a:spcBef>
                <a:spcPts val="5"/>
              </a:spcBef>
            </a:pPr>
            <a:r>
              <a:rPr sz="1600">
                <a:latin typeface="CVS Health Sans"/>
                <a:cs typeface="CVS Health Sans"/>
              </a:rPr>
              <a:t>Cleveland,</a:t>
            </a:r>
            <a:r>
              <a:rPr sz="1600" spc="-25">
                <a:latin typeface="CVS Health Sans"/>
                <a:cs typeface="CVS Health Sans"/>
              </a:rPr>
              <a:t> </a:t>
            </a:r>
            <a:r>
              <a:rPr sz="1600">
                <a:latin typeface="CVS Health Sans"/>
                <a:cs typeface="CVS Health Sans"/>
              </a:rPr>
              <a:t>OH</a:t>
            </a:r>
            <a:r>
              <a:rPr sz="1600" spc="-20">
                <a:latin typeface="CVS Health Sans"/>
                <a:cs typeface="CVS Health Sans"/>
              </a:rPr>
              <a:t> </a:t>
            </a:r>
            <a:r>
              <a:rPr sz="1600">
                <a:latin typeface="CVS Health Sans"/>
                <a:cs typeface="CVS Health Sans"/>
              </a:rPr>
              <a:t>44181-0040</a:t>
            </a:r>
          </a:p>
          <a:p>
            <a:pPr>
              <a:lnSpc>
                <a:spcPct val="100000"/>
              </a:lnSpc>
              <a:spcBef>
                <a:spcPts val="60"/>
              </a:spcBef>
            </a:pPr>
            <a:endParaRPr sz="1350">
              <a:latin typeface="CVS Health Sans"/>
              <a:cs typeface="CVS Health Sans"/>
            </a:endParaRPr>
          </a:p>
          <a:p>
            <a:pPr marL="1065530" marR="653415" indent="-1043305">
              <a:lnSpc>
                <a:spcPct val="100000"/>
              </a:lnSpc>
            </a:pPr>
            <a:r>
              <a:rPr sz="1600">
                <a:latin typeface="CVS Health Sans"/>
                <a:cs typeface="CVS Health Sans"/>
              </a:rPr>
              <a:t>In</a:t>
            </a:r>
            <a:r>
              <a:rPr sz="1600" spc="-10">
                <a:latin typeface="CVS Health Sans"/>
                <a:cs typeface="CVS Health Sans"/>
              </a:rPr>
              <a:t> </a:t>
            </a:r>
            <a:r>
              <a:rPr sz="1600">
                <a:latin typeface="CVS Health Sans"/>
                <a:cs typeface="CVS Health Sans"/>
              </a:rPr>
              <a:t>person</a:t>
            </a:r>
            <a:r>
              <a:rPr sz="1600" spc="-10">
                <a:latin typeface="CVS Health Sans"/>
                <a:cs typeface="CVS Health Sans"/>
              </a:rPr>
              <a:t> </a:t>
            </a:r>
            <a:r>
              <a:rPr sz="1600">
                <a:latin typeface="CVS Health Sans"/>
                <a:cs typeface="CVS Health Sans"/>
              </a:rPr>
              <a:t>:</a:t>
            </a:r>
            <a:r>
              <a:rPr sz="1600" spc="-10">
                <a:latin typeface="CVS Health Sans"/>
                <a:cs typeface="CVS Health Sans"/>
              </a:rPr>
              <a:t> </a:t>
            </a:r>
            <a:r>
              <a:rPr sz="1600">
                <a:latin typeface="CVS Health Sans"/>
                <a:cs typeface="CVS Health Sans"/>
              </a:rPr>
              <a:t>Aetna</a:t>
            </a:r>
            <a:r>
              <a:rPr sz="1600" spc="-10">
                <a:latin typeface="CVS Health Sans"/>
                <a:cs typeface="CVS Health Sans"/>
              </a:rPr>
              <a:t> </a:t>
            </a:r>
            <a:r>
              <a:rPr sz="1600">
                <a:latin typeface="CVS Health Sans"/>
                <a:cs typeface="CVS Health Sans"/>
              </a:rPr>
              <a:t>Better</a:t>
            </a:r>
            <a:r>
              <a:rPr sz="1600" spc="-5">
                <a:latin typeface="CVS Health Sans"/>
                <a:cs typeface="CVS Health Sans"/>
              </a:rPr>
              <a:t> </a:t>
            </a:r>
            <a:r>
              <a:rPr sz="1600">
                <a:latin typeface="CVS Health Sans"/>
                <a:cs typeface="CVS Health Sans"/>
              </a:rPr>
              <a:t>Health</a:t>
            </a:r>
            <a:r>
              <a:rPr sz="1600" spc="-10">
                <a:latin typeface="CVS Health Sans"/>
                <a:cs typeface="CVS Health Sans"/>
              </a:rPr>
              <a:t> </a:t>
            </a:r>
            <a:r>
              <a:rPr sz="1600">
                <a:latin typeface="CVS Health Sans"/>
                <a:cs typeface="CVS Health Sans"/>
              </a:rPr>
              <a:t>of</a:t>
            </a:r>
            <a:r>
              <a:rPr sz="1600" spc="-10">
                <a:latin typeface="CVS Health Sans"/>
                <a:cs typeface="CVS Health Sans"/>
              </a:rPr>
              <a:t> </a:t>
            </a:r>
            <a:r>
              <a:rPr sz="1600">
                <a:latin typeface="CVS Health Sans"/>
                <a:cs typeface="CVS Health Sans"/>
              </a:rPr>
              <a:t>Michigan </a:t>
            </a:r>
            <a:r>
              <a:rPr sz="1600" spc="-360">
                <a:latin typeface="CVS Health Sans"/>
                <a:cs typeface="CVS Health Sans"/>
              </a:rPr>
              <a:t> </a:t>
            </a:r>
            <a:r>
              <a:rPr sz="1600">
                <a:latin typeface="CVS Health Sans"/>
                <a:cs typeface="CVS Health Sans"/>
              </a:rPr>
              <a:t>Attn:</a:t>
            </a:r>
            <a:r>
              <a:rPr sz="1600" spc="45">
                <a:latin typeface="CVS Health Sans"/>
                <a:cs typeface="CVS Health Sans"/>
              </a:rPr>
              <a:t> </a:t>
            </a:r>
            <a:r>
              <a:rPr sz="1600">
                <a:latin typeface="CVS Health Sans"/>
                <a:cs typeface="CVS Health Sans"/>
              </a:rPr>
              <a:t>Member</a:t>
            </a:r>
            <a:r>
              <a:rPr sz="1600" spc="120">
                <a:latin typeface="CVS Health Sans"/>
                <a:cs typeface="CVS Health Sans"/>
              </a:rPr>
              <a:t> </a:t>
            </a:r>
            <a:r>
              <a:rPr sz="1600">
                <a:latin typeface="CVS Health Sans"/>
                <a:cs typeface="CVS Health Sans"/>
              </a:rPr>
              <a:t>Grievance</a:t>
            </a:r>
          </a:p>
          <a:p>
            <a:pPr marL="1069975" marR="5080">
              <a:lnSpc>
                <a:spcPct val="100000"/>
              </a:lnSpc>
              <a:spcBef>
                <a:spcPts val="5"/>
              </a:spcBef>
            </a:pPr>
            <a:r>
              <a:rPr sz="1600">
                <a:latin typeface="CVS Health Sans"/>
                <a:cs typeface="CVS Health Sans"/>
              </a:rPr>
              <a:t>28588</a:t>
            </a:r>
            <a:r>
              <a:rPr sz="1600" spc="-20">
                <a:latin typeface="CVS Health Sans"/>
                <a:cs typeface="CVS Health Sans"/>
              </a:rPr>
              <a:t> </a:t>
            </a:r>
            <a:r>
              <a:rPr sz="1600">
                <a:latin typeface="CVS Health Sans"/>
                <a:cs typeface="CVS Health Sans"/>
              </a:rPr>
              <a:t>Northwestern</a:t>
            </a:r>
            <a:r>
              <a:rPr sz="1600" spc="-15">
                <a:latin typeface="CVS Health Sans"/>
                <a:cs typeface="CVS Health Sans"/>
              </a:rPr>
              <a:t> </a:t>
            </a:r>
            <a:r>
              <a:rPr sz="1600">
                <a:latin typeface="CVS Health Sans"/>
                <a:cs typeface="CVS Health Sans"/>
              </a:rPr>
              <a:t>Hwy</a:t>
            </a:r>
            <a:r>
              <a:rPr sz="1600" spc="-15">
                <a:latin typeface="CVS Health Sans"/>
                <a:cs typeface="CVS Health Sans"/>
              </a:rPr>
              <a:t> </a:t>
            </a:r>
            <a:r>
              <a:rPr sz="1600">
                <a:latin typeface="CVS Health Sans"/>
                <a:cs typeface="CVS Health Sans"/>
              </a:rPr>
              <a:t>Suite#</a:t>
            </a:r>
            <a:r>
              <a:rPr sz="1600" spc="-20">
                <a:latin typeface="CVS Health Sans"/>
                <a:cs typeface="CVS Health Sans"/>
              </a:rPr>
              <a:t> </a:t>
            </a:r>
            <a:r>
              <a:rPr sz="1600">
                <a:latin typeface="CVS Health Sans"/>
                <a:cs typeface="CVS Health Sans"/>
              </a:rPr>
              <a:t>380B </a:t>
            </a:r>
            <a:r>
              <a:rPr sz="1600" spc="-355">
                <a:latin typeface="CVS Health Sans"/>
                <a:cs typeface="CVS Health Sans"/>
              </a:rPr>
              <a:t> </a:t>
            </a:r>
            <a:r>
              <a:rPr sz="1600">
                <a:latin typeface="CVS Health Sans"/>
                <a:cs typeface="CVS Health Sans"/>
              </a:rPr>
              <a:t>Southfield,</a:t>
            </a:r>
            <a:r>
              <a:rPr sz="1600" spc="-5">
                <a:latin typeface="CVS Health Sans"/>
                <a:cs typeface="CVS Health Sans"/>
              </a:rPr>
              <a:t> </a:t>
            </a:r>
            <a:r>
              <a:rPr sz="1600">
                <a:latin typeface="CVS Health Sans"/>
                <a:cs typeface="CVS Health Sans"/>
              </a:rPr>
              <a:t>MI</a:t>
            </a:r>
            <a:r>
              <a:rPr sz="1600" spc="370">
                <a:latin typeface="CVS Health Sans"/>
                <a:cs typeface="CVS Health Sans"/>
              </a:rPr>
              <a:t> </a:t>
            </a:r>
            <a:r>
              <a:rPr sz="1600">
                <a:latin typeface="CVS Health Sans"/>
                <a:cs typeface="CVS Health Sans"/>
              </a:rPr>
              <a:t>48034</a:t>
            </a:r>
          </a:p>
        </p:txBody>
      </p:sp>
      <p:sp>
        <p:nvSpPr>
          <p:cNvPr id="4" name="object 4"/>
          <p:cNvSpPr txBox="1"/>
          <p:nvPr/>
        </p:nvSpPr>
        <p:spPr>
          <a:xfrm>
            <a:off x="1003300" y="4789182"/>
            <a:ext cx="4472305"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CVS Health Sans"/>
                <a:cs typeface="CVS Health Sans"/>
              </a:rPr>
              <a:t>Email:</a:t>
            </a:r>
            <a:r>
              <a:rPr sz="1600" spc="220" dirty="0">
                <a:latin typeface="CVS Health Sans"/>
                <a:cs typeface="CVS Health Sans"/>
              </a:rPr>
              <a:t> </a:t>
            </a:r>
            <a:r>
              <a:rPr sz="1600" b="1" spc="-10" dirty="0">
                <a:latin typeface="CVS Health Sans"/>
                <a:cs typeface="CVS Health Sans"/>
                <a:hlinkClick r:id="rId2">
                  <a:extLst>
                    <a:ext uri="{A12FA001-AC4F-418D-AE19-62706E023703}">
                      <ahyp:hlinkClr xmlns:ahyp="http://schemas.microsoft.com/office/drawing/2018/hyperlinkcolor" val="tx"/>
                    </a:ext>
                  </a:extLst>
                </a:hlinkClick>
              </a:rPr>
              <a:t>MIAppealsandGrievances@Aetna.com</a:t>
            </a:r>
            <a:endParaRPr sz="1600" dirty="0">
              <a:latin typeface="CVS Health Sans"/>
              <a:cs typeface="CVS Health Sans"/>
            </a:endParaRPr>
          </a:p>
        </p:txBody>
      </p:sp>
      <p:pic>
        <p:nvPicPr>
          <p:cNvPr id="5" name="object 5"/>
          <p:cNvPicPr/>
          <p:nvPr/>
        </p:nvPicPr>
        <p:blipFill>
          <a:blip r:embed="rId3" cstate="print"/>
          <a:stretch>
            <a:fillRect/>
          </a:stretch>
        </p:blipFill>
        <p:spPr>
          <a:xfrm>
            <a:off x="6390640" y="1188719"/>
            <a:ext cx="5242559" cy="39725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640" y="221856"/>
            <a:ext cx="5515610" cy="428625"/>
          </a:xfrm>
          <a:prstGeom prst="rect">
            <a:avLst/>
          </a:prstGeom>
        </p:spPr>
        <p:txBody>
          <a:bodyPr vert="horz" wrap="square" lIns="0" tIns="12065" rIns="0" bIns="0" rtlCol="0">
            <a:spAutoFit/>
          </a:bodyPr>
          <a:lstStyle/>
          <a:p>
            <a:pPr marL="12700">
              <a:lnSpc>
                <a:spcPct val="100000"/>
              </a:lnSpc>
              <a:spcBef>
                <a:spcPts val="95"/>
              </a:spcBef>
            </a:pPr>
            <a:r>
              <a:rPr sz="2650" spc="-5">
                <a:solidFill>
                  <a:srgbClr val="000000"/>
                </a:solidFill>
              </a:rPr>
              <a:t>How</a:t>
            </a:r>
            <a:r>
              <a:rPr sz="2650" spc="5">
                <a:solidFill>
                  <a:srgbClr val="000000"/>
                </a:solidFill>
              </a:rPr>
              <a:t> </a:t>
            </a:r>
            <a:r>
              <a:rPr sz="2650" spc="-5">
                <a:solidFill>
                  <a:srgbClr val="000000"/>
                </a:solidFill>
              </a:rPr>
              <a:t>to</a:t>
            </a:r>
            <a:r>
              <a:rPr sz="2650" spc="-105">
                <a:solidFill>
                  <a:srgbClr val="000000"/>
                </a:solidFill>
              </a:rPr>
              <a:t> </a:t>
            </a:r>
            <a:r>
              <a:rPr sz="2650" spc="-5">
                <a:solidFill>
                  <a:srgbClr val="000000"/>
                </a:solidFill>
              </a:rPr>
              <a:t>submit</a:t>
            </a:r>
            <a:r>
              <a:rPr sz="2650" spc="-15">
                <a:solidFill>
                  <a:srgbClr val="000000"/>
                </a:solidFill>
              </a:rPr>
              <a:t> </a:t>
            </a:r>
            <a:r>
              <a:rPr sz="2650" spc="-5">
                <a:solidFill>
                  <a:srgbClr val="000000"/>
                </a:solidFill>
              </a:rPr>
              <a:t>a</a:t>
            </a:r>
            <a:r>
              <a:rPr sz="2650" spc="-45">
                <a:solidFill>
                  <a:srgbClr val="000000"/>
                </a:solidFill>
              </a:rPr>
              <a:t> </a:t>
            </a:r>
            <a:r>
              <a:rPr sz="2650" spc="-90">
                <a:solidFill>
                  <a:srgbClr val="000000"/>
                </a:solidFill>
              </a:rPr>
              <a:t>P</a:t>
            </a:r>
            <a:r>
              <a:rPr sz="2650" spc="-5">
                <a:solidFill>
                  <a:srgbClr val="000000"/>
                </a:solidFill>
              </a:rPr>
              <a:t>rovider</a:t>
            </a:r>
            <a:r>
              <a:rPr sz="2650" spc="-165">
                <a:solidFill>
                  <a:srgbClr val="000000"/>
                </a:solidFill>
              </a:rPr>
              <a:t> </a:t>
            </a:r>
            <a:r>
              <a:rPr sz="2650" spc="-5">
                <a:solidFill>
                  <a:srgbClr val="000000"/>
                </a:solidFill>
              </a:rPr>
              <a:t>Appeal?</a:t>
            </a:r>
            <a:endParaRPr sz="2650"/>
          </a:p>
        </p:txBody>
      </p:sp>
      <p:sp>
        <p:nvSpPr>
          <p:cNvPr id="3" name="object 3"/>
          <p:cNvSpPr txBox="1"/>
          <p:nvPr/>
        </p:nvSpPr>
        <p:spPr>
          <a:xfrm>
            <a:off x="700036" y="894816"/>
            <a:ext cx="11285220" cy="5398914"/>
          </a:xfrm>
          <a:prstGeom prst="rect">
            <a:avLst/>
          </a:prstGeom>
        </p:spPr>
        <p:txBody>
          <a:bodyPr vert="horz" wrap="square" lIns="0" tIns="12700" rIns="0" bIns="0" rtlCol="0">
            <a:spAutoFit/>
          </a:bodyPr>
          <a:lstStyle/>
          <a:p>
            <a:pPr marL="384810">
              <a:lnSpc>
                <a:spcPct val="100000"/>
              </a:lnSpc>
              <a:spcBef>
                <a:spcPts val="100"/>
              </a:spcBef>
            </a:pPr>
            <a:r>
              <a:rPr sz="1600" dirty="0">
                <a:latin typeface="CVS Health Sans"/>
                <a:cs typeface="CVS Health Sans"/>
              </a:rPr>
              <a:t>Call:</a:t>
            </a:r>
            <a:r>
              <a:rPr sz="1600" spc="140" dirty="0">
                <a:latin typeface="CVS Health Sans"/>
                <a:cs typeface="CVS Health Sans"/>
              </a:rPr>
              <a:t> </a:t>
            </a:r>
            <a:r>
              <a:rPr sz="1600" b="1" spc="-10" dirty="0">
                <a:latin typeface="CVS Health Sans"/>
                <a:cs typeface="CVS Health Sans"/>
              </a:rPr>
              <a:t>1-866-316-3784</a:t>
            </a:r>
            <a:r>
              <a:rPr sz="1600" b="1" spc="25" dirty="0">
                <a:latin typeface="CVS Health Sans"/>
                <a:cs typeface="CVS Health Sans"/>
              </a:rPr>
              <a:t> </a:t>
            </a:r>
            <a:r>
              <a:rPr sz="1600" spc="-35" dirty="0">
                <a:latin typeface="CVS Health Sans"/>
                <a:cs typeface="CVS Health Sans"/>
              </a:rPr>
              <a:t>and</a:t>
            </a:r>
            <a:r>
              <a:rPr sz="1600" spc="105" dirty="0">
                <a:latin typeface="CVS Health Sans"/>
                <a:cs typeface="CVS Health Sans"/>
              </a:rPr>
              <a:t> </a:t>
            </a:r>
            <a:r>
              <a:rPr sz="1600" dirty="0">
                <a:latin typeface="CVS Health Sans"/>
                <a:cs typeface="CVS Health Sans"/>
              </a:rPr>
              <a:t>press</a:t>
            </a:r>
            <a:r>
              <a:rPr sz="1600" spc="-50" dirty="0">
                <a:latin typeface="CVS Health Sans"/>
                <a:cs typeface="CVS Health Sans"/>
              </a:rPr>
              <a:t> </a:t>
            </a:r>
            <a:r>
              <a:rPr sz="1600" dirty="0">
                <a:latin typeface="CVS Health Sans"/>
                <a:cs typeface="CVS Health Sans"/>
              </a:rPr>
              <a:t>*</a:t>
            </a:r>
            <a:r>
              <a:rPr sz="1600" spc="50" dirty="0">
                <a:latin typeface="CVS Health Sans"/>
                <a:cs typeface="CVS Health Sans"/>
              </a:rPr>
              <a:t> </a:t>
            </a:r>
            <a:r>
              <a:rPr sz="1600" dirty="0">
                <a:latin typeface="CVS Health Sans"/>
                <a:cs typeface="CVS Health Sans"/>
              </a:rPr>
              <a:t>option</a:t>
            </a:r>
            <a:r>
              <a:rPr sz="1600" spc="25" dirty="0">
                <a:latin typeface="CVS Health Sans"/>
                <a:cs typeface="CVS Health Sans"/>
              </a:rPr>
              <a:t> </a:t>
            </a:r>
            <a:r>
              <a:rPr sz="1600" spc="-35" dirty="0">
                <a:latin typeface="CVS Health Sans"/>
                <a:cs typeface="CVS Health Sans"/>
              </a:rPr>
              <a:t>and</a:t>
            </a:r>
            <a:r>
              <a:rPr sz="1600" spc="105" dirty="0">
                <a:latin typeface="CVS Health Sans"/>
                <a:cs typeface="CVS Health Sans"/>
              </a:rPr>
              <a:t> </a:t>
            </a:r>
            <a:r>
              <a:rPr sz="1600" dirty="0">
                <a:latin typeface="CVS Health Sans"/>
                <a:cs typeface="CVS Health Sans"/>
              </a:rPr>
              <a:t>follow</a:t>
            </a:r>
            <a:r>
              <a:rPr sz="1600" spc="-5" dirty="0">
                <a:latin typeface="CVS Health Sans"/>
                <a:cs typeface="CVS Health Sans"/>
              </a:rPr>
              <a:t> </a:t>
            </a:r>
            <a:r>
              <a:rPr sz="1600" dirty="0">
                <a:latin typeface="CVS Health Sans"/>
                <a:cs typeface="CVS Health Sans"/>
              </a:rPr>
              <a:t>prompt.</a:t>
            </a:r>
          </a:p>
          <a:p>
            <a:pPr marL="384810">
              <a:lnSpc>
                <a:spcPct val="100000"/>
              </a:lnSpc>
              <a:spcBef>
                <a:spcPts val="1205"/>
              </a:spcBef>
            </a:pPr>
            <a:r>
              <a:rPr sz="1600" dirty="0">
                <a:latin typeface="CVS Health Sans"/>
                <a:cs typeface="CVS Health Sans"/>
              </a:rPr>
              <a:t>Fax:</a:t>
            </a:r>
            <a:r>
              <a:rPr sz="1600" spc="35" dirty="0">
                <a:latin typeface="CVS Health Sans"/>
                <a:cs typeface="CVS Health Sans"/>
              </a:rPr>
              <a:t> </a:t>
            </a:r>
            <a:r>
              <a:rPr sz="1600" b="1" spc="-5" dirty="0">
                <a:latin typeface="CVS Health Sans"/>
                <a:cs typeface="CVS Health Sans"/>
              </a:rPr>
              <a:t>1-866-889-7517</a:t>
            </a:r>
            <a:endParaRPr sz="1600" dirty="0">
              <a:latin typeface="CVS Health Sans"/>
              <a:cs typeface="CVS Health Sans"/>
            </a:endParaRPr>
          </a:p>
          <a:p>
            <a:pPr marL="839469" marR="7383145" indent="-455295">
              <a:lnSpc>
                <a:spcPct val="150000"/>
              </a:lnSpc>
              <a:spcBef>
                <a:spcPts val="30"/>
              </a:spcBef>
            </a:pPr>
            <a:endParaRPr lang="en-US" sz="1600" dirty="0">
              <a:latin typeface="CVS Health Sans"/>
              <a:cs typeface="CVS Health Sans"/>
            </a:endParaRPr>
          </a:p>
          <a:p>
            <a:pPr marL="839469" marR="7383145" indent="-455295">
              <a:lnSpc>
                <a:spcPct val="150000"/>
              </a:lnSpc>
              <a:spcBef>
                <a:spcPts val="30"/>
              </a:spcBef>
            </a:pPr>
            <a:r>
              <a:rPr sz="1600" dirty="0">
                <a:latin typeface="CVS Health Sans"/>
                <a:cs typeface="CVS Health Sans"/>
              </a:rPr>
              <a:t>Mail:</a:t>
            </a:r>
            <a:r>
              <a:rPr sz="1600" spc="45" dirty="0">
                <a:latin typeface="CVS Health Sans"/>
                <a:cs typeface="CVS Health Sans"/>
              </a:rPr>
              <a:t> </a:t>
            </a:r>
            <a:r>
              <a:rPr sz="1600" spc="-20" dirty="0">
                <a:latin typeface="CVS Health Sans"/>
                <a:cs typeface="CVS Health Sans"/>
              </a:rPr>
              <a:t>Aetna</a:t>
            </a:r>
            <a:r>
              <a:rPr sz="1600" spc="95" dirty="0">
                <a:latin typeface="CVS Health Sans"/>
                <a:cs typeface="CVS Health Sans"/>
              </a:rPr>
              <a:t> </a:t>
            </a:r>
            <a:r>
              <a:rPr sz="1600" dirty="0">
                <a:latin typeface="CVS Health Sans"/>
                <a:cs typeface="CVS Health Sans"/>
              </a:rPr>
              <a:t>Better</a:t>
            </a:r>
            <a:r>
              <a:rPr sz="1600" spc="-30" dirty="0">
                <a:latin typeface="CVS Health Sans"/>
                <a:cs typeface="CVS Health Sans"/>
              </a:rPr>
              <a:t> </a:t>
            </a:r>
            <a:r>
              <a:rPr sz="1600" spc="-20" dirty="0">
                <a:latin typeface="CVS Health Sans"/>
                <a:cs typeface="CVS Health Sans"/>
              </a:rPr>
              <a:t>Health</a:t>
            </a:r>
            <a:r>
              <a:rPr sz="1600" spc="170" dirty="0">
                <a:latin typeface="CVS Health Sans"/>
                <a:cs typeface="CVS Health Sans"/>
              </a:rPr>
              <a:t> </a:t>
            </a:r>
            <a:r>
              <a:rPr sz="1600" dirty="0">
                <a:latin typeface="CVS Health Sans"/>
                <a:cs typeface="CVS Health Sans"/>
              </a:rPr>
              <a:t>of</a:t>
            </a:r>
            <a:r>
              <a:rPr sz="1600" spc="-20" dirty="0">
                <a:latin typeface="CVS Health Sans"/>
                <a:cs typeface="CVS Health Sans"/>
              </a:rPr>
              <a:t> </a:t>
            </a:r>
            <a:r>
              <a:rPr sz="1600" spc="-10" dirty="0">
                <a:latin typeface="CVS Health Sans"/>
                <a:cs typeface="CVS Health Sans"/>
              </a:rPr>
              <a:t>Michigan</a:t>
            </a:r>
            <a:r>
              <a:rPr lang="en-US" sz="1600" spc="-10" dirty="0">
                <a:latin typeface="+mj-lt"/>
                <a:cs typeface="CVS Health Sans"/>
              </a:rPr>
              <a:t>   </a:t>
            </a:r>
            <a:r>
              <a:rPr lang="en-US" sz="1600" b="0" dirty="0">
                <a:latin typeface="CVS Health Sans" panose="020B0504020202020204" pitchFamily="34" charset="0"/>
              </a:rPr>
              <a:t>Attn: Provider Grievance</a:t>
            </a:r>
          </a:p>
          <a:p>
            <a:pPr marL="839469" marR="7383145" indent="-455295">
              <a:lnSpc>
                <a:spcPct val="150000"/>
              </a:lnSpc>
              <a:spcBef>
                <a:spcPts val="30"/>
              </a:spcBef>
            </a:pPr>
            <a:r>
              <a:rPr lang="en-US" sz="1600" dirty="0">
                <a:latin typeface="CVS Health Sans" panose="020B0504020202020204" pitchFamily="34" charset="0"/>
              </a:rPr>
              <a:t>         </a:t>
            </a:r>
            <a:r>
              <a:rPr lang="en-US" sz="1600" b="0" dirty="0">
                <a:latin typeface="CVS Health Sans" panose="020B0504020202020204" pitchFamily="34" charset="0"/>
              </a:rPr>
              <a:t>PO Box 818070 5801 Postal Road </a:t>
            </a:r>
          </a:p>
          <a:p>
            <a:pPr>
              <a:lnSpc>
                <a:spcPct val="150000"/>
              </a:lnSpc>
            </a:pPr>
            <a:r>
              <a:rPr lang="en-US" sz="1600" dirty="0">
                <a:latin typeface="CVS Health Sans" panose="020B0504020202020204" pitchFamily="34" charset="0"/>
              </a:rPr>
              <a:t>                 </a:t>
            </a:r>
            <a:r>
              <a:rPr lang="en-US" sz="1600" b="0" dirty="0">
                <a:latin typeface="CVS Health Sans" panose="020B0504020202020204" pitchFamily="34" charset="0"/>
              </a:rPr>
              <a:t>Cleveland, OH  44181-0040</a:t>
            </a:r>
          </a:p>
          <a:p>
            <a:pPr>
              <a:lnSpc>
                <a:spcPct val="150000"/>
              </a:lnSpc>
            </a:pPr>
            <a:endParaRPr lang="en-US" sz="1600" dirty="0">
              <a:latin typeface="CVS Health Sans"/>
              <a:cs typeface="CVS Health Sans"/>
            </a:endParaRPr>
          </a:p>
          <a:p>
            <a:pPr marL="386080">
              <a:lnSpc>
                <a:spcPct val="100000"/>
              </a:lnSpc>
              <a:spcBef>
                <a:spcPts val="880"/>
              </a:spcBef>
            </a:pPr>
            <a:r>
              <a:rPr lang="en-US" sz="1600" dirty="0">
                <a:latin typeface="CVS Health Sans"/>
                <a:cs typeface="CVS Health Sans"/>
              </a:rPr>
              <a:t>Email:</a:t>
            </a:r>
            <a:r>
              <a:rPr lang="en-US" sz="1600" spc="180" dirty="0">
                <a:latin typeface="CVS Health Sans"/>
                <a:cs typeface="CVS Health Sans"/>
              </a:rPr>
              <a:t> </a:t>
            </a:r>
            <a:r>
              <a:rPr lang="en-US" sz="1600" b="1" spc="-10" dirty="0">
                <a:latin typeface="CVS Health Sans"/>
                <a:cs typeface="CVS Health Sans"/>
                <a:hlinkClick r:id="rId2"/>
              </a:rPr>
              <a:t>MIAppealsandGrievances@Aetna.com</a:t>
            </a:r>
            <a:endParaRPr lang="en-US" sz="1600" dirty="0">
              <a:latin typeface="CVS Health Sans"/>
              <a:cs typeface="CVS Health Sans"/>
            </a:endParaRPr>
          </a:p>
          <a:p>
            <a:pPr marL="386080">
              <a:lnSpc>
                <a:spcPct val="100000"/>
              </a:lnSpc>
              <a:spcBef>
                <a:spcPts val="1205"/>
              </a:spcBef>
            </a:pPr>
            <a:r>
              <a:rPr sz="1600" dirty="0">
                <a:latin typeface="CVS Health Sans"/>
                <a:cs typeface="CVS Health Sans"/>
              </a:rPr>
              <a:t>Provider</a:t>
            </a:r>
            <a:r>
              <a:rPr sz="1600" spc="155" dirty="0">
                <a:latin typeface="CVS Health Sans"/>
                <a:cs typeface="CVS Health Sans"/>
              </a:rPr>
              <a:t> </a:t>
            </a:r>
            <a:r>
              <a:rPr sz="1600" dirty="0">
                <a:latin typeface="CVS Health Sans"/>
                <a:cs typeface="CVS Health Sans"/>
              </a:rPr>
              <a:t>Portal</a:t>
            </a:r>
            <a:r>
              <a:rPr sz="1600" spc="40" dirty="0">
                <a:latin typeface="CVS Health Sans"/>
                <a:cs typeface="CVS Health Sans"/>
              </a:rPr>
              <a:t> </a:t>
            </a:r>
            <a:r>
              <a:rPr sz="1600" dirty="0">
                <a:latin typeface="CVS Health Sans"/>
                <a:cs typeface="CVS Health Sans"/>
              </a:rPr>
              <a:t>:</a:t>
            </a:r>
            <a:r>
              <a:rPr sz="1600" spc="55" dirty="0">
                <a:latin typeface="CVS Health Sans"/>
                <a:cs typeface="CVS Health Sans"/>
              </a:rPr>
              <a:t> </a:t>
            </a:r>
            <a:r>
              <a:rPr sz="1600" b="1" spc="-15" dirty="0">
                <a:solidFill>
                  <a:schemeClr val="accent1"/>
                </a:solidFill>
                <a:latin typeface="CVS Health Sans"/>
                <a:cs typeface="CVS Health Sans"/>
              </a:rPr>
              <a:t>AetnaBetterHealth.com/Michigan/providers/portal</a:t>
            </a:r>
            <a:endParaRPr sz="1600" dirty="0">
              <a:solidFill>
                <a:schemeClr val="accent1"/>
              </a:solidFill>
              <a:latin typeface="CVS Health Sans"/>
              <a:cs typeface="CVS Health Sans"/>
            </a:endParaRPr>
          </a:p>
          <a:p>
            <a:pPr>
              <a:lnSpc>
                <a:spcPct val="100000"/>
              </a:lnSpc>
              <a:spcBef>
                <a:spcPts val="5"/>
              </a:spcBef>
            </a:pPr>
            <a:endParaRPr sz="2000" dirty="0">
              <a:latin typeface="CVS Health Sans"/>
              <a:cs typeface="CVS Health Sans"/>
            </a:endParaRPr>
          </a:p>
          <a:p>
            <a:pPr marL="16510">
              <a:lnSpc>
                <a:spcPct val="100000"/>
              </a:lnSpc>
            </a:pPr>
            <a:r>
              <a:rPr sz="1600" dirty="0">
                <a:latin typeface="CVS Health Sans"/>
                <a:cs typeface="CVS Health Sans"/>
              </a:rPr>
              <a:t>What</a:t>
            </a:r>
            <a:r>
              <a:rPr sz="1600" spc="45" dirty="0">
                <a:latin typeface="CVS Health Sans"/>
                <a:cs typeface="CVS Health Sans"/>
              </a:rPr>
              <a:t> </a:t>
            </a:r>
            <a:r>
              <a:rPr sz="1600" dirty="0">
                <a:latin typeface="CVS Health Sans"/>
                <a:cs typeface="CVS Health Sans"/>
              </a:rPr>
              <a:t>is</a:t>
            </a:r>
            <a:r>
              <a:rPr sz="1600" spc="15" dirty="0">
                <a:latin typeface="CVS Health Sans"/>
                <a:cs typeface="CVS Health Sans"/>
              </a:rPr>
              <a:t> </a:t>
            </a:r>
            <a:r>
              <a:rPr sz="1600" dirty="0">
                <a:latin typeface="CVS Health Sans"/>
                <a:cs typeface="CVS Health Sans"/>
              </a:rPr>
              <a:t>the</a:t>
            </a:r>
            <a:r>
              <a:rPr sz="1600" spc="-65" dirty="0">
                <a:latin typeface="CVS Health Sans"/>
                <a:cs typeface="CVS Health Sans"/>
              </a:rPr>
              <a:t> </a:t>
            </a:r>
            <a:r>
              <a:rPr sz="1600" spc="-20" dirty="0">
                <a:latin typeface="CVS Health Sans"/>
                <a:cs typeface="CVS Health Sans"/>
              </a:rPr>
              <a:t>Appeal</a:t>
            </a:r>
            <a:r>
              <a:rPr sz="1600" spc="135" dirty="0">
                <a:latin typeface="CVS Health Sans"/>
                <a:cs typeface="CVS Health Sans"/>
              </a:rPr>
              <a:t> </a:t>
            </a:r>
            <a:r>
              <a:rPr sz="1600" dirty="0">
                <a:latin typeface="CVS Health Sans"/>
                <a:cs typeface="CVS Health Sans"/>
              </a:rPr>
              <a:t>Decision</a:t>
            </a:r>
            <a:r>
              <a:rPr sz="1600" spc="160" dirty="0">
                <a:latin typeface="CVS Health Sans"/>
                <a:cs typeface="CVS Health Sans"/>
              </a:rPr>
              <a:t> </a:t>
            </a:r>
            <a:r>
              <a:rPr sz="1600" dirty="0">
                <a:latin typeface="CVS Health Sans"/>
                <a:cs typeface="CVS Health Sans"/>
              </a:rPr>
              <a:t>Response</a:t>
            </a:r>
            <a:r>
              <a:rPr sz="1600" spc="95" dirty="0">
                <a:latin typeface="CVS Health Sans"/>
                <a:cs typeface="CVS Health Sans"/>
              </a:rPr>
              <a:t> </a:t>
            </a:r>
            <a:r>
              <a:rPr sz="1600" dirty="0">
                <a:latin typeface="CVS Health Sans"/>
                <a:cs typeface="CVS Health Sans"/>
              </a:rPr>
              <a:t>Time?</a:t>
            </a:r>
          </a:p>
          <a:p>
            <a:pPr>
              <a:lnSpc>
                <a:spcPct val="100000"/>
              </a:lnSpc>
              <a:spcBef>
                <a:spcPts val="25"/>
              </a:spcBef>
            </a:pPr>
            <a:endParaRPr sz="1450" dirty="0">
              <a:latin typeface="CVS Health Sans"/>
              <a:cs typeface="CVS Health Sans"/>
            </a:endParaRPr>
          </a:p>
          <a:p>
            <a:pPr marL="297180" indent="-285115">
              <a:lnSpc>
                <a:spcPct val="100000"/>
              </a:lnSpc>
              <a:buFont typeface="Arial"/>
              <a:buChar char="•"/>
              <a:tabLst>
                <a:tab pos="297180" algn="l"/>
                <a:tab pos="297815" algn="l"/>
              </a:tabLst>
            </a:pPr>
            <a:r>
              <a:rPr sz="1600" spc="-10" dirty="0">
                <a:latin typeface="CVS Health Sans"/>
                <a:cs typeface="CVS Health Sans"/>
              </a:rPr>
              <a:t>Pre-service</a:t>
            </a:r>
            <a:r>
              <a:rPr sz="1600" spc="15" dirty="0">
                <a:latin typeface="CVS Health Sans"/>
                <a:cs typeface="CVS Health Sans"/>
              </a:rPr>
              <a:t> </a:t>
            </a:r>
            <a:r>
              <a:rPr sz="1600" dirty="0">
                <a:latin typeface="CVS Health Sans"/>
                <a:cs typeface="CVS Health Sans"/>
              </a:rPr>
              <a:t>Appeals:</a:t>
            </a:r>
            <a:r>
              <a:rPr sz="1600" spc="65" dirty="0">
                <a:latin typeface="CVS Health Sans"/>
                <a:cs typeface="CVS Health Sans"/>
              </a:rPr>
              <a:t> </a:t>
            </a:r>
            <a:r>
              <a:rPr sz="1600" spc="-15" dirty="0">
                <a:latin typeface="CVS Health Sans"/>
                <a:cs typeface="CVS Health Sans"/>
              </a:rPr>
              <a:t>within</a:t>
            </a:r>
            <a:r>
              <a:rPr sz="1600" spc="430" dirty="0">
                <a:latin typeface="CVS Health Sans"/>
                <a:cs typeface="CVS Health Sans"/>
              </a:rPr>
              <a:t> </a:t>
            </a:r>
            <a:r>
              <a:rPr sz="1600" dirty="0">
                <a:latin typeface="CVS Health Sans"/>
                <a:cs typeface="CVS Health Sans"/>
              </a:rPr>
              <a:t>30</a:t>
            </a:r>
            <a:r>
              <a:rPr sz="1600" spc="15" dirty="0">
                <a:latin typeface="CVS Health Sans"/>
                <a:cs typeface="CVS Health Sans"/>
              </a:rPr>
              <a:t> </a:t>
            </a:r>
            <a:r>
              <a:rPr sz="1600" spc="-15" dirty="0">
                <a:latin typeface="CVS Health Sans"/>
                <a:cs typeface="CVS Health Sans"/>
              </a:rPr>
              <a:t>calendar</a:t>
            </a:r>
            <a:r>
              <a:rPr sz="1600" spc="135" dirty="0">
                <a:latin typeface="CVS Health Sans"/>
                <a:cs typeface="CVS Health Sans"/>
              </a:rPr>
              <a:t> </a:t>
            </a:r>
            <a:r>
              <a:rPr sz="1600" dirty="0">
                <a:latin typeface="CVS Health Sans"/>
                <a:cs typeface="CVS Health Sans"/>
              </a:rPr>
              <a:t>days</a:t>
            </a:r>
          </a:p>
          <a:p>
            <a:pPr marL="297180" indent="-285115">
              <a:lnSpc>
                <a:spcPct val="100000"/>
              </a:lnSpc>
              <a:buFont typeface="Arial"/>
              <a:buChar char="•"/>
              <a:tabLst>
                <a:tab pos="297180" algn="l"/>
                <a:tab pos="297815" algn="l"/>
              </a:tabLst>
            </a:pPr>
            <a:r>
              <a:rPr sz="1600" dirty="0">
                <a:latin typeface="CVS Health Sans"/>
                <a:cs typeface="CVS Health Sans"/>
              </a:rPr>
              <a:t>Post</a:t>
            </a:r>
            <a:r>
              <a:rPr sz="1600" spc="60" dirty="0">
                <a:latin typeface="CVS Health Sans"/>
                <a:cs typeface="CVS Health Sans"/>
              </a:rPr>
              <a:t> </a:t>
            </a:r>
            <a:r>
              <a:rPr sz="1600" spc="-15" dirty="0">
                <a:latin typeface="CVS Health Sans"/>
                <a:cs typeface="CVS Health Sans"/>
              </a:rPr>
              <a:t>service</a:t>
            </a:r>
            <a:r>
              <a:rPr sz="1600" spc="-60" dirty="0">
                <a:latin typeface="CVS Health Sans"/>
                <a:cs typeface="CVS Health Sans"/>
              </a:rPr>
              <a:t> </a:t>
            </a:r>
            <a:r>
              <a:rPr sz="1600" dirty="0">
                <a:latin typeface="CVS Health Sans"/>
                <a:cs typeface="CVS Health Sans"/>
              </a:rPr>
              <a:t>Appeals:</a:t>
            </a:r>
            <a:r>
              <a:rPr sz="1600" spc="135" dirty="0">
                <a:latin typeface="CVS Health Sans"/>
                <a:cs typeface="CVS Health Sans"/>
              </a:rPr>
              <a:t> </a:t>
            </a:r>
            <a:r>
              <a:rPr sz="1600" spc="-15" dirty="0">
                <a:latin typeface="CVS Health Sans"/>
                <a:cs typeface="CVS Health Sans"/>
              </a:rPr>
              <a:t>within</a:t>
            </a:r>
            <a:r>
              <a:rPr sz="1600" spc="20" dirty="0">
                <a:latin typeface="CVS Health Sans"/>
                <a:cs typeface="CVS Health Sans"/>
              </a:rPr>
              <a:t> </a:t>
            </a:r>
            <a:r>
              <a:rPr sz="1600" dirty="0">
                <a:latin typeface="CVS Health Sans"/>
                <a:cs typeface="CVS Health Sans"/>
              </a:rPr>
              <a:t>45</a:t>
            </a:r>
            <a:r>
              <a:rPr sz="1600" spc="20" dirty="0">
                <a:latin typeface="CVS Health Sans"/>
                <a:cs typeface="CVS Health Sans"/>
              </a:rPr>
              <a:t> </a:t>
            </a:r>
            <a:r>
              <a:rPr sz="1600" spc="-15" dirty="0">
                <a:latin typeface="CVS Health Sans"/>
                <a:cs typeface="CVS Health Sans"/>
              </a:rPr>
              <a:t>calendar</a:t>
            </a:r>
            <a:r>
              <a:rPr sz="1600" spc="130" dirty="0">
                <a:latin typeface="CVS Health Sans"/>
                <a:cs typeface="CVS Health Sans"/>
              </a:rPr>
              <a:t> </a:t>
            </a:r>
            <a:r>
              <a:rPr sz="1600" dirty="0">
                <a:latin typeface="CVS Health Sans"/>
                <a:cs typeface="CVS Health Sans"/>
              </a:rPr>
              <a:t>days</a:t>
            </a:r>
          </a:p>
          <a:p>
            <a:pPr marL="297180" indent="-285115">
              <a:lnSpc>
                <a:spcPct val="100000"/>
              </a:lnSpc>
              <a:spcBef>
                <a:spcPts val="5"/>
              </a:spcBef>
              <a:buFont typeface="Arial"/>
              <a:buChar char="•"/>
              <a:tabLst>
                <a:tab pos="297180" algn="l"/>
                <a:tab pos="297815" algn="l"/>
              </a:tabLst>
            </a:pPr>
            <a:r>
              <a:rPr sz="1600" dirty="0">
                <a:latin typeface="CVS Health Sans"/>
                <a:cs typeface="CVS Health Sans"/>
              </a:rPr>
              <a:t>Appeals</a:t>
            </a:r>
            <a:r>
              <a:rPr sz="1600" spc="114" dirty="0">
                <a:latin typeface="CVS Health Sans"/>
                <a:cs typeface="CVS Health Sans"/>
              </a:rPr>
              <a:t> </a:t>
            </a:r>
            <a:r>
              <a:rPr sz="1600" dirty="0">
                <a:latin typeface="CVS Health Sans"/>
                <a:cs typeface="CVS Health Sans"/>
              </a:rPr>
              <a:t>are</a:t>
            </a:r>
            <a:r>
              <a:rPr sz="1600" spc="-55" dirty="0">
                <a:latin typeface="CVS Health Sans"/>
                <a:cs typeface="CVS Health Sans"/>
              </a:rPr>
              <a:t> </a:t>
            </a:r>
            <a:r>
              <a:rPr sz="1600" spc="-10" dirty="0">
                <a:latin typeface="CVS Health Sans"/>
                <a:cs typeface="CVS Health Sans"/>
              </a:rPr>
              <a:t>reviewed</a:t>
            </a:r>
            <a:r>
              <a:rPr sz="1600" spc="110" dirty="0">
                <a:latin typeface="CVS Health Sans"/>
                <a:cs typeface="CVS Health Sans"/>
              </a:rPr>
              <a:t> </a:t>
            </a:r>
            <a:r>
              <a:rPr sz="1600" dirty="0">
                <a:latin typeface="CVS Health Sans"/>
                <a:cs typeface="CVS Health Sans"/>
              </a:rPr>
              <a:t>by</a:t>
            </a:r>
            <a:r>
              <a:rPr sz="1600" spc="-45" dirty="0">
                <a:latin typeface="CVS Health Sans"/>
                <a:cs typeface="CVS Health Sans"/>
              </a:rPr>
              <a:t> </a:t>
            </a:r>
            <a:r>
              <a:rPr sz="1600" dirty="0">
                <a:latin typeface="CVS Health Sans"/>
                <a:cs typeface="CVS Health Sans"/>
              </a:rPr>
              <a:t>a</a:t>
            </a:r>
            <a:r>
              <a:rPr sz="1600" spc="25" dirty="0">
                <a:latin typeface="CVS Health Sans"/>
                <a:cs typeface="CVS Health Sans"/>
              </a:rPr>
              <a:t> </a:t>
            </a:r>
            <a:r>
              <a:rPr sz="1600" spc="-10" dirty="0">
                <a:latin typeface="CVS Health Sans"/>
                <a:cs typeface="CVS Health Sans"/>
              </a:rPr>
              <a:t>physician</a:t>
            </a:r>
            <a:r>
              <a:rPr sz="1600" spc="190" dirty="0">
                <a:latin typeface="CVS Health Sans"/>
                <a:cs typeface="CVS Health Sans"/>
              </a:rPr>
              <a:t> </a:t>
            </a:r>
            <a:r>
              <a:rPr sz="1600" spc="-35" dirty="0">
                <a:latin typeface="CVS Health Sans"/>
                <a:cs typeface="CVS Health Sans"/>
              </a:rPr>
              <a:t>not</a:t>
            </a:r>
            <a:r>
              <a:rPr sz="1600" spc="75" dirty="0">
                <a:latin typeface="CVS Health Sans"/>
                <a:cs typeface="CVS Health Sans"/>
              </a:rPr>
              <a:t> </a:t>
            </a:r>
            <a:r>
              <a:rPr sz="1600" spc="-35" dirty="0">
                <a:latin typeface="CVS Health Sans"/>
                <a:cs typeface="CVS Health Sans"/>
              </a:rPr>
              <a:t>involved</a:t>
            </a:r>
            <a:r>
              <a:rPr sz="1600" spc="350" dirty="0">
                <a:latin typeface="CVS Health Sans"/>
                <a:cs typeface="CVS Health Sans"/>
              </a:rPr>
              <a:t> </a:t>
            </a:r>
            <a:r>
              <a:rPr sz="1600" dirty="0">
                <a:latin typeface="CVS Health Sans"/>
                <a:cs typeface="CVS Health Sans"/>
              </a:rPr>
              <a:t>in</a:t>
            </a:r>
            <a:r>
              <a:rPr sz="1600" spc="25" dirty="0">
                <a:latin typeface="CVS Health Sans"/>
                <a:cs typeface="CVS Health Sans"/>
              </a:rPr>
              <a:t> </a:t>
            </a:r>
            <a:r>
              <a:rPr sz="1600" spc="-15" dirty="0">
                <a:latin typeface="CVS Health Sans"/>
                <a:cs typeface="CVS Health Sans"/>
              </a:rPr>
              <a:t>original</a:t>
            </a:r>
            <a:r>
              <a:rPr sz="1600" spc="165" dirty="0">
                <a:latin typeface="CVS Health Sans"/>
                <a:cs typeface="CVS Health Sans"/>
              </a:rPr>
              <a:t> </a:t>
            </a:r>
            <a:r>
              <a:rPr sz="1600" dirty="0">
                <a:latin typeface="CVS Health Sans"/>
                <a:cs typeface="CVS Health Sans"/>
              </a:rPr>
              <a:t>decision</a:t>
            </a:r>
            <a:r>
              <a:rPr sz="1600" spc="110" dirty="0">
                <a:latin typeface="CVS Health Sans"/>
                <a:cs typeface="CVS Health Sans"/>
              </a:rPr>
              <a:t> </a:t>
            </a:r>
            <a:r>
              <a:rPr sz="1600" spc="-35" dirty="0">
                <a:latin typeface="CVS Health Sans"/>
                <a:cs typeface="CVS Health Sans"/>
              </a:rPr>
              <a:t>and</a:t>
            </a:r>
            <a:r>
              <a:rPr sz="1600" spc="110" dirty="0">
                <a:latin typeface="CVS Health Sans"/>
                <a:cs typeface="CVS Health Sans"/>
              </a:rPr>
              <a:t> </a:t>
            </a:r>
            <a:r>
              <a:rPr sz="1600" spc="-35" dirty="0">
                <a:latin typeface="CVS Health Sans"/>
                <a:cs typeface="CVS Health Sans"/>
              </a:rPr>
              <a:t>not</a:t>
            </a:r>
            <a:r>
              <a:rPr sz="1600" spc="70" dirty="0">
                <a:latin typeface="CVS Health Sans"/>
                <a:cs typeface="CVS Health Sans"/>
              </a:rPr>
              <a:t> </a:t>
            </a:r>
            <a:r>
              <a:rPr sz="1600" spc="-20" dirty="0">
                <a:latin typeface="CVS Health Sans"/>
                <a:cs typeface="CVS Health Sans"/>
              </a:rPr>
              <a:t>subordinate</a:t>
            </a:r>
            <a:r>
              <a:rPr sz="1600" spc="190" dirty="0">
                <a:latin typeface="CVS Health Sans"/>
                <a:cs typeface="CVS Health Sans"/>
              </a:rPr>
              <a:t> </a:t>
            </a:r>
            <a:r>
              <a:rPr sz="1600" dirty="0">
                <a:latin typeface="CVS Health Sans"/>
                <a:cs typeface="CVS Health Sans"/>
              </a:rPr>
              <a:t>to</a:t>
            </a:r>
            <a:r>
              <a:rPr sz="1600" spc="-55" dirty="0">
                <a:latin typeface="CVS Health Sans"/>
                <a:cs typeface="CVS Health Sans"/>
              </a:rPr>
              <a:t> </a:t>
            </a:r>
            <a:r>
              <a:rPr sz="1600" spc="-15" dirty="0">
                <a:latin typeface="CVS Health Sans"/>
                <a:cs typeface="CVS Health Sans"/>
              </a:rPr>
              <a:t>original</a:t>
            </a:r>
            <a:r>
              <a:rPr sz="1600" spc="165" dirty="0">
                <a:latin typeface="CVS Health Sans"/>
                <a:cs typeface="CVS Health Sans"/>
              </a:rPr>
              <a:t> </a:t>
            </a:r>
            <a:r>
              <a:rPr sz="1600" dirty="0">
                <a:latin typeface="CVS Health Sans"/>
                <a:cs typeface="CVS Health Sans"/>
              </a:rPr>
              <a:t>decision</a:t>
            </a:r>
            <a:r>
              <a:rPr sz="1600" spc="110" dirty="0">
                <a:latin typeface="CVS Health Sans"/>
                <a:cs typeface="CVS Health Sans"/>
              </a:rPr>
              <a:t> </a:t>
            </a:r>
            <a:r>
              <a:rPr sz="1600" dirty="0">
                <a:latin typeface="CVS Health Sans"/>
                <a:cs typeface="CVS Health Sans"/>
              </a:rPr>
              <a:t>marker</a:t>
            </a:r>
          </a:p>
          <a:p>
            <a:pPr marL="297180" indent="-285115">
              <a:lnSpc>
                <a:spcPct val="100000"/>
              </a:lnSpc>
              <a:buFont typeface="Arial"/>
              <a:buChar char="•"/>
              <a:tabLst>
                <a:tab pos="297180" algn="l"/>
                <a:tab pos="297815" algn="l"/>
              </a:tabLst>
            </a:pPr>
            <a:r>
              <a:rPr sz="1600" spc="-35" dirty="0">
                <a:latin typeface="CVS Health Sans"/>
                <a:cs typeface="CVS Health Sans"/>
              </a:rPr>
              <a:t>The</a:t>
            </a:r>
            <a:r>
              <a:rPr sz="1600" spc="15" dirty="0">
                <a:latin typeface="CVS Health Sans"/>
                <a:cs typeface="CVS Health Sans"/>
              </a:rPr>
              <a:t> </a:t>
            </a:r>
            <a:r>
              <a:rPr sz="1600" dirty="0">
                <a:latin typeface="CVS Health Sans"/>
                <a:cs typeface="CVS Health Sans"/>
              </a:rPr>
              <a:t>Appeal</a:t>
            </a:r>
            <a:r>
              <a:rPr sz="1600" spc="70" dirty="0">
                <a:latin typeface="CVS Health Sans"/>
                <a:cs typeface="CVS Health Sans"/>
              </a:rPr>
              <a:t> </a:t>
            </a:r>
            <a:r>
              <a:rPr sz="1600" dirty="0">
                <a:latin typeface="CVS Health Sans"/>
                <a:cs typeface="CVS Health Sans"/>
              </a:rPr>
              <a:t>decision</a:t>
            </a:r>
            <a:r>
              <a:rPr sz="1600" spc="15" dirty="0">
                <a:latin typeface="CVS Health Sans"/>
                <a:cs typeface="CVS Health Sans"/>
              </a:rPr>
              <a:t> </a:t>
            </a:r>
            <a:r>
              <a:rPr sz="1600" dirty="0">
                <a:latin typeface="CVS Health Sans"/>
                <a:cs typeface="CVS Health Sans"/>
              </a:rPr>
              <a:t>is</a:t>
            </a:r>
            <a:r>
              <a:rPr sz="1600" spc="25" dirty="0">
                <a:latin typeface="CVS Health Sans"/>
                <a:cs typeface="CVS Health Sans"/>
              </a:rPr>
              <a:t> </a:t>
            </a:r>
            <a:r>
              <a:rPr sz="1600" spc="-35" dirty="0">
                <a:latin typeface="CVS Health Sans"/>
                <a:cs typeface="CVS Health Sans"/>
              </a:rPr>
              <a:t>the</a:t>
            </a:r>
            <a:r>
              <a:rPr sz="1600" spc="95" dirty="0">
                <a:latin typeface="CVS Health Sans"/>
                <a:cs typeface="CVS Health Sans"/>
              </a:rPr>
              <a:t> </a:t>
            </a:r>
            <a:r>
              <a:rPr sz="1600" spc="-20" dirty="0">
                <a:latin typeface="CVS Health Sans"/>
                <a:cs typeface="CVS Health Sans"/>
              </a:rPr>
              <a:t>final</a:t>
            </a:r>
            <a:r>
              <a:rPr sz="1600" spc="70" dirty="0">
                <a:latin typeface="CVS Health Sans"/>
                <a:cs typeface="CVS Health Sans"/>
              </a:rPr>
              <a:t> </a:t>
            </a:r>
            <a:r>
              <a:rPr sz="1600" dirty="0">
                <a:latin typeface="CVS Health Sans"/>
                <a:cs typeface="CVS Health Sans"/>
              </a:rPr>
              <a:t>decision</a:t>
            </a:r>
          </a:p>
        </p:txBody>
      </p:sp>
      <p:pic>
        <p:nvPicPr>
          <p:cNvPr id="4" name="object 4"/>
          <p:cNvPicPr/>
          <p:nvPr/>
        </p:nvPicPr>
        <p:blipFill>
          <a:blip r:embed="rId3" cstate="print"/>
          <a:stretch>
            <a:fillRect/>
          </a:stretch>
        </p:blipFill>
        <p:spPr>
          <a:xfrm>
            <a:off x="8604597" y="1846"/>
            <a:ext cx="3576319" cy="40335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CB38A-7C45-86C6-514F-1FB8FD960D50}"/>
              </a:ext>
            </a:extLst>
          </p:cNvPr>
          <p:cNvSpPr>
            <a:spLocks noGrp="1"/>
          </p:cNvSpPr>
          <p:nvPr>
            <p:ph type="title"/>
          </p:nvPr>
        </p:nvSpPr>
        <p:spPr>
          <a:xfrm>
            <a:off x="423333" y="320040"/>
            <a:ext cx="9497323" cy="731520"/>
          </a:xfrm>
        </p:spPr>
        <p:txBody>
          <a:bodyPr anchor="ctr">
            <a:normAutofit/>
          </a:bodyPr>
          <a:lstStyle/>
          <a:p>
            <a:r>
              <a:rPr lang="en-US" b="1"/>
              <a:t>Grievance &amp;  Appeal (Expedited)</a:t>
            </a:r>
          </a:p>
        </p:txBody>
      </p:sp>
      <p:graphicFrame>
        <p:nvGraphicFramePr>
          <p:cNvPr id="7" name="Table 6">
            <a:extLst>
              <a:ext uri="{FF2B5EF4-FFF2-40B4-BE49-F238E27FC236}">
                <a16:creationId xmlns:a16="http://schemas.microsoft.com/office/drawing/2014/main" id="{3713F10A-7B53-A8CB-DFF4-402CDEA68CFE}"/>
              </a:ext>
            </a:extLst>
          </p:cNvPr>
          <p:cNvGraphicFramePr>
            <a:graphicFrameLocks noGrp="1"/>
          </p:cNvGraphicFramePr>
          <p:nvPr/>
        </p:nvGraphicFramePr>
        <p:xfrm>
          <a:off x="762000" y="1371600"/>
          <a:ext cx="9653602" cy="4158649"/>
        </p:xfrm>
        <a:graphic>
          <a:graphicData uri="http://schemas.openxmlformats.org/drawingml/2006/table">
            <a:tbl>
              <a:tblPr firstRow="1" firstCol="1" bandRow="1">
                <a:tableStyleId>{5C22544A-7EE6-4342-B048-85BDC9FD1C3A}</a:tableStyleId>
              </a:tblPr>
              <a:tblGrid>
                <a:gridCol w="950709">
                  <a:extLst>
                    <a:ext uri="{9D8B030D-6E8A-4147-A177-3AD203B41FA5}">
                      <a16:colId xmlns:a16="http://schemas.microsoft.com/office/drawing/2014/main" val="262823850"/>
                    </a:ext>
                  </a:extLst>
                </a:gridCol>
                <a:gridCol w="4902150">
                  <a:extLst>
                    <a:ext uri="{9D8B030D-6E8A-4147-A177-3AD203B41FA5}">
                      <a16:colId xmlns:a16="http://schemas.microsoft.com/office/drawing/2014/main" val="1266370461"/>
                    </a:ext>
                  </a:extLst>
                </a:gridCol>
                <a:gridCol w="3800743">
                  <a:extLst>
                    <a:ext uri="{9D8B030D-6E8A-4147-A177-3AD203B41FA5}">
                      <a16:colId xmlns:a16="http://schemas.microsoft.com/office/drawing/2014/main" val="1814006409"/>
                    </a:ext>
                  </a:extLst>
                </a:gridCol>
              </a:tblGrid>
              <a:tr h="212506">
                <a:tc>
                  <a:txBody>
                    <a:bodyPr/>
                    <a:lstStyle/>
                    <a:p>
                      <a:pPr marL="0" marR="0" algn="ctr">
                        <a:lnSpc>
                          <a:spcPct val="107000"/>
                        </a:lnSpc>
                        <a:spcBef>
                          <a:spcPts val="0"/>
                        </a:spcBef>
                        <a:spcAft>
                          <a:spcPts val="0"/>
                        </a:spcAft>
                      </a:pPr>
                      <a:r>
                        <a:rPr lang="en-US" sz="1400">
                          <a:effectLst/>
                        </a:rPr>
                        <a:t>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gn="ctr">
                        <a:lnSpc>
                          <a:spcPct val="107000"/>
                        </a:lnSpc>
                        <a:spcBef>
                          <a:spcPts val="0"/>
                        </a:spcBef>
                        <a:spcAft>
                          <a:spcPts val="0"/>
                        </a:spcAft>
                      </a:pPr>
                      <a:r>
                        <a:rPr lang="en-US" sz="1400">
                          <a:effectLst/>
                        </a:rPr>
                        <a:t>Definition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gn="ctr">
                        <a:lnSpc>
                          <a:spcPct val="107000"/>
                        </a:lnSpc>
                        <a:spcBef>
                          <a:spcPts val="0"/>
                        </a:spcBef>
                        <a:spcAft>
                          <a:spcPts val="0"/>
                        </a:spcAft>
                      </a:pPr>
                      <a:r>
                        <a:rPr lang="en-US" sz="1400">
                          <a:effectLst/>
                        </a:rPr>
                        <a:t>Determination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extLst>
                  <a:ext uri="{0D108BD9-81ED-4DB2-BD59-A6C34878D82A}">
                    <a16:rowId xmlns:a16="http://schemas.microsoft.com/office/drawing/2014/main" val="3219360672"/>
                  </a:ext>
                </a:extLst>
              </a:tr>
              <a:tr h="1049303">
                <a:tc>
                  <a:txBody>
                    <a:bodyPr/>
                    <a:lstStyle/>
                    <a:p>
                      <a:pPr marL="0" marR="0">
                        <a:lnSpc>
                          <a:spcPct val="107000"/>
                        </a:lnSpc>
                        <a:spcBef>
                          <a:spcPts val="0"/>
                        </a:spcBef>
                        <a:spcAft>
                          <a:spcPts val="0"/>
                        </a:spcAft>
                      </a:pPr>
                      <a:r>
                        <a:rPr lang="en-US" sz="1100">
                          <a:effectLst/>
                        </a:rPr>
                        <a:t>Inquiry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nSpc>
                          <a:spcPct val="107000"/>
                        </a:lnSpc>
                        <a:spcBef>
                          <a:spcPts val="0"/>
                        </a:spcBef>
                        <a:spcAft>
                          <a:spcPts val="0"/>
                        </a:spcAft>
                      </a:pPr>
                      <a:r>
                        <a:rPr lang="en-US" sz="1100">
                          <a:effectLst/>
                        </a:rPr>
                        <a:t>Inquiries are handled daily and are generally resolved during the initial contact. Questions received from a member or provider regarding issues from an Aetna Better Health Member Service Representative, such as benefits information, claim status, or eligibility, are classified as an inquiry. To avoid delay in processing an inquiry, do not label an Inquiry as a Grievance or Appeal. Written Inquiries should be mailed to the address listed below.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nSpc>
                          <a:spcPct val="107000"/>
                        </a:lnSpc>
                        <a:spcBef>
                          <a:spcPts val="0"/>
                        </a:spcBef>
                        <a:spcAft>
                          <a:spcPts val="0"/>
                        </a:spcAft>
                      </a:pPr>
                      <a:r>
                        <a:rPr lang="en-US" sz="1100">
                          <a:effectLst/>
                        </a:rPr>
                        <a:t>Fifteen (15) working days from receipt of the Inquiry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extLst>
                  <a:ext uri="{0D108BD9-81ED-4DB2-BD59-A6C34878D82A}">
                    <a16:rowId xmlns:a16="http://schemas.microsoft.com/office/drawing/2014/main" val="3607076669"/>
                  </a:ext>
                </a:extLst>
              </a:tr>
              <a:tr h="1049303">
                <a:tc>
                  <a:txBody>
                    <a:bodyPr/>
                    <a:lstStyle/>
                    <a:p>
                      <a:pPr marL="0" marR="0">
                        <a:lnSpc>
                          <a:spcPct val="107000"/>
                        </a:lnSpc>
                        <a:spcBef>
                          <a:spcPts val="0"/>
                        </a:spcBef>
                        <a:spcAft>
                          <a:spcPts val="0"/>
                        </a:spcAft>
                      </a:pPr>
                      <a:r>
                        <a:rPr lang="en-US" sz="1100">
                          <a:effectLst/>
                        </a:rPr>
                        <a:t>Grievance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nSpc>
                          <a:spcPct val="107000"/>
                        </a:lnSpc>
                        <a:spcBef>
                          <a:spcPts val="0"/>
                        </a:spcBef>
                        <a:spcAft>
                          <a:spcPts val="0"/>
                        </a:spcAft>
                      </a:pPr>
                      <a:r>
                        <a:rPr lang="en-US" sz="1100">
                          <a:effectLst/>
                        </a:rPr>
                        <a:t>Any written or oral expression of dissatisfaction with any aspect of care other than the Appeal of actions is considered an Appeal expressed by a member or provider. This dissatisfaction refers to any reason other than dissatisfaction due to the Health Plan's adverse benefit determination or action. A complaint is a Grievance. Most Grievances are categorized as Quality of Care, Quality of Service, or Service Center Specific.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nSpc>
                          <a:spcPct val="107000"/>
                        </a:lnSpc>
                        <a:spcBef>
                          <a:spcPts val="0"/>
                        </a:spcBef>
                        <a:spcAft>
                          <a:spcPts val="0"/>
                        </a:spcAft>
                      </a:pPr>
                      <a:r>
                        <a:rPr lang="en-US" sz="1100">
                          <a:effectLst/>
                        </a:rPr>
                        <a:t>Member 90 days and Provider 45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extLst>
                  <a:ext uri="{0D108BD9-81ED-4DB2-BD59-A6C34878D82A}">
                    <a16:rowId xmlns:a16="http://schemas.microsoft.com/office/drawing/2014/main" val="555573264"/>
                  </a:ext>
                </a:extLst>
              </a:tr>
              <a:tr h="1803687">
                <a:tc>
                  <a:txBody>
                    <a:bodyPr/>
                    <a:lstStyle/>
                    <a:p>
                      <a:pPr marL="0" marR="0">
                        <a:lnSpc>
                          <a:spcPct val="107000"/>
                        </a:lnSpc>
                        <a:spcBef>
                          <a:spcPts val="0"/>
                        </a:spcBef>
                        <a:spcAft>
                          <a:spcPts val="0"/>
                        </a:spcAft>
                      </a:pPr>
                      <a:r>
                        <a:rPr lang="en-US" sz="1100">
                          <a:effectLst/>
                        </a:rPr>
                        <a:t>Appeal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nSpc>
                          <a:spcPct val="107000"/>
                        </a:lnSpc>
                        <a:spcBef>
                          <a:spcPts val="0"/>
                        </a:spcBef>
                        <a:spcAft>
                          <a:spcPts val="0"/>
                        </a:spcAft>
                      </a:pPr>
                      <a:r>
                        <a:rPr lang="en-US" sz="1100">
                          <a:effectLst/>
                        </a:rPr>
                        <a:t>An Appeal is a written or oral request by the member or provider to review an Adverse Determination or payment/reimbursement denial related to a health service request or benefit that the member or provider believes he or she is entitled to receive. Denial or limited authorization of a requested service, including the type or level of service that the service is determined to be experimental, investigational, cosmetic, not medically necessary, or inappropriate. A failure to provide services in a timely manner as defined by the State and failure of the Health Plan to act within specified timeframes. The Appeal must be received by Health Plan within ninety (90) calendar days after the date of the Health Plan’s Notice of Action for it to be considered an Appeal.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tc>
                  <a:txBody>
                    <a:bodyPr/>
                    <a:lstStyle/>
                    <a:p>
                      <a:pPr marL="0" marR="0">
                        <a:lnSpc>
                          <a:spcPct val="107000"/>
                        </a:lnSpc>
                        <a:spcBef>
                          <a:spcPts val="0"/>
                        </a:spcBef>
                        <a:spcAft>
                          <a:spcPts val="0"/>
                        </a:spcAft>
                      </a:pPr>
                      <a:r>
                        <a:rPr lang="en-US" sz="1100">
                          <a:effectLst/>
                        </a:rPr>
                        <a:t>Seventy-two (72) hours from receipt of the Expedited Appeal request for each level of internal Appeal 30 calendar days for members and 45 days for providers from receipt of the Standard Appeal request for each level of internal Appeal.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885" marR="49885" marT="0" marB="0"/>
                </a:tc>
                <a:extLst>
                  <a:ext uri="{0D108BD9-81ED-4DB2-BD59-A6C34878D82A}">
                    <a16:rowId xmlns:a16="http://schemas.microsoft.com/office/drawing/2014/main" val="1497545995"/>
                  </a:ext>
                </a:extLst>
              </a:tr>
            </a:tbl>
          </a:graphicData>
        </a:graphic>
      </p:graphicFrame>
    </p:spTree>
    <p:extLst>
      <p:ext uri="{BB962C8B-B14F-4D97-AF65-F5344CB8AC3E}">
        <p14:creationId xmlns:p14="http://schemas.microsoft.com/office/powerpoint/2010/main" val="602806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CB38A-7C45-86C6-514F-1FB8FD960D50}"/>
              </a:ext>
            </a:extLst>
          </p:cNvPr>
          <p:cNvSpPr>
            <a:spLocks noGrp="1"/>
          </p:cNvSpPr>
          <p:nvPr>
            <p:ph type="title"/>
          </p:nvPr>
        </p:nvSpPr>
        <p:spPr>
          <a:xfrm>
            <a:off x="423333" y="320040"/>
            <a:ext cx="9497323" cy="731520"/>
          </a:xfrm>
        </p:spPr>
        <p:txBody>
          <a:bodyPr anchor="ctr">
            <a:normAutofit/>
          </a:bodyPr>
          <a:lstStyle/>
          <a:p>
            <a:r>
              <a:rPr lang="en-US" b="1"/>
              <a:t>Grievance &amp; Appeal (Expedited) Address</a:t>
            </a:r>
          </a:p>
        </p:txBody>
      </p:sp>
      <p:sp>
        <p:nvSpPr>
          <p:cNvPr id="3" name="TextBox 2">
            <a:extLst>
              <a:ext uri="{FF2B5EF4-FFF2-40B4-BE49-F238E27FC236}">
                <a16:creationId xmlns:a16="http://schemas.microsoft.com/office/drawing/2014/main" id="{1220AB69-A368-1179-9CA4-450D7E9DF778}"/>
              </a:ext>
            </a:extLst>
          </p:cNvPr>
          <p:cNvSpPr txBox="1"/>
          <p:nvPr/>
        </p:nvSpPr>
        <p:spPr>
          <a:xfrm>
            <a:off x="304800" y="1397675"/>
            <a:ext cx="8155968" cy="2031325"/>
          </a:xfrm>
          <a:prstGeom prst="rect">
            <a:avLst/>
          </a:prstGeom>
          <a:noFill/>
        </p:spPr>
        <p:txBody>
          <a:bodyPr wrap="square">
            <a:spAutoFit/>
          </a:bodyPr>
          <a:lstStyle/>
          <a:p>
            <a:r>
              <a:rPr lang="en-US" b="1"/>
              <a:t>Expedited Appeal Requests</a:t>
            </a:r>
          </a:p>
          <a:p>
            <a:r>
              <a:rPr lang="en-US"/>
              <a:t>Expedited requests are available for circumstances when the application of the standard appeal time frames would seriously jeopardize the life or health of the member or the member’s ability to attain, maintain or regain maximum function.</a:t>
            </a:r>
          </a:p>
          <a:p>
            <a:endParaRPr lang="en-US"/>
          </a:p>
          <a:p>
            <a:r>
              <a:rPr lang="en-US"/>
              <a:t>To request an expedited review, send a fax to </a:t>
            </a:r>
            <a:r>
              <a:rPr lang="en-US" b="1"/>
              <a:t>1-866-889-7517</a:t>
            </a:r>
          </a:p>
        </p:txBody>
      </p:sp>
      <p:pic>
        <p:nvPicPr>
          <p:cNvPr id="6" name="Picture 5">
            <a:extLst>
              <a:ext uri="{FF2B5EF4-FFF2-40B4-BE49-F238E27FC236}">
                <a16:creationId xmlns:a16="http://schemas.microsoft.com/office/drawing/2014/main" id="{C8062A2E-63CA-CA52-6B4E-0210200BE8E6}"/>
              </a:ext>
            </a:extLst>
          </p:cNvPr>
          <p:cNvPicPr>
            <a:picLocks noChangeAspect="1"/>
          </p:cNvPicPr>
          <p:nvPr/>
        </p:nvPicPr>
        <p:blipFill>
          <a:blip r:embed="rId2"/>
          <a:stretch>
            <a:fillRect/>
          </a:stretch>
        </p:blipFill>
        <p:spPr>
          <a:xfrm>
            <a:off x="1600200" y="3737838"/>
            <a:ext cx="8309466" cy="2032530"/>
          </a:xfrm>
          <a:prstGeom prst="rect">
            <a:avLst/>
          </a:prstGeom>
        </p:spPr>
      </p:pic>
    </p:spTree>
    <p:extLst>
      <p:ext uri="{BB962C8B-B14F-4D97-AF65-F5344CB8AC3E}">
        <p14:creationId xmlns:p14="http://schemas.microsoft.com/office/powerpoint/2010/main" val="2281045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280" y="300181"/>
            <a:ext cx="8392674" cy="472309"/>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828799"/>
            <a:ext cx="8534400" cy="3293209"/>
          </a:xfrm>
        </p:spPr>
        <p:txBody>
          <a:bodyPr/>
          <a:lstStyle/>
          <a:p>
            <a:r>
              <a:rPr lang="en-US" sz="1200" b="1" dirty="0">
                <a:latin typeface="Arial" panose="020B0604020202020204" pitchFamily="34" charset="0"/>
                <a:cs typeface="Arial" panose="020B0604020202020204" pitchFamily="34" charset="0"/>
              </a:rPr>
              <a:t> </a:t>
            </a:r>
            <a:r>
              <a:rPr lang="en-US" sz="1200" b="1" dirty="0">
                <a:solidFill>
                  <a:schemeClr val="accent2"/>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dirty="0"/>
              <a:t> </a:t>
            </a:r>
          </a:p>
          <a:p>
            <a:endParaRPr lang="en-US" sz="1200" b="1" dirty="0"/>
          </a:p>
          <a:p>
            <a:pPr marL="171450" indent="-171450">
              <a:buFont typeface="Arial" panose="020B0604020202020204" pitchFamily="34" charset="0"/>
              <a:buChar char="•"/>
            </a:pPr>
            <a:r>
              <a:rPr lang="en-US" sz="1800" dirty="0">
                <a:latin typeface="CVS Health Sans" panose="020B0504020202020204" pitchFamily="34" charset="0"/>
              </a:rPr>
              <a:t>Patti Pogodzinski – MGR, Network Relations – </a:t>
            </a:r>
            <a:r>
              <a:rPr lang="en-US" sz="1800" dirty="0">
                <a:solidFill>
                  <a:schemeClr val="accent1"/>
                </a:solidFill>
                <a:latin typeface="CVS Health Sans" panose="020B0504020202020204" pitchFamily="34" charset="0"/>
                <a:hlinkClick r:id="rId2">
                  <a:extLst>
                    <a:ext uri="{A12FA001-AC4F-418D-AE19-62706E023703}">
                      <ahyp:hlinkClr xmlns:ahyp="http://schemas.microsoft.com/office/drawing/2018/hyperlinkcolor" val="tx"/>
                    </a:ext>
                  </a:extLst>
                </a:hlinkClick>
              </a:rPr>
              <a:t>pogodzinskip@aetna.com</a:t>
            </a:r>
            <a:endParaRPr lang="en-US" sz="1800" dirty="0">
              <a:solidFill>
                <a:schemeClr val="accent1"/>
              </a:solidFill>
              <a:latin typeface="CVS Health Sans" panose="020B0504020202020204" pitchFamily="34" charset="0"/>
            </a:endParaRPr>
          </a:p>
          <a:p>
            <a:pPr marL="171450" indent="-171450">
              <a:buFont typeface="Arial" panose="020B0604020202020204" pitchFamily="34" charset="0"/>
              <a:buChar char="•"/>
            </a:pPr>
            <a:r>
              <a:rPr lang="en-US" sz="1800" dirty="0">
                <a:latin typeface="CVS Health Sans" panose="020B0504020202020204" pitchFamily="34" charset="0"/>
              </a:rPr>
              <a:t>Lawrence Hayes- SR. MGR, Provider Relations – </a:t>
            </a:r>
            <a:r>
              <a:rPr lang="en-US" sz="1800" dirty="0">
                <a:solidFill>
                  <a:schemeClr val="accent1"/>
                </a:solidFill>
                <a:latin typeface="CVS Health Sans" panose="020B0504020202020204" pitchFamily="34" charset="0"/>
                <a:hlinkClick r:id="rId3">
                  <a:extLst>
                    <a:ext uri="{A12FA001-AC4F-418D-AE19-62706E023703}">
                      <ahyp:hlinkClr xmlns:ahyp="http://schemas.microsoft.com/office/drawing/2018/hyperlinkcolor" val="tx"/>
                    </a:ext>
                  </a:extLst>
                </a:hlinkClick>
              </a:rPr>
              <a:t>hayesl2@aetna.com</a:t>
            </a:r>
            <a:r>
              <a:rPr lang="en-US" sz="1800" dirty="0">
                <a:solidFill>
                  <a:schemeClr val="accent1"/>
                </a:solidFill>
                <a:latin typeface="CVS Health Sans" panose="020B0504020202020204" pitchFamily="34" charset="0"/>
              </a:rPr>
              <a:t> </a:t>
            </a:r>
          </a:p>
          <a:p>
            <a:pPr marL="171450" indent="-171450">
              <a:buFont typeface="Arial" panose="020B0604020202020204" pitchFamily="34" charset="0"/>
              <a:buChar char="•"/>
            </a:pPr>
            <a:r>
              <a:rPr lang="en-US" sz="1800" dirty="0">
                <a:latin typeface="CVS Health Sans" panose="020B0504020202020204" pitchFamily="34" charset="0"/>
              </a:rPr>
              <a:t>Shelonda Dobson - Executive Director, Network MGT – </a:t>
            </a:r>
            <a:r>
              <a:rPr lang="en-US" sz="1800" dirty="0">
                <a:solidFill>
                  <a:schemeClr val="accent1"/>
                </a:solidFill>
                <a:latin typeface="CVS Health Sans" panose="020B0504020202020204" pitchFamily="34" charset="0"/>
                <a:hlinkClick r:id="rId4">
                  <a:extLst>
                    <a:ext uri="{A12FA001-AC4F-418D-AE19-62706E023703}">
                      <ahyp:hlinkClr xmlns:ahyp="http://schemas.microsoft.com/office/drawing/2018/hyperlinkcolor" val="tx"/>
                    </a:ext>
                  </a:extLst>
                </a:hlinkClick>
              </a:rPr>
              <a:t>dobsons@aetna.com</a:t>
            </a:r>
            <a:r>
              <a:rPr lang="en-US" sz="1800" dirty="0">
                <a:solidFill>
                  <a:schemeClr val="accent1"/>
                </a:solidFill>
                <a:latin typeface="CVS Health Sans" panose="020B0504020202020204" pitchFamily="34" charset="0"/>
              </a:rPr>
              <a:t>    </a:t>
            </a:r>
          </a:p>
          <a:p>
            <a:endParaRPr lang="en-US" sz="1800" dirty="0">
              <a:latin typeface="CVS Health Sans" panose="020B0504020202020204" pitchFamily="34" charset="0"/>
              <a:cs typeface="Arial" panose="020B0604020202020204" pitchFamily="34" charset="0"/>
            </a:endParaRPr>
          </a:p>
          <a:p>
            <a:endParaRPr lang="en-US" sz="1800" dirty="0">
              <a:latin typeface="CVS Health Sans" panose="020B05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marL="584677" lvl="2" indent="-285750"/>
            <a:endParaRPr lang="en-US" sz="1200" dirty="0">
              <a:latin typeface="Arial" panose="020B0604020202020204" pitchFamily="34" charset="0"/>
              <a:cs typeface="Arial" panose="020B0604020202020204" pitchFamily="34" charset="0"/>
            </a:endParaRPr>
          </a:p>
          <a:p>
            <a:pPr marL="435809" lvl="1" indent="-285750"/>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Bef>
                <a:spcPts val="1200"/>
              </a:spcBef>
              <a:spcAft>
                <a:spcPts val="1200"/>
              </a:spcAft>
              <a:buClr>
                <a:srgbClr val="7030A0"/>
              </a:buClr>
            </a:pP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D7D4CC1C-9104-4A8B-8BDF-94FAC3F5BF1B}"/>
              </a:ext>
            </a:extLst>
          </p:cNvPr>
          <p:cNvSpPr txBox="1">
            <a:spLocks/>
          </p:cNvSpPr>
          <p:nvPr/>
        </p:nvSpPr>
        <p:spPr>
          <a:xfrm>
            <a:off x="228600" y="300181"/>
            <a:ext cx="11582400" cy="746654"/>
          </a:xfrm>
          <a:prstGeom prst="rect">
            <a:avLst/>
          </a:prstGeom>
          <a:solidFill>
            <a:srgbClr val="7030A0"/>
          </a:solidFill>
          <a:ln>
            <a:noFill/>
          </a:ln>
        </p:spPr>
        <p:txBody>
          <a:bodyPr vert="horz" lIns="0" tIns="0" rIns="0" bIns="0" rtlCol="0">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baseline="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57200" indent="-222250" algn="l" defTabSz="685983" rtl="0" eaLnBrk="1" latinLnBrk="0" hangingPunct="1">
              <a:spcBef>
                <a:spcPts val="600"/>
              </a:spcBef>
              <a:spcAft>
                <a:spcPts val="0"/>
              </a:spcAft>
              <a:buClrTx/>
              <a:buFont typeface="Calibri"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spcBef>
                <a:spcPts val="0"/>
              </a:spcBef>
            </a:pPr>
            <a:endParaRPr lang="en-US" sz="2400" b="1" dirty="0">
              <a:solidFill>
                <a:schemeClr val="bg1"/>
              </a:solidFill>
              <a:latin typeface="CVS Health Sans" panose="020B0504020202020204" pitchFamily="34" charset="0"/>
              <a:ea typeface="Open Sans" panose="020B0606030504020204" pitchFamily="34" charset="0"/>
              <a:cs typeface="Open Sans" panose="020B0606030504020204" pitchFamily="34" charset="0"/>
            </a:endParaRPr>
          </a:p>
          <a:p>
            <a:pPr>
              <a:spcBef>
                <a:spcPts val="0"/>
              </a:spcBef>
            </a:pPr>
            <a:r>
              <a:rPr lang="en-US" sz="2400" b="1" dirty="0">
                <a:solidFill>
                  <a:schemeClr val="bg1"/>
                </a:solidFill>
                <a:latin typeface="CVS Health Sans" panose="020B0504020202020204" pitchFamily="34" charset="0"/>
                <a:ea typeface="Open Sans" panose="020B0606030504020204" pitchFamily="34" charset="0"/>
                <a:cs typeface="Open Sans" panose="020B0606030504020204" pitchFamily="34" charset="0"/>
              </a:rPr>
              <a:t>    Your Aetna Better Health of Michigan Team         </a:t>
            </a:r>
          </a:p>
          <a:p>
            <a:pPr>
              <a:spcBef>
                <a:spcPts val="1200"/>
              </a:spcBef>
              <a:spcAft>
                <a:spcPts val="600"/>
              </a:spcAft>
            </a:pPr>
            <a:r>
              <a:rPr lang="en-US" dirty="0"/>
              <a:t>	</a:t>
            </a:r>
            <a:r>
              <a:rPr lang="en-US" b="1" dirty="0"/>
              <a:t>	</a:t>
            </a:r>
            <a:endParaRPr lang="en-US" dirty="0"/>
          </a:p>
        </p:txBody>
      </p:sp>
    </p:spTree>
    <p:extLst>
      <p:ext uri="{BB962C8B-B14F-4D97-AF65-F5344CB8AC3E}">
        <p14:creationId xmlns:p14="http://schemas.microsoft.com/office/powerpoint/2010/main" val="310143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690479" y="6350000"/>
            <a:ext cx="932815" cy="182880"/>
          </a:xfrm>
          <a:custGeom>
            <a:avLst/>
            <a:gdLst/>
            <a:ahLst/>
            <a:cxnLst/>
            <a:rect l="l" t="t" r="r" b="b"/>
            <a:pathLst>
              <a:path w="932815" h="182879">
                <a:moveTo>
                  <a:pt x="862943" y="63500"/>
                </a:moveTo>
                <a:lnTo>
                  <a:pt x="797052" y="63500"/>
                </a:lnTo>
                <a:lnTo>
                  <a:pt x="809206" y="65008"/>
                </a:lnTo>
                <a:lnTo>
                  <a:pt x="816752" y="69850"/>
                </a:lnTo>
                <a:lnTo>
                  <a:pt x="820608" y="78501"/>
                </a:lnTo>
                <a:lnTo>
                  <a:pt x="821690" y="91440"/>
                </a:lnTo>
                <a:lnTo>
                  <a:pt x="821690" y="93980"/>
                </a:lnTo>
                <a:lnTo>
                  <a:pt x="815594" y="93980"/>
                </a:lnTo>
                <a:lnTo>
                  <a:pt x="783633" y="96797"/>
                </a:lnTo>
                <a:lnTo>
                  <a:pt x="761365" y="105092"/>
                </a:lnTo>
                <a:lnTo>
                  <a:pt x="748335" y="118625"/>
                </a:lnTo>
                <a:lnTo>
                  <a:pt x="744093" y="137160"/>
                </a:lnTo>
                <a:lnTo>
                  <a:pt x="747029" y="156626"/>
                </a:lnTo>
                <a:lnTo>
                  <a:pt x="756443" y="170973"/>
                </a:lnTo>
                <a:lnTo>
                  <a:pt x="773239" y="179843"/>
                </a:lnTo>
                <a:lnTo>
                  <a:pt x="798322" y="182880"/>
                </a:lnTo>
                <a:lnTo>
                  <a:pt x="814113" y="182483"/>
                </a:lnTo>
                <a:lnTo>
                  <a:pt x="847506" y="180736"/>
                </a:lnTo>
                <a:lnTo>
                  <a:pt x="866013" y="180340"/>
                </a:lnTo>
                <a:lnTo>
                  <a:pt x="865352" y="170953"/>
                </a:lnTo>
                <a:lnTo>
                  <a:pt x="865012" y="160496"/>
                </a:lnTo>
                <a:lnTo>
                  <a:pt x="864947" y="154940"/>
                </a:lnTo>
                <a:lnTo>
                  <a:pt x="808228" y="154940"/>
                </a:lnTo>
                <a:lnTo>
                  <a:pt x="798685" y="153947"/>
                </a:lnTo>
                <a:lnTo>
                  <a:pt x="792178" y="150812"/>
                </a:lnTo>
                <a:lnTo>
                  <a:pt x="788457" y="145295"/>
                </a:lnTo>
                <a:lnTo>
                  <a:pt x="787273" y="137160"/>
                </a:lnTo>
                <a:lnTo>
                  <a:pt x="788929" y="129361"/>
                </a:lnTo>
                <a:lnTo>
                  <a:pt x="794051" y="123348"/>
                </a:lnTo>
                <a:lnTo>
                  <a:pt x="802864" y="119479"/>
                </a:lnTo>
                <a:lnTo>
                  <a:pt x="815594" y="118110"/>
                </a:lnTo>
                <a:lnTo>
                  <a:pt x="865405" y="118110"/>
                </a:lnTo>
                <a:lnTo>
                  <a:pt x="865834" y="103088"/>
                </a:lnTo>
                <a:lnTo>
                  <a:pt x="866013" y="87630"/>
                </a:lnTo>
                <a:lnTo>
                  <a:pt x="862943" y="63500"/>
                </a:lnTo>
                <a:close/>
              </a:path>
              <a:path w="932815" h="182879">
                <a:moveTo>
                  <a:pt x="865405" y="118110"/>
                </a:moveTo>
                <a:lnTo>
                  <a:pt x="821690" y="118110"/>
                </a:lnTo>
                <a:lnTo>
                  <a:pt x="821484" y="129361"/>
                </a:lnTo>
                <a:lnTo>
                  <a:pt x="821265" y="137160"/>
                </a:lnTo>
                <a:lnTo>
                  <a:pt x="821207" y="146149"/>
                </a:lnTo>
                <a:lnTo>
                  <a:pt x="821690" y="153670"/>
                </a:lnTo>
                <a:lnTo>
                  <a:pt x="818007" y="154940"/>
                </a:lnTo>
                <a:lnTo>
                  <a:pt x="864947" y="154940"/>
                </a:lnTo>
                <a:lnTo>
                  <a:pt x="864913" y="137160"/>
                </a:lnTo>
                <a:lnTo>
                  <a:pt x="865046" y="129361"/>
                </a:lnTo>
                <a:lnTo>
                  <a:pt x="865405" y="118110"/>
                </a:lnTo>
                <a:close/>
              </a:path>
              <a:path w="932815" h="182879">
                <a:moveTo>
                  <a:pt x="806958" y="34289"/>
                </a:moveTo>
                <a:lnTo>
                  <a:pt x="791791" y="34766"/>
                </a:lnTo>
                <a:lnTo>
                  <a:pt x="778017" y="36194"/>
                </a:lnTo>
                <a:lnTo>
                  <a:pt x="766077" y="38576"/>
                </a:lnTo>
                <a:lnTo>
                  <a:pt x="756412" y="41910"/>
                </a:lnTo>
                <a:lnTo>
                  <a:pt x="758952" y="73660"/>
                </a:lnTo>
                <a:lnTo>
                  <a:pt x="766958" y="69929"/>
                </a:lnTo>
                <a:lnTo>
                  <a:pt x="776144" y="66675"/>
                </a:lnTo>
                <a:lnTo>
                  <a:pt x="786258" y="64373"/>
                </a:lnTo>
                <a:lnTo>
                  <a:pt x="797052" y="63500"/>
                </a:lnTo>
                <a:lnTo>
                  <a:pt x="862943" y="63500"/>
                </a:lnTo>
                <a:lnTo>
                  <a:pt x="862839" y="62686"/>
                </a:lnTo>
                <a:lnTo>
                  <a:pt x="852630" y="46196"/>
                </a:lnTo>
                <a:lnTo>
                  <a:pt x="834348" y="37087"/>
                </a:lnTo>
                <a:lnTo>
                  <a:pt x="806958" y="34289"/>
                </a:lnTo>
                <a:close/>
              </a:path>
              <a:path w="932815" h="182879">
                <a:moveTo>
                  <a:pt x="338963" y="93980"/>
                </a:moveTo>
                <a:lnTo>
                  <a:pt x="277368" y="93980"/>
                </a:lnTo>
                <a:lnTo>
                  <a:pt x="246141" y="96797"/>
                </a:lnTo>
                <a:lnTo>
                  <a:pt x="224250" y="105092"/>
                </a:lnTo>
                <a:lnTo>
                  <a:pt x="211359" y="118625"/>
                </a:lnTo>
                <a:lnTo>
                  <a:pt x="207137" y="137160"/>
                </a:lnTo>
                <a:lnTo>
                  <a:pt x="209875" y="156626"/>
                </a:lnTo>
                <a:lnTo>
                  <a:pt x="218852" y="170973"/>
                </a:lnTo>
                <a:lnTo>
                  <a:pt x="235211" y="179843"/>
                </a:lnTo>
                <a:lnTo>
                  <a:pt x="260096" y="182880"/>
                </a:lnTo>
                <a:lnTo>
                  <a:pt x="275907" y="182483"/>
                </a:lnTo>
                <a:lnTo>
                  <a:pt x="309816" y="180736"/>
                </a:lnTo>
                <a:lnTo>
                  <a:pt x="329057" y="180340"/>
                </a:lnTo>
                <a:lnTo>
                  <a:pt x="327661" y="170953"/>
                </a:lnTo>
                <a:lnTo>
                  <a:pt x="326945" y="160496"/>
                </a:lnTo>
                <a:lnTo>
                  <a:pt x="326808" y="154940"/>
                </a:lnTo>
                <a:lnTo>
                  <a:pt x="271272" y="154940"/>
                </a:lnTo>
                <a:lnTo>
                  <a:pt x="261729" y="153947"/>
                </a:lnTo>
                <a:lnTo>
                  <a:pt x="255222" y="150812"/>
                </a:lnTo>
                <a:lnTo>
                  <a:pt x="251501" y="145295"/>
                </a:lnTo>
                <a:lnTo>
                  <a:pt x="250317" y="137160"/>
                </a:lnTo>
                <a:lnTo>
                  <a:pt x="251775" y="129361"/>
                </a:lnTo>
                <a:lnTo>
                  <a:pt x="256460" y="123348"/>
                </a:lnTo>
                <a:lnTo>
                  <a:pt x="264836" y="119479"/>
                </a:lnTo>
                <a:lnTo>
                  <a:pt x="277368" y="118110"/>
                </a:lnTo>
                <a:lnTo>
                  <a:pt x="443463" y="118110"/>
                </a:lnTo>
                <a:lnTo>
                  <a:pt x="444724" y="117990"/>
                </a:lnTo>
                <a:lnTo>
                  <a:pt x="464708" y="109855"/>
                </a:lnTo>
                <a:lnTo>
                  <a:pt x="476177" y="96520"/>
                </a:lnTo>
                <a:lnTo>
                  <a:pt x="401828" y="96520"/>
                </a:lnTo>
                <a:lnTo>
                  <a:pt x="398145" y="95250"/>
                </a:lnTo>
                <a:lnTo>
                  <a:pt x="346329" y="95250"/>
                </a:lnTo>
                <a:lnTo>
                  <a:pt x="338963" y="93980"/>
                </a:lnTo>
                <a:close/>
              </a:path>
              <a:path w="932815" h="182879">
                <a:moveTo>
                  <a:pt x="399288" y="119380"/>
                </a:moveTo>
                <a:lnTo>
                  <a:pt x="352552" y="119380"/>
                </a:lnTo>
                <a:lnTo>
                  <a:pt x="359102" y="149125"/>
                </a:lnTo>
                <a:lnTo>
                  <a:pt x="373618" y="168751"/>
                </a:lnTo>
                <a:lnTo>
                  <a:pt x="396682" y="179566"/>
                </a:lnTo>
                <a:lnTo>
                  <a:pt x="428879" y="182880"/>
                </a:lnTo>
                <a:lnTo>
                  <a:pt x="441896" y="182403"/>
                </a:lnTo>
                <a:lnTo>
                  <a:pt x="454437" y="180975"/>
                </a:lnTo>
                <a:lnTo>
                  <a:pt x="465597" y="178593"/>
                </a:lnTo>
                <a:lnTo>
                  <a:pt x="474472" y="175260"/>
                </a:lnTo>
                <a:lnTo>
                  <a:pt x="473608" y="153670"/>
                </a:lnTo>
                <a:lnTo>
                  <a:pt x="436245" y="153670"/>
                </a:lnTo>
                <a:lnTo>
                  <a:pt x="420076" y="151368"/>
                </a:lnTo>
                <a:lnTo>
                  <a:pt x="408527" y="144780"/>
                </a:lnTo>
                <a:lnTo>
                  <a:pt x="401597" y="134381"/>
                </a:lnTo>
                <a:lnTo>
                  <a:pt x="399288" y="120650"/>
                </a:lnTo>
                <a:lnTo>
                  <a:pt x="399288" y="119380"/>
                </a:lnTo>
                <a:close/>
              </a:path>
              <a:path w="932815" h="182879">
                <a:moveTo>
                  <a:pt x="443463" y="118110"/>
                </a:moveTo>
                <a:lnTo>
                  <a:pt x="283591" y="118110"/>
                </a:lnTo>
                <a:lnTo>
                  <a:pt x="283591" y="153670"/>
                </a:lnTo>
                <a:lnTo>
                  <a:pt x="281051" y="154940"/>
                </a:lnTo>
                <a:lnTo>
                  <a:pt x="326808" y="154940"/>
                </a:lnTo>
                <a:lnTo>
                  <a:pt x="326681" y="149800"/>
                </a:lnTo>
                <a:lnTo>
                  <a:pt x="326644" y="127000"/>
                </a:lnTo>
                <a:lnTo>
                  <a:pt x="327914" y="119380"/>
                </a:lnTo>
                <a:lnTo>
                  <a:pt x="430011" y="119380"/>
                </a:lnTo>
                <a:lnTo>
                  <a:pt x="443463" y="118110"/>
                </a:lnTo>
                <a:close/>
              </a:path>
              <a:path w="932815" h="182879">
                <a:moveTo>
                  <a:pt x="473202" y="143510"/>
                </a:moveTo>
                <a:lnTo>
                  <a:pt x="465159" y="147776"/>
                </a:lnTo>
                <a:lnTo>
                  <a:pt x="456104" y="150971"/>
                </a:lnTo>
                <a:lnTo>
                  <a:pt x="446359" y="152975"/>
                </a:lnTo>
                <a:lnTo>
                  <a:pt x="436245" y="153670"/>
                </a:lnTo>
                <a:lnTo>
                  <a:pt x="473608" y="153670"/>
                </a:lnTo>
                <a:lnTo>
                  <a:pt x="473202" y="143510"/>
                </a:lnTo>
                <a:close/>
              </a:path>
              <a:path w="932815" h="182879">
                <a:moveTo>
                  <a:pt x="430011" y="119380"/>
                </a:moveTo>
                <a:lnTo>
                  <a:pt x="399288" y="119380"/>
                </a:lnTo>
                <a:lnTo>
                  <a:pt x="402971" y="120650"/>
                </a:lnTo>
                <a:lnTo>
                  <a:pt x="416560" y="120650"/>
                </a:lnTo>
                <a:lnTo>
                  <a:pt x="430011" y="119380"/>
                </a:lnTo>
                <a:close/>
              </a:path>
              <a:path w="932815" h="182879">
                <a:moveTo>
                  <a:pt x="477642" y="60960"/>
                </a:moveTo>
                <a:lnTo>
                  <a:pt x="432562" y="60960"/>
                </a:lnTo>
                <a:lnTo>
                  <a:pt x="438785" y="66040"/>
                </a:lnTo>
                <a:lnTo>
                  <a:pt x="438785" y="76200"/>
                </a:lnTo>
                <a:lnTo>
                  <a:pt x="437145" y="85268"/>
                </a:lnTo>
                <a:lnTo>
                  <a:pt x="432149" y="91598"/>
                </a:lnTo>
                <a:lnTo>
                  <a:pt x="423675" y="95309"/>
                </a:lnTo>
                <a:lnTo>
                  <a:pt x="411607" y="96520"/>
                </a:lnTo>
                <a:lnTo>
                  <a:pt x="476177" y="96520"/>
                </a:lnTo>
                <a:lnTo>
                  <a:pt x="476621" y="96004"/>
                </a:lnTo>
                <a:lnTo>
                  <a:pt x="480568" y="76200"/>
                </a:lnTo>
                <a:lnTo>
                  <a:pt x="477642" y="60960"/>
                </a:lnTo>
                <a:close/>
              </a:path>
              <a:path w="932815" h="182879">
                <a:moveTo>
                  <a:pt x="423926" y="34289"/>
                </a:moveTo>
                <a:lnTo>
                  <a:pt x="393217" y="38278"/>
                </a:lnTo>
                <a:lnTo>
                  <a:pt x="372094" y="50006"/>
                </a:lnTo>
                <a:lnTo>
                  <a:pt x="359042" y="69115"/>
                </a:lnTo>
                <a:lnTo>
                  <a:pt x="352552" y="95250"/>
                </a:lnTo>
                <a:lnTo>
                  <a:pt x="398145" y="95250"/>
                </a:lnTo>
                <a:lnTo>
                  <a:pt x="399385" y="81319"/>
                </a:lnTo>
                <a:lnTo>
                  <a:pt x="403494" y="70485"/>
                </a:lnTo>
                <a:lnTo>
                  <a:pt x="411057" y="63460"/>
                </a:lnTo>
                <a:lnTo>
                  <a:pt x="422656" y="60960"/>
                </a:lnTo>
                <a:lnTo>
                  <a:pt x="477642" y="60960"/>
                </a:lnTo>
                <a:lnTo>
                  <a:pt x="477254" y="58935"/>
                </a:lnTo>
                <a:lnTo>
                  <a:pt x="467010" y="45719"/>
                </a:lnTo>
                <a:lnTo>
                  <a:pt x="449385" y="37266"/>
                </a:lnTo>
                <a:lnTo>
                  <a:pt x="423926" y="34289"/>
                </a:lnTo>
                <a:close/>
              </a:path>
              <a:path w="932815" h="182879">
                <a:moveTo>
                  <a:pt x="324861" y="63500"/>
                </a:moveTo>
                <a:lnTo>
                  <a:pt x="258953" y="63500"/>
                </a:lnTo>
                <a:lnTo>
                  <a:pt x="271285" y="65008"/>
                </a:lnTo>
                <a:lnTo>
                  <a:pt x="279225" y="69850"/>
                </a:lnTo>
                <a:lnTo>
                  <a:pt x="283473" y="78501"/>
                </a:lnTo>
                <a:lnTo>
                  <a:pt x="284734" y="91440"/>
                </a:lnTo>
                <a:lnTo>
                  <a:pt x="284734" y="93980"/>
                </a:lnTo>
                <a:lnTo>
                  <a:pt x="327914" y="93980"/>
                </a:lnTo>
                <a:lnTo>
                  <a:pt x="327914" y="87630"/>
                </a:lnTo>
                <a:lnTo>
                  <a:pt x="324861" y="63500"/>
                </a:lnTo>
                <a:close/>
              </a:path>
              <a:path w="932815" h="182879">
                <a:moveTo>
                  <a:pt x="270002" y="34289"/>
                </a:moveTo>
                <a:lnTo>
                  <a:pt x="254835" y="34766"/>
                </a:lnTo>
                <a:lnTo>
                  <a:pt x="241061" y="36194"/>
                </a:lnTo>
                <a:lnTo>
                  <a:pt x="229121" y="38576"/>
                </a:lnTo>
                <a:lnTo>
                  <a:pt x="219456" y="41910"/>
                </a:lnTo>
                <a:lnTo>
                  <a:pt x="220726" y="73660"/>
                </a:lnTo>
                <a:lnTo>
                  <a:pt x="228967" y="69929"/>
                </a:lnTo>
                <a:lnTo>
                  <a:pt x="238458" y="66675"/>
                </a:lnTo>
                <a:lnTo>
                  <a:pt x="248640" y="64373"/>
                </a:lnTo>
                <a:lnTo>
                  <a:pt x="258953" y="63500"/>
                </a:lnTo>
                <a:lnTo>
                  <a:pt x="324861" y="63500"/>
                </a:lnTo>
                <a:lnTo>
                  <a:pt x="324758" y="62686"/>
                </a:lnTo>
                <a:lnTo>
                  <a:pt x="314674" y="46196"/>
                </a:lnTo>
                <a:lnTo>
                  <a:pt x="296731" y="37087"/>
                </a:lnTo>
                <a:lnTo>
                  <a:pt x="270002" y="34289"/>
                </a:lnTo>
                <a:close/>
              </a:path>
              <a:path w="932815" h="182879">
                <a:moveTo>
                  <a:pt x="669036" y="34289"/>
                </a:moveTo>
                <a:lnTo>
                  <a:pt x="651670" y="34885"/>
                </a:lnTo>
                <a:lnTo>
                  <a:pt x="618797" y="37504"/>
                </a:lnTo>
                <a:lnTo>
                  <a:pt x="600075" y="38100"/>
                </a:lnTo>
                <a:lnTo>
                  <a:pt x="600809" y="58042"/>
                </a:lnTo>
                <a:lnTo>
                  <a:pt x="601186" y="78581"/>
                </a:lnTo>
                <a:lnTo>
                  <a:pt x="601317" y="132119"/>
                </a:lnTo>
                <a:lnTo>
                  <a:pt x="601186" y="150177"/>
                </a:lnTo>
                <a:lnTo>
                  <a:pt x="600809" y="167878"/>
                </a:lnTo>
                <a:lnTo>
                  <a:pt x="600075" y="180340"/>
                </a:lnTo>
                <a:lnTo>
                  <a:pt x="646811" y="180340"/>
                </a:lnTo>
                <a:lnTo>
                  <a:pt x="645935" y="167878"/>
                </a:lnTo>
                <a:lnTo>
                  <a:pt x="645175" y="151130"/>
                </a:lnTo>
                <a:lnTo>
                  <a:pt x="644614" y="132119"/>
                </a:lnTo>
                <a:lnTo>
                  <a:pt x="644398" y="114300"/>
                </a:lnTo>
                <a:lnTo>
                  <a:pt x="644496" y="97928"/>
                </a:lnTo>
                <a:lnTo>
                  <a:pt x="655447" y="63500"/>
                </a:lnTo>
                <a:lnTo>
                  <a:pt x="724056" y="63500"/>
                </a:lnTo>
                <a:lnTo>
                  <a:pt x="723953" y="62686"/>
                </a:lnTo>
                <a:lnTo>
                  <a:pt x="714136" y="46513"/>
                </a:lnTo>
                <a:lnTo>
                  <a:pt x="696247" y="37246"/>
                </a:lnTo>
                <a:lnTo>
                  <a:pt x="669036" y="34289"/>
                </a:lnTo>
                <a:close/>
              </a:path>
              <a:path w="932815" h="182879">
                <a:moveTo>
                  <a:pt x="724056" y="63500"/>
                </a:moveTo>
                <a:lnTo>
                  <a:pt x="661670" y="63500"/>
                </a:lnTo>
                <a:lnTo>
                  <a:pt x="671873" y="65027"/>
                </a:lnTo>
                <a:lnTo>
                  <a:pt x="678719" y="70008"/>
                </a:lnTo>
                <a:lnTo>
                  <a:pt x="682565" y="79037"/>
                </a:lnTo>
                <a:lnTo>
                  <a:pt x="683768" y="92710"/>
                </a:lnTo>
                <a:lnTo>
                  <a:pt x="683768" y="114300"/>
                </a:lnTo>
                <a:lnTo>
                  <a:pt x="683567" y="132119"/>
                </a:lnTo>
                <a:lnTo>
                  <a:pt x="682798" y="168235"/>
                </a:lnTo>
                <a:lnTo>
                  <a:pt x="682625" y="180340"/>
                </a:lnTo>
                <a:lnTo>
                  <a:pt x="728091" y="180340"/>
                </a:lnTo>
                <a:lnTo>
                  <a:pt x="727904" y="167878"/>
                </a:lnTo>
                <a:lnTo>
                  <a:pt x="727499" y="150177"/>
                </a:lnTo>
                <a:lnTo>
                  <a:pt x="727115" y="131048"/>
                </a:lnTo>
                <a:lnTo>
                  <a:pt x="726948" y="114300"/>
                </a:lnTo>
                <a:lnTo>
                  <a:pt x="726948" y="86360"/>
                </a:lnTo>
                <a:lnTo>
                  <a:pt x="724056" y="63500"/>
                </a:lnTo>
                <a:close/>
              </a:path>
              <a:path w="932815" h="182879">
                <a:moveTo>
                  <a:pt x="549529" y="68580"/>
                </a:moveTo>
                <a:lnTo>
                  <a:pt x="507746" y="68580"/>
                </a:lnTo>
                <a:lnTo>
                  <a:pt x="507011" y="82153"/>
                </a:lnTo>
                <a:lnTo>
                  <a:pt x="506634" y="99060"/>
                </a:lnTo>
                <a:lnTo>
                  <a:pt x="506557" y="137735"/>
                </a:lnTo>
                <a:lnTo>
                  <a:pt x="509456" y="158234"/>
                </a:lnTo>
                <a:lnTo>
                  <a:pt x="518318" y="172402"/>
                </a:lnTo>
                <a:lnTo>
                  <a:pt x="532943" y="180379"/>
                </a:lnTo>
                <a:lnTo>
                  <a:pt x="553212" y="182880"/>
                </a:lnTo>
                <a:lnTo>
                  <a:pt x="563586" y="182483"/>
                </a:lnTo>
                <a:lnTo>
                  <a:pt x="572198" y="181610"/>
                </a:lnTo>
                <a:lnTo>
                  <a:pt x="578715" y="180736"/>
                </a:lnTo>
                <a:lnTo>
                  <a:pt x="582803" y="180340"/>
                </a:lnTo>
                <a:lnTo>
                  <a:pt x="580583" y="151130"/>
                </a:lnTo>
                <a:lnTo>
                  <a:pt x="568071" y="151130"/>
                </a:lnTo>
                <a:lnTo>
                  <a:pt x="559440" y="149998"/>
                </a:lnTo>
                <a:lnTo>
                  <a:pt x="553704" y="145891"/>
                </a:lnTo>
                <a:lnTo>
                  <a:pt x="550515" y="137735"/>
                </a:lnTo>
                <a:lnTo>
                  <a:pt x="549529" y="124460"/>
                </a:lnTo>
                <a:lnTo>
                  <a:pt x="549529" y="68580"/>
                </a:lnTo>
                <a:close/>
              </a:path>
              <a:path w="932815" h="182879">
                <a:moveTo>
                  <a:pt x="580390" y="148590"/>
                </a:moveTo>
                <a:lnTo>
                  <a:pt x="577850" y="149860"/>
                </a:lnTo>
                <a:lnTo>
                  <a:pt x="572897" y="151130"/>
                </a:lnTo>
                <a:lnTo>
                  <a:pt x="580583" y="151130"/>
                </a:lnTo>
                <a:lnTo>
                  <a:pt x="580390" y="148590"/>
                </a:lnTo>
                <a:close/>
              </a:path>
              <a:path w="932815" h="182879">
                <a:moveTo>
                  <a:pt x="552069" y="0"/>
                </a:moveTo>
                <a:lnTo>
                  <a:pt x="526161" y="0"/>
                </a:lnTo>
                <a:lnTo>
                  <a:pt x="522513" y="17660"/>
                </a:lnTo>
                <a:lnTo>
                  <a:pt x="516318" y="30797"/>
                </a:lnTo>
                <a:lnTo>
                  <a:pt x="506408" y="39647"/>
                </a:lnTo>
                <a:lnTo>
                  <a:pt x="491617" y="44450"/>
                </a:lnTo>
                <a:lnTo>
                  <a:pt x="491617" y="68580"/>
                </a:lnTo>
                <a:lnTo>
                  <a:pt x="577850" y="68580"/>
                </a:lnTo>
                <a:lnTo>
                  <a:pt x="577850" y="38100"/>
                </a:lnTo>
                <a:lnTo>
                  <a:pt x="550799" y="38100"/>
                </a:lnTo>
                <a:lnTo>
                  <a:pt x="550818" y="29467"/>
                </a:lnTo>
                <a:lnTo>
                  <a:pt x="550957" y="19526"/>
                </a:lnTo>
                <a:lnTo>
                  <a:pt x="551334" y="9346"/>
                </a:lnTo>
                <a:lnTo>
                  <a:pt x="552069" y="0"/>
                </a:lnTo>
                <a:close/>
              </a:path>
              <a:path w="932815" h="182879">
                <a:moveTo>
                  <a:pt x="59436" y="20319"/>
                </a:moveTo>
                <a:lnTo>
                  <a:pt x="48387" y="20319"/>
                </a:lnTo>
                <a:lnTo>
                  <a:pt x="42164" y="22860"/>
                </a:lnTo>
                <a:lnTo>
                  <a:pt x="6477" y="59690"/>
                </a:lnTo>
                <a:lnTo>
                  <a:pt x="1619" y="67171"/>
                </a:lnTo>
                <a:lnTo>
                  <a:pt x="0" y="75723"/>
                </a:lnTo>
                <a:lnTo>
                  <a:pt x="1619" y="84514"/>
                </a:lnTo>
                <a:lnTo>
                  <a:pt x="6477" y="92710"/>
                </a:lnTo>
                <a:lnTo>
                  <a:pt x="95123" y="182880"/>
                </a:lnTo>
                <a:lnTo>
                  <a:pt x="183769" y="92710"/>
                </a:lnTo>
                <a:lnTo>
                  <a:pt x="188626" y="84514"/>
                </a:lnTo>
                <a:lnTo>
                  <a:pt x="190246" y="75723"/>
                </a:lnTo>
                <a:lnTo>
                  <a:pt x="188626" y="67171"/>
                </a:lnTo>
                <a:lnTo>
                  <a:pt x="183769" y="59690"/>
                </a:lnTo>
                <a:lnTo>
                  <a:pt x="178648" y="54610"/>
                </a:lnTo>
                <a:lnTo>
                  <a:pt x="95123" y="54610"/>
                </a:lnTo>
                <a:lnTo>
                  <a:pt x="69215" y="27939"/>
                </a:lnTo>
                <a:lnTo>
                  <a:pt x="64389" y="22860"/>
                </a:lnTo>
                <a:lnTo>
                  <a:pt x="59436" y="20319"/>
                </a:lnTo>
                <a:close/>
              </a:path>
              <a:path w="932815" h="182879">
                <a:moveTo>
                  <a:pt x="141986" y="20319"/>
                </a:moveTo>
                <a:lnTo>
                  <a:pt x="130810" y="20319"/>
                </a:lnTo>
                <a:lnTo>
                  <a:pt x="124714" y="22860"/>
                </a:lnTo>
                <a:lnTo>
                  <a:pt x="121031" y="27939"/>
                </a:lnTo>
                <a:lnTo>
                  <a:pt x="95123" y="54610"/>
                </a:lnTo>
                <a:lnTo>
                  <a:pt x="178648" y="54610"/>
                </a:lnTo>
                <a:lnTo>
                  <a:pt x="151765" y="27939"/>
                </a:lnTo>
                <a:lnTo>
                  <a:pt x="148082" y="22860"/>
                </a:lnTo>
                <a:lnTo>
                  <a:pt x="141986" y="20319"/>
                </a:lnTo>
                <a:close/>
              </a:path>
              <a:path w="932815" h="182879">
                <a:moveTo>
                  <a:pt x="888238" y="39369"/>
                </a:moveTo>
                <a:lnTo>
                  <a:pt x="882015" y="39369"/>
                </a:lnTo>
                <a:lnTo>
                  <a:pt x="882015" y="64769"/>
                </a:lnTo>
                <a:lnTo>
                  <a:pt x="888238" y="64769"/>
                </a:lnTo>
                <a:lnTo>
                  <a:pt x="888238" y="39369"/>
                </a:lnTo>
                <a:close/>
              </a:path>
              <a:path w="932815" h="182879">
                <a:moveTo>
                  <a:pt x="896874" y="34289"/>
                </a:moveTo>
                <a:lnTo>
                  <a:pt x="873506" y="34289"/>
                </a:lnTo>
                <a:lnTo>
                  <a:pt x="873506" y="39369"/>
                </a:lnTo>
                <a:lnTo>
                  <a:pt x="896874" y="39369"/>
                </a:lnTo>
                <a:lnTo>
                  <a:pt x="896874" y="34289"/>
                </a:lnTo>
                <a:close/>
              </a:path>
              <a:path w="932815" h="182879">
                <a:moveTo>
                  <a:pt x="910336" y="34289"/>
                </a:moveTo>
                <a:lnTo>
                  <a:pt x="902970" y="34289"/>
                </a:lnTo>
                <a:lnTo>
                  <a:pt x="902970" y="64769"/>
                </a:lnTo>
                <a:lnTo>
                  <a:pt x="907923" y="64769"/>
                </a:lnTo>
                <a:lnTo>
                  <a:pt x="907923" y="39369"/>
                </a:lnTo>
                <a:lnTo>
                  <a:pt x="911860" y="39369"/>
                </a:lnTo>
                <a:lnTo>
                  <a:pt x="910336" y="34289"/>
                </a:lnTo>
                <a:close/>
              </a:path>
              <a:path w="932815" h="182879">
                <a:moveTo>
                  <a:pt x="911860" y="39369"/>
                </a:moveTo>
                <a:lnTo>
                  <a:pt x="907923" y="39369"/>
                </a:lnTo>
                <a:lnTo>
                  <a:pt x="909193" y="46990"/>
                </a:lnTo>
                <a:lnTo>
                  <a:pt x="911606" y="52069"/>
                </a:lnTo>
                <a:lnTo>
                  <a:pt x="915289" y="64769"/>
                </a:lnTo>
                <a:lnTo>
                  <a:pt x="920242" y="64769"/>
                </a:lnTo>
                <a:lnTo>
                  <a:pt x="922083" y="58419"/>
                </a:lnTo>
                <a:lnTo>
                  <a:pt x="917829" y="58419"/>
                </a:lnTo>
                <a:lnTo>
                  <a:pt x="915289" y="50800"/>
                </a:lnTo>
                <a:lnTo>
                  <a:pt x="911860" y="39369"/>
                </a:lnTo>
                <a:close/>
              </a:path>
              <a:path w="932815" h="182879">
                <a:moveTo>
                  <a:pt x="932561" y="39369"/>
                </a:moveTo>
                <a:lnTo>
                  <a:pt x="927608" y="39369"/>
                </a:lnTo>
                <a:lnTo>
                  <a:pt x="927608" y="64769"/>
                </a:lnTo>
                <a:lnTo>
                  <a:pt x="932561" y="64769"/>
                </a:lnTo>
                <a:lnTo>
                  <a:pt x="932561" y="39369"/>
                </a:lnTo>
                <a:close/>
              </a:path>
              <a:path w="932815" h="182879">
                <a:moveTo>
                  <a:pt x="932561" y="34289"/>
                </a:moveTo>
                <a:lnTo>
                  <a:pt x="923925" y="34289"/>
                </a:lnTo>
                <a:lnTo>
                  <a:pt x="920242" y="46990"/>
                </a:lnTo>
                <a:lnTo>
                  <a:pt x="918972" y="50800"/>
                </a:lnTo>
                <a:lnTo>
                  <a:pt x="917829" y="58419"/>
                </a:lnTo>
                <a:lnTo>
                  <a:pt x="922083" y="58419"/>
                </a:lnTo>
                <a:lnTo>
                  <a:pt x="923925" y="52069"/>
                </a:lnTo>
                <a:lnTo>
                  <a:pt x="925195" y="46990"/>
                </a:lnTo>
                <a:lnTo>
                  <a:pt x="927608" y="39369"/>
                </a:lnTo>
                <a:lnTo>
                  <a:pt x="932561" y="39369"/>
                </a:lnTo>
                <a:lnTo>
                  <a:pt x="932561" y="34289"/>
                </a:lnTo>
                <a:close/>
              </a:path>
            </a:pathLst>
          </a:custGeom>
          <a:solidFill>
            <a:srgbClr val="7C3E97"/>
          </a:solidFill>
        </p:spPr>
        <p:txBody>
          <a:bodyPr wrap="square" lIns="0" tIns="0" rIns="0" bIns="0" rtlCol="0"/>
          <a:lstStyle/>
          <a:p>
            <a:endParaRPr/>
          </a:p>
        </p:txBody>
      </p:sp>
      <p:sp>
        <p:nvSpPr>
          <p:cNvPr id="4" name="object 4"/>
          <p:cNvSpPr txBox="1">
            <a:spLocks noGrp="1"/>
          </p:cNvSpPr>
          <p:nvPr>
            <p:ph type="title"/>
          </p:nvPr>
        </p:nvSpPr>
        <p:spPr>
          <a:xfrm>
            <a:off x="439737" y="347802"/>
            <a:ext cx="2767965" cy="428625"/>
          </a:xfrm>
          <a:prstGeom prst="rect">
            <a:avLst/>
          </a:prstGeom>
        </p:spPr>
        <p:txBody>
          <a:bodyPr vert="horz" wrap="square" lIns="0" tIns="11430" rIns="0" bIns="0" rtlCol="0">
            <a:spAutoFit/>
          </a:bodyPr>
          <a:lstStyle/>
          <a:p>
            <a:pPr marL="12700">
              <a:lnSpc>
                <a:spcPct val="100000"/>
              </a:lnSpc>
              <a:spcBef>
                <a:spcPts val="90"/>
              </a:spcBef>
            </a:pPr>
            <a:r>
              <a:rPr sz="2650" spc="-5">
                <a:solidFill>
                  <a:srgbClr val="000000"/>
                </a:solidFill>
              </a:rPr>
              <a:t>Sub-Contractors</a:t>
            </a:r>
            <a:endParaRPr sz="2650"/>
          </a:p>
        </p:txBody>
      </p:sp>
      <p:pic>
        <p:nvPicPr>
          <p:cNvPr id="5" name="object 5"/>
          <p:cNvPicPr/>
          <p:nvPr/>
        </p:nvPicPr>
        <p:blipFill>
          <a:blip r:embed="rId3" cstate="print"/>
          <a:stretch>
            <a:fillRect/>
          </a:stretch>
        </p:blipFill>
        <p:spPr>
          <a:xfrm>
            <a:off x="445020" y="2306571"/>
            <a:ext cx="3570198" cy="456696"/>
          </a:xfrm>
          <a:prstGeom prst="rect">
            <a:avLst/>
          </a:prstGeom>
        </p:spPr>
      </p:pic>
      <p:pic>
        <p:nvPicPr>
          <p:cNvPr id="6" name="object 6"/>
          <p:cNvPicPr/>
          <p:nvPr/>
        </p:nvPicPr>
        <p:blipFill>
          <a:blip r:embed="rId4" cstate="print"/>
          <a:stretch>
            <a:fillRect/>
          </a:stretch>
        </p:blipFill>
        <p:spPr>
          <a:xfrm>
            <a:off x="4592371" y="1839840"/>
            <a:ext cx="3359792" cy="782560"/>
          </a:xfrm>
          <a:prstGeom prst="rect">
            <a:avLst/>
          </a:prstGeom>
        </p:spPr>
      </p:pic>
      <p:pic>
        <p:nvPicPr>
          <p:cNvPr id="7" name="object 7"/>
          <p:cNvPicPr/>
          <p:nvPr/>
        </p:nvPicPr>
        <p:blipFill>
          <a:blip r:embed="rId5" cstate="print"/>
          <a:stretch>
            <a:fillRect/>
          </a:stretch>
        </p:blipFill>
        <p:spPr>
          <a:xfrm>
            <a:off x="9446726" y="1539387"/>
            <a:ext cx="1733835" cy="1170668"/>
          </a:xfrm>
          <a:prstGeom prst="rect">
            <a:avLst/>
          </a:prstGeom>
        </p:spPr>
      </p:pic>
      <p:sp>
        <p:nvSpPr>
          <p:cNvPr id="8" name="object 8"/>
          <p:cNvSpPr txBox="1"/>
          <p:nvPr/>
        </p:nvSpPr>
        <p:spPr>
          <a:xfrm>
            <a:off x="897255" y="2730258"/>
            <a:ext cx="2586355" cy="513715"/>
          </a:xfrm>
          <a:prstGeom prst="rect">
            <a:avLst/>
          </a:prstGeom>
        </p:spPr>
        <p:txBody>
          <a:bodyPr vert="horz" wrap="square" lIns="0" tIns="12700" rIns="0" bIns="0" rtlCol="0">
            <a:spAutoFit/>
          </a:bodyPr>
          <a:lstStyle/>
          <a:p>
            <a:pPr marL="12700">
              <a:lnSpc>
                <a:spcPct val="100000"/>
              </a:lnSpc>
              <a:spcBef>
                <a:spcPts val="100"/>
              </a:spcBef>
            </a:pPr>
            <a:r>
              <a:rPr sz="1600" spc="-15">
                <a:latin typeface="CVS Health Sans"/>
                <a:cs typeface="CVS Health Sans"/>
              </a:rPr>
              <a:t>Pharmacy</a:t>
            </a:r>
            <a:r>
              <a:rPr sz="1600" spc="175">
                <a:latin typeface="CVS Health Sans"/>
                <a:cs typeface="CVS Health Sans"/>
              </a:rPr>
              <a:t> </a:t>
            </a:r>
            <a:r>
              <a:rPr sz="1600" spc="-15">
                <a:latin typeface="CVS Health Sans"/>
                <a:cs typeface="CVS Health Sans"/>
              </a:rPr>
              <a:t>Benefits</a:t>
            </a:r>
            <a:r>
              <a:rPr sz="1600" spc="20">
                <a:latin typeface="CVS Health Sans"/>
                <a:cs typeface="CVS Health Sans"/>
              </a:rPr>
              <a:t> </a:t>
            </a:r>
            <a:r>
              <a:rPr sz="1600" spc="-15">
                <a:latin typeface="CVS Health Sans"/>
                <a:cs typeface="CVS Health Sans"/>
              </a:rPr>
              <a:t>Manger</a:t>
            </a:r>
            <a:endParaRPr sz="1600">
              <a:latin typeface="CVS Health Sans"/>
              <a:cs typeface="CVS Health Sans"/>
            </a:endParaRPr>
          </a:p>
          <a:p>
            <a:pPr marL="317500">
              <a:lnSpc>
                <a:spcPct val="100000"/>
              </a:lnSpc>
              <a:spcBef>
                <a:spcPts val="5"/>
              </a:spcBef>
            </a:pPr>
            <a:r>
              <a:rPr sz="1600" b="1" spc="-10">
                <a:latin typeface="CVS Health Sans"/>
                <a:cs typeface="CVS Health Sans"/>
              </a:rPr>
              <a:t>1-800-552-8159</a:t>
            </a:r>
            <a:endParaRPr sz="1600">
              <a:latin typeface="CVS Health Sans"/>
              <a:cs typeface="CVS Health Sans"/>
            </a:endParaRPr>
          </a:p>
        </p:txBody>
      </p:sp>
      <p:sp>
        <p:nvSpPr>
          <p:cNvPr id="9" name="object 9"/>
          <p:cNvSpPr txBox="1"/>
          <p:nvPr/>
        </p:nvSpPr>
        <p:spPr>
          <a:xfrm>
            <a:off x="5089525" y="2626629"/>
            <a:ext cx="2345055" cy="575945"/>
          </a:xfrm>
          <a:prstGeom prst="rect">
            <a:avLst/>
          </a:prstGeom>
        </p:spPr>
        <p:txBody>
          <a:bodyPr vert="horz" wrap="square" lIns="0" tIns="43815" rIns="0" bIns="0" rtlCol="0">
            <a:spAutoFit/>
          </a:bodyPr>
          <a:lstStyle/>
          <a:p>
            <a:pPr marL="12700">
              <a:lnSpc>
                <a:spcPct val="100000"/>
              </a:lnSpc>
              <a:spcBef>
                <a:spcPts val="345"/>
              </a:spcBef>
            </a:pPr>
            <a:r>
              <a:rPr sz="1600" spc="-15">
                <a:latin typeface="CVS Health Sans"/>
                <a:cs typeface="CVS Health Sans"/>
              </a:rPr>
              <a:t>Dental</a:t>
            </a:r>
            <a:r>
              <a:rPr sz="1600" spc="55">
                <a:latin typeface="CVS Health Sans"/>
                <a:cs typeface="CVS Health Sans"/>
              </a:rPr>
              <a:t> </a:t>
            </a:r>
            <a:r>
              <a:rPr sz="1600" spc="-15">
                <a:latin typeface="CVS Health Sans"/>
                <a:cs typeface="CVS Health Sans"/>
              </a:rPr>
              <a:t>Benefits</a:t>
            </a:r>
            <a:r>
              <a:rPr sz="1600" spc="90">
                <a:latin typeface="CVS Health Sans"/>
                <a:cs typeface="CVS Health Sans"/>
              </a:rPr>
              <a:t> </a:t>
            </a:r>
            <a:r>
              <a:rPr sz="1600" spc="-15">
                <a:latin typeface="CVS Health Sans"/>
                <a:cs typeface="CVS Health Sans"/>
              </a:rPr>
              <a:t>Manager</a:t>
            </a:r>
            <a:endParaRPr sz="1600">
              <a:latin typeface="CVS Health Sans"/>
              <a:cs typeface="CVS Health Sans"/>
            </a:endParaRPr>
          </a:p>
          <a:p>
            <a:pPr marL="315595">
              <a:lnSpc>
                <a:spcPct val="100000"/>
              </a:lnSpc>
              <a:spcBef>
                <a:spcPts val="245"/>
              </a:spcBef>
            </a:pPr>
            <a:r>
              <a:rPr sz="1600" b="1" spc="-10">
                <a:latin typeface="CVS Health Sans"/>
                <a:cs typeface="CVS Health Sans"/>
              </a:rPr>
              <a:t>1-866-316-3784</a:t>
            </a:r>
            <a:endParaRPr sz="1600">
              <a:latin typeface="CVS Health Sans"/>
              <a:cs typeface="CVS Health Sans"/>
            </a:endParaRPr>
          </a:p>
        </p:txBody>
      </p:sp>
      <p:pic>
        <p:nvPicPr>
          <p:cNvPr id="10" name="object 10"/>
          <p:cNvPicPr/>
          <p:nvPr/>
        </p:nvPicPr>
        <p:blipFill>
          <a:blip r:embed="rId6" cstate="print"/>
          <a:stretch>
            <a:fillRect/>
          </a:stretch>
        </p:blipFill>
        <p:spPr>
          <a:xfrm>
            <a:off x="6031923" y="3765164"/>
            <a:ext cx="1920240" cy="1279753"/>
          </a:xfrm>
          <a:prstGeom prst="rect">
            <a:avLst/>
          </a:prstGeom>
        </p:spPr>
      </p:pic>
      <p:sp>
        <p:nvSpPr>
          <p:cNvPr id="11" name="object 11"/>
          <p:cNvSpPr txBox="1"/>
          <p:nvPr/>
        </p:nvSpPr>
        <p:spPr>
          <a:xfrm>
            <a:off x="1219200" y="5069329"/>
            <a:ext cx="1584325" cy="797654"/>
          </a:xfrm>
          <a:prstGeom prst="rect">
            <a:avLst/>
          </a:prstGeom>
        </p:spPr>
        <p:txBody>
          <a:bodyPr vert="horz" wrap="square" lIns="0" tIns="33020" rIns="0" bIns="0" rtlCol="0">
            <a:spAutoFit/>
          </a:bodyPr>
          <a:lstStyle/>
          <a:p>
            <a:pPr marL="109220">
              <a:lnSpc>
                <a:spcPct val="100000"/>
              </a:lnSpc>
              <a:spcBef>
                <a:spcPts val="260"/>
              </a:spcBef>
            </a:pPr>
            <a:r>
              <a:rPr sz="1600" spc="-15">
                <a:latin typeface="CVS Health Sans"/>
                <a:cs typeface="CVS Health Sans"/>
              </a:rPr>
              <a:t>Transportation</a:t>
            </a:r>
            <a:endParaRPr sz="1600">
              <a:latin typeface="CVS Health Sans"/>
              <a:cs typeface="CVS Health Sans"/>
            </a:endParaRPr>
          </a:p>
          <a:p>
            <a:pPr marL="12700">
              <a:lnSpc>
                <a:spcPct val="100000"/>
              </a:lnSpc>
              <a:spcBef>
                <a:spcPts val="165"/>
              </a:spcBef>
            </a:pPr>
            <a:r>
              <a:rPr sz="1600" b="1" spc="-10">
                <a:latin typeface="CVS Health Sans"/>
                <a:cs typeface="CVS Health Sans"/>
              </a:rPr>
              <a:t>1-8</a:t>
            </a:r>
            <a:r>
              <a:rPr lang="en-US" sz="1600" b="1" spc="-10">
                <a:latin typeface="CVS Health Sans"/>
                <a:cs typeface="CVS Health Sans"/>
              </a:rPr>
              <a:t>66-316-3784 option 6</a:t>
            </a:r>
            <a:endParaRPr sz="1600">
              <a:latin typeface="CVS Health Sans"/>
              <a:cs typeface="CVS Health Sans"/>
            </a:endParaRPr>
          </a:p>
        </p:txBody>
      </p:sp>
      <p:sp>
        <p:nvSpPr>
          <p:cNvPr id="12" name="object 12"/>
          <p:cNvSpPr txBox="1"/>
          <p:nvPr/>
        </p:nvSpPr>
        <p:spPr>
          <a:xfrm>
            <a:off x="9162770" y="2689288"/>
            <a:ext cx="2304415" cy="498475"/>
          </a:xfrm>
          <a:prstGeom prst="rect">
            <a:avLst/>
          </a:prstGeom>
        </p:spPr>
        <p:txBody>
          <a:bodyPr vert="horz" wrap="square" lIns="0" tIns="12700" rIns="0" bIns="0" rtlCol="0">
            <a:spAutoFit/>
          </a:bodyPr>
          <a:lstStyle/>
          <a:p>
            <a:pPr algn="ctr">
              <a:lnSpc>
                <a:spcPts val="1860"/>
              </a:lnSpc>
              <a:spcBef>
                <a:spcPts val="100"/>
              </a:spcBef>
            </a:pPr>
            <a:r>
              <a:rPr sz="1600">
                <a:latin typeface="CVS Health Sans"/>
                <a:cs typeface="CVS Health Sans"/>
              </a:rPr>
              <a:t>Vision</a:t>
            </a:r>
            <a:r>
              <a:rPr sz="1600" spc="5">
                <a:latin typeface="CVS Health Sans"/>
                <a:cs typeface="CVS Health Sans"/>
              </a:rPr>
              <a:t> </a:t>
            </a:r>
            <a:r>
              <a:rPr sz="1600" spc="-15">
                <a:latin typeface="CVS Health Sans"/>
                <a:cs typeface="CVS Health Sans"/>
              </a:rPr>
              <a:t>Benefits</a:t>
            </a:r>
            <a:r>
              <a:rPr sz="1600" spc="90">
                <a:latin typeface="CVS Health Sans"/>
                <a:cs typeface="CVS Health Sans"/>
              </a:rPr>
              <a:t> </a:t>
            </a:r>
            <a:r>
              <a:rPr sz="1600" spc="-15">
                <a:latin typeface="CVS Health Sans"/>
                <a:cs typeface="CVS Health Sans"/>
              </a:rPr>
              <a:t>Manager</a:t>
            </a:r>
            <a:endParaRPr sz="1600">
              <a:latin typeface="CVS Health Sans"/>
              <a:cs typeface="CVS Health Sans"/>
            </a:endParaRPr>
          </a:p>
          <a:p>
            <a:pPr marL="34925" algn="ctr">
              <a:lnSpc>
                <a:spcPts val="1860"/>
              </a:lnSpc>
            </a:pPr>
            <a:r>
              <a:rPr sz="1600" b="1" spc="-10">
                <a:latin typeface="CVS Health Sans"/>
                <a:cs typeface="CVS Health Sans"/>
              </a:rPr>
              <a:t>1-800-877-7195</a:t>
            </a:r>
            <a:endParaRPr sz="1600">
              <a:latin typeface="CVS Health Sans"/>
              <a:cs typeface="CVS Health Sans"/>
            </a:endParaRPr>
          </a:p>
        </p:txBody>
      </p:sp>
      <p:sp>
        <p:nvSpPr>
          <p:cNvPr id="13" name="object 13"/>
          <p:cNvSpPr txBox="1"/>
          <p:nvPr/>
        </p:nvSpPr>
        <p:spPr>
          <a:xfrm>
            <a:off x="5649582" y="5145265"/>
            <a:ext cx="2688590" cy="514350"/>
          </a:xfrm>
          <a:prstGeom prst="rect">
            <a:avLst/>
          </a:prstGeom>
        </p:spPr>
        <p:txBody>
          <a:bodyPr vert="horz" wrap="square" lIns="0" tIns="12700" rIns="0" bIns="0" rtlCol="0">
            <a:spAutoFit/>
          </a:bodyPr>
          <a:lstStyle/>
          <a:p>
            <a:pPr marL="12700">
              <a:lnSpc>
                <a:spcPct val="100000"/>
              </a:lnSpc>
              <a:spcBef>
                <a:spcPts val="100"/>
              </a:spcBef>
            </a:pPr>
            <a:r>
              <a:rPr sz="1600">
                <a:latin typeface="CVS Health Sans"/>
                <a:cs typeface="CVS Health Sans"/>
              </a:rPr>
              <a:t>Radiology</a:t>
            </a:r>
            <a:r>
              <a:rPr sz="1600" spc="95">
                <a:latin typeface="CVS Health Sans"/>
                <a:cs typeface="CVS Health Sans"/>
              </a:rPr>
              <a:t> </a:t>
            </a:r>
            <a:r>
              <a:rPr sz="1600" spc="-15">
                <a:latin typeface="CVS Health Sans"/>
                <a:cs typeface="CVS Health Sans"/>
              </a:rPr>
              <a:t>Benefits</a:t>
            </a:r>
            <a:r>
              <a:rPr sz="1600" spc="95">
                <a:latin typeface="CVS Health Sans"/>
                <a:cs typeface="CVS Health Sans"/>
              </a:rPr>
              <a:t> </a:t>
            </a:r>
            <a:r>
              <a:rPr sz="1600" spc="-15">
                <a:latin typeface="CVS Health Sans"/>
                <a:cs typeface="CVS Health Sans"/>
              </a:rPr>
              <a:t>Manager</a:t>
            </a:r>
            <a:endParaRPr sz="1600">
              <a:latin typeface="CVS Health Sans"/>
              <a:cs typeface="CVS Health Sans"/>
            </a:endParaRPr>
          </a:p>
          <a:p>
            <a:pPr marL="736600">
              <a:lnSpc>
                <a:spcPct val="100000"/>
              </a:lnSpc>
              <a:spcBef>
                <a:spcPts val="5"/>
              </a:spcBef>
            </a:pPr>
            <a:r>
              <a:rPr sz="1600" b="1" spc="-15">
                <a:latin typeface="CVS Health Sans"/>
                <a:cs typeface="CVS Health Sans"/>
              </a:rPr>
              <a:t>1-888-693-3211</a:t>
            </a:r>
            <a:endParaRPr sz="1600">
              <a:latin typeface="CVS Health Sans"/>
              <a:cs typeface="CVS Health Sans"/>
            </a:endParaRPr>
          </a:p>
        </p:txBody>
      </p:sp>
      <p:sp>
        <p:nvSpPr>
          <p:cNvPr id="14" name="object 14"/>
          <p:cNvSpPr txBox="1"/>
          <p:nvPr/>
        </p:nvSpPr>
        <p:spPr>
          <a:xfrm>
            <a:off x="439737" y="1165644"/>
            <a:ext cx="11176000" cy="306705"/>
          </a:xfrm>
          <a:prstGeom prst="rect">
            <a:avLst/>
          </a:prstGeom>
        </p:spPr>
        <p:txBody>
          <a:bodyPr vert="horz" wrap="square" lIns="0" tIns="11430" rIns="0" bIns="0" rtlCol="0">
            <a:spAutoFit/>
          </a:bodyPr>
          <a:lstStyle/>
          <a:p>
            <a:pPr marL="12700">
              <a:lnSpc>
                <a:spcPct val="100000"/>
              </a:lnSpc>
              <a:spcBef>
                <a:spcPts val="90"/>
              </a:spcBef>
            </a:pPr>
            <a:r>
              <a:rPr sz="1850" spc="-5">
                <a:latin typeface="CVS Health Sans"/>
                <a:cs typeface="CVS Health Sans"/>
              </a:rPr>
              <a:t>Aetna</a:t>
            </a:r>
            <a:r>
              <a:rPr sz="1850" spc="-25">
                <a:latin typeface="CVS Health Sans"/>
                <a:cs typeface="CVS Health Sans"/>
              </a:rPr>
              <a:t> </a:t>
            </a:r>
            <a:r>
              <a:rPr sz="1850" spc="-5">
                <a:latin typeface="CVS Health Sans"/>
                <a:cs typeface="CVS Health Sans"/>
              </a:rPr>
              <a:t>Better</a:t>
            </a:r>
            <a:r>
              <a:rPr sz="1850" spc="-95">
                <a:latin typeface="CVS Health Sans"/>
                <a:cs typeface="CVS Health Sans"/>
              </a:rPr>
              <a:t> </a:t>
            </a:r>
            <a:r>
              <a:rPr sz="1850" spc="-20">
                <a:latin typeface="CVS Health Sans"/>
                <a:cs typeface="CVS Health Sans"/>
              </a:rPr>
              <a:t>Health</a:t>
            </a:r>
            <a:r>
              <a:rPr sz="1850" spc="-95">
                <a:latin typeface="CVS Health Sans"/>
                <a:cs typeface="CVS Health Sans"/>
              </a:rPr>
              <a:t> </a:t>
            </a:r>
            <a:r>
              <a:rPr sz="1850" spc="-5">
                <a:latin typeface="CVS Health Sans"/>
                <a:cs typeface="CVS Health Sans"/>
              </a:rPr>
              <a:t>of</a:t>
            </a:r>
            <a:r>
              <a:rPr sz="1850" spc="-70">
                <a:latin typeface="CVS Health Sans"/>
                <a:cs typeface="CVS Health Sans"/>
              </a:rPr>
              <a:t> </a:t>
            </a:r>
            <a:r>
              <a:rPr sz="1850" spc="-5">
                <a:latin typeface="CVS Health Sans"/>
                <a:cs typeface="CVS Health Sans"/>
              </a:rPr>
              <a:t>Michigan</a:t>
            </a:r>
            <a:r>
              <a:rPr sz="1850" spc="-20">
                <a:latin typeface="CVS Health Sans"/>
                <a:cs typeface="CVS Health Sans"/>
              </a:rPr>
              <a:t> </a:t>
            </a:r>
            <a:r>
              <a:rPr sz="1850" spc="-5">
                <a:latin typeface="CVS Health Sans"/>
                <a:cs typeface="CVS Health Sans"/>
              </a:rPr>
              <a:t>partners</a:t>
            </a:r>
            <a:r>
              <a:rPr sz="1850" spc="-160">
                <a:latin typeface="CVS Health Sans"/>
                <a:cs typeface="CVS Health Sans"/>
              </a:rPr>
              <a:t> </a:t>
            </a:r>
            <a:r>
              <a:rPr sz="1850" spc="-40">
                <a:latin typeface="CVS Health Sans"/>
                <a:cs typeface="CVS Health Sans"/>
              </a:rPr>
              <a:t>with</a:t>
            </a:r>
            <a:r>
              <a:rPr sz="1850" spc="145">
                <a:latin typeface="CVS Health Sans"/>
                <a:cs typeface="CVS Health Sans"/>
              </a:rPr>
              <a:t> </a:t>
            </a:r>
            <a:r>
              <a:rPr sz="1850" spc="-5">
                <a:latin typeface="CVS Health Sans"/>
                <a:cs typeface="CVS Health Sans"/>
              </a:rPr>
              <a:t>the</a:t>
            </a:r>
            <a:r>
              <a:rPr sz="1850" spc="-25">
                <a:latin typeface="CVS Health Sans"/>
                <a:cs typeface="CVS Health Sans"/>
              </a:rPr>
              <a:t> </a:t>
            </a:r>
            <a:r>
              <a:rPr sz="1850" spc="-40">
                <a:latin typeface="CVS Health Sans"/>
                <a:cs typeface="CVS Health Sans"/>
              </a:rPr>
              <a:t>following</a:t>
            </a:r>
            <a:r>
              <a:rPr sz="1850" spc="145">
                <a:latin typeface="CVS Health Sans"/>
                <a:cs typeface="CVS Health Sans"/>
              </a:rPr>
              <a:t> </a:t>
            </a:r>
            <a:r>
              <a:rPr sz="1850" spc="-5">
                <a:latin typeface="CVS Health Sans"/>
                <a:cs typeface="CVS Health Sans"/>
              </a:rPr>
              <a:t>vendors</a:t>
            </a:r>
            <a:r>
              <a:rPr sz="1850" spc="-80">
                <a:latin typeface="CVS Health Sans"/>
                <a:cs typeface="CVS Health Sans"/>
              </a:rPr>
              <a:t> </a:t>
            </a:r>
            <a:r>
              <a:rPr sz="1850" spc="-5">
                <a:latin typeface="CVS Health Sans"/>
                <a:cs typeface="CVS Health Sans"/>
              </a:rPr>
              <a:t>to</a:t>
            </a:r>
            <a:r>
              <a:rPr sz="1850" spc="-20">
                <a:latin typeface="CVS Health Sans"/>
                <a:cs typeface="CVS Health Sans"/>
              </a:rPr>
              <a:t> </a:t>
            </a:r>
            <a:r>
              <a:rPr sz="1850" spc="-5">
                <a:latin typeface="CVS Health Sans"/>
                <a:cs typeface="CVS Health Sans"/>
              </a:rPr>
              <a:t>coordinate</a:t>
            </a:r>
            <a:r>
              <a:rPr sz="1850" spc="-185">
                <a:latin typeface="CVS Health Sans"/>
                <a:cs typeface="CVS Health Sans"/>
              </a:rPr>
              <a:t> </a:t>
            </a:r>
            <a:r>
              <a:rPr sz="1850" spc="-5">
                <a:latin typeface="CVS Health Sans"/>
                <a:cs typeface="CVS Health Sans"/>
              </a:rPr>
              <a:t>services</a:t>
            </a:r>
            <a:r>
              <a:rPr sz="1850" spc="-160">
                <a:latin typeface="CVS Health Sans"/>
                <a:cs typeface="CVS Health Sans"/>
              </a:rPr>
              <a:t> </a:t>
            </a:r>
            <a:r>
              <a:rPr sz="1850" spc="-5">
                <a:latin typeface="CVS Health Sans"/>
                <a:cs typeface="CVS Health Sans"/>
              </a:rPr>
              <a:t>for</a:t>
            </a:r>
            <a:r>
              <a:rPr sz="1850" spc="-170">
                <a:latin typeface="CVS Health Sans"/>
                <a:cs typeface="CVS Health Sans"/>
              </a:rPr>
              <a:t> </a:t>
            </a:r>
            <a:r>
              <a:rPr sz="1850" spc="-35">
                <a:latin typeface="CVS Health Sans"/>
                <a:cs typeface="CVS Health Sans"/>
              </a:rPr>
              <a:t>members</a:t>
            </a:r>
            <a:r>
              <a:rPr sz="1850" spc="5">
                <a:latin typeface="CVS Health Sans"/>
                <a:cs typeface="CVS Health Sans"/>
              </a:rPr>
              <a:t> </a:t>
            </a:r>
            <a:r>
              <a:rPr sz="1850" spc="-5">
                <a:latin typeface="CVS Health Sans"/>
                <a:cs typeface="CVS Health Sans"/>
              </a:rPr>
              <a:t>:</a:t>
            </a:r>
            <a:endParaRPr sz="1850">
              <a:latin typeface="CVS Health Sans"/>
              <a:cs typeface="CVS Health Sans"/>
            </a:endParaRPr>
          </a:p>
        </p:txBody>
      </p:sp>
      <p:pic>
        <p:nvPicPr>
          <p:cNvPr id="15" name="object 15"/>
          <p:cNvPicPr/>
          <p:nvPr/>
        </p:nvPicPr>
        <p:blipFill>
          <a:blip r:embed="rId7">
            <a:extLst>
              <a:ext uri="{28A0092B-C50C-407E-A947-70E740481C1C}">
                <a14:useLocalDpi xmlns:a14="http://schemas.microsoft.com/office/drawing/2010/main" val="0"/>
              </a:ext>
            </a:extLst>
          </a:blip>
          <a:srcRect/>
          <a:stretch/>
        </p:blipFill>
        <p:spPr>
          <a:xfrm>
            <a:off x="720204" y="4066703"/>
            <a:ext cx="2773680" cy="7924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8482" y="6417151"/>
            <a:ext cx="1111885" cy="147955"/>
          </a:xfrm>
          <a:prstGeom prst="rect">
            <a:avLst/>
          </a:prstGeom>
        </p:spPr>
        <p:txBody>
          <a:bodyPr vert="horz" wrap="square" lIns="0" tIns="0" rIns="0" bIns="0" rtlCol="0">
            <a:spAutoFit/>
          </a:bodyPr>
          <a:lstStyle/>
          <a:p>
            <a:pPr>
              <a:lnSpc>
                <a:spcPts val="1160"/>
              </a:lnSpc>
              <a:tabLst>
                <a:tab pos="301625" algn="l"/>
              </a:tabLst>
            </a:pPr>
            <a:r>
              <a:rPr sz="1050" b="1" spc="-25" dirty="0">
                <a:solidFill>
                  <a:srgbClr val="3E3E3E"/>
                </a:solidFill>
                <a:latin typeface="Arial"/>
                <a:cs typeface="Arial"/>
              </a:rPr>
              <a:t>4</a:t>
            </a:r>
            <a:r>
              <a:rPr sz="1050" b="1" spc="-5" dirty="0">
                <a:solidFill>
                  <a:srgbClr val="3E3E3E"/>
                </a:solidFill>
                <a:latin typeface="Arial"/>
                <a:cs typeface="Arial"/>
              </a:rPr>
              <a:t>2</a:t>
            </a:r>
            <a:r>
              <a:rPr sz="1050" b="1" dirty="0">
                <a:solidFill>
                  <a:srgbClr val="3E3E3E"/>
                </a:solidFill>
                <a:latin typeface="Arial"/>
                <a:cs typeface="Arial"/>
              </a:rPr>
              <a:t>	</a:t>
            </a:r>
            <a:r>
              <a:rPr sz="800" spc="-30" dirty="0">
                <a:solidFill>
                  <a:srgbClr val="3E3E3E"/>
                </a:solidFill>
                <a:latin typeface="Arial"/>
                <a:cs typeface="Arial"/>
              </a:rPr>
              <a:t>©</a:t>
            </a:r>
            <a:r>
              <a:rPr sz="800" spc="25" dirty="0">
                <a:solidFill>
                  <a:srgbClr val="3E3E3E"/>
                </a:solidFill>
                <a:latin typeface="Arial"/>
                <a:cs typeface="Arial"/>
              </a:rPr>
              <a:t>202</a:t>
            </a:r>
            <a:r>
              <a:rPr sz="800" spc="-5" dirty="0">
                <a:solidFill>
                  <a:srgbClr val="3E3E3E"/>
                </a:solidFill>
                <a:latin typeface="Arial"/>
                <a:cs typeface="Arial"/>
              </a:rPr>
              <a:t>0</a:t>
            </a:r>
            <a:r>
              <a:rPr sz="800" spc="-30" dirty="0">
                <a:solidFill>
                  <a:srgbClr val="3E3E3E"/>
                </a:solidFill>
                <a:latin typeface="Arial"/>
                <a:cs typeface="Arial"/>
              </a:rPr>
              <a:t> </a:t>
            </a:r>
            <a:r>
              <a:rPr sz="800" spc="25" dirty="0">
                <a:solidFill>
                  <a:srgbClr val="3E3E3E"/>
                </a:solidFill>
                <a:latin typeface="Arial"/>
                <a:cs typeface="Arial"/>
              </a:rPr>
              <a:t>Ae</a:t>
            </a:r>
            <a:r>
              <a:rPr sz="800" spc="15" dirty="0">
                <a:solidFill>
                  <a:srgbClr val="3E3E3E"/>
                </a:solidFill>
                <a:latin typeface="Arial"/>
                <a:cs typeface="Arial"/>
              </a:rPr>
              <a:t>t</a:t>
            </a:r>
            <a:r>
              <a:rPr sz="800" spc="25" dirty="0">
                <a:solidFill>
                  <a:srgbClr val="3E3E3E"/>
                </a:solidFill>
                <a:latin typeface="Arial"/>
                <a:cs typeface="Arial"/>
              </a:rPr>
              <a:t>n</a:t>
            </a:r>
            <a:r>
              <a:rPr sz="800" spc="-5" dirty="0">
                <a:solidFill>
                  <a:srgbClr val="3E3E3E"/>
                </a:solidFill>
                <a:latin typeface="Arial"/>
                <a:cs typeface="Arial"/>
              </a:rPr>
              <a:t>a</a:t>
            </a:r>
            <a:r>
              <a:rPr sz="800" spc="-30" dirty="0">
                <a:solidFill>
                  <a:srgbClr val="3E3E3E"/>
                </a:solidFill>
                <a:latin typeface="Arial"/>
                <a:cs typeface="Arial"/>
              </a:rPr>
              <a:t> </a:t>
            </a:r>
            <a:r>
              <a:rPr sz="800" spc="15" dirty="0">
                <a:solidFill>
                  <a:srgbClr val="3E3E3E"/>
                </a:solidFill>
                <a:latin typeface="Arial"/>
                <a:cs typeface="Arial"/>
              </a:rPr>
              <a:t>I</a:t>
            </a:r>
            <a:r>
              <a:rPr sz="800" spc="25" dirty="0">
                <a:solidFill>
                  <a:srgbClr val="3E3E3E"/>
                </a:solidFill>
                <a:latin typeface="Arial"/>
                <a:cs typeface="Arial"/>
              </a:rPr>
              <a:t>n</a:t>
            </a:r>
            <a:r>
              <a:rPr sz="800" dirty="0">
                <a:solidFill>
                  <a:srgbClr val="3E3E3E"/>
                </a:solidFill>
                <a:latin typeface="Arial"/>
                <a:cs typeface="Arial"/>
              </a:rPr>
              <a:t>c.</a:t>
            </a:r>
            <a:endParaRPr sz="800">
              <a:latin typeface="Arial"/>
              <a:cs typeface="Arial"/>
            </a:endParaRPr>
          </a:p>
        </p:txBody>
      </p:sp>
      <p:pic>
        <p:nvPicPr>
          <p:cNvPr id="3" name="object 3"/>
          <p:cNvPicPr/>
          <p:nvPr/>
        </p:nvPicPr>
        <p:blipFill>
          <a:blip r:embed="rId2" cstate="print"/>
          <a:stretch>
            <a:fillRect/>
          </a:stretch>
        </p:blipFill>
        <p:spPr>
          <a:xfrm>
            <a:off x="10690479" y="6350000"/>
            <a:ext cx="932561" cy="182879"/>
          </a:xfrm>
          <a:prstGeom prst="rect">
            <a:avLst/>
          </a:prstGeom>
        </p:spPr>
      </p:pic>
      <p:grpSp>
        <p:nvGrpSpPr>
          <p:cNvPr id="4" name="object 4"/>
          <p:cNvGrpSpPr/>
          <p:nvPr/>
        </p:nvGrpSpPr>
        <p:grpSpPr>
          <a:xfrm>
            <a:off x="2943860" y="271779"/>
            <a:ext cx="6304915" cy="6315075"/>
            <a:chOff x="2943860" y="271779"/>
            <a:chExt cx="6304915" cy="6315075"/>
          </a:xfrm>
        </p:grpSpPr>
        <p:pic>
          <p:nvPicPr>
            <p:cNvPr id="5" name="object 5"/>
            <p:cNvPicPr/>
            <p:nvPr/>
          </p:nvPicPr>
          <p:blipFill>
            <a:blip r:embed="rId3" cstate="print"/>
            <a:stretch>
              <a:fillRect/>
            </a:stretch>
          </p:blipFill>
          <p:spPr>
            <a:xfrm>
              <a:off x="3007360" y="337819"/>
              <a:ext cx="6177280" cy="6184900"/>
            </a:xfrm>
            <a:prstGeom prst="rect">
              <a:avLst/>
            </a:prstGeom>
          </p:spPr>
        </p:pic>
        <p:sp>
          <p:nvSpPr>
            <p:cNvPr id="6" name="object 6"/>
            <p:cNvSpPr/>
            <p:nvPr/>
          </p:nvSpPr>
          <p:spPr>
            <a:xfrm>
              <a:off x="2975610" y="303529"/>
              <a:ext cx="6241415" cy="6251575"/>
            </a:xfrm>
            <a:custGeom>
              <a:avLst/>
              <a:gdLst/>
              <a:ahLst/>
              <a:cxnLst/>
              <a:rect l="l" t="t" r="r" b="b"/>
              <a:pathLst>
                <a:path w="6241415" h="6251575">
                  <a:moveTo>
                    <a:pt x="3120644" y="0"/>
                  </a:moveTo>
                  <a:lnTo>
                    <a:pt x="3280917" y="3937"/>
                  </a:lnTo>
                  <a:lnTo>
                    <a:pt x="3439795" y="16002"/>
                  </a:lnTo>
                  <a:lnTo>
                    <a:pt x="3595751" y="36068"/>
                  </a:lnTo>
                  <a:lnTo>
                    <a:pt x="3749294" y="63373"/>
                  </a:lnTo>
                  <a:lnTo>
                    <a:pt x="3900424" y="98171"/>
                  </a:lnTo>
                  <a:lnTo>
                    <a:pt x="4048505" y="140335"/>
                  </a:lnTo>
                  <a:lnTo>
                    <a:pt x="4193666" y="189611"/>
                  </a:lnTo>
                  <a:lnTo>
                    <a:pt x="4335145" y="245745"/>
                  </a:lnTo>
                  <a:lnTo>
                    <a:pt x="4473448" y="308356"/>
                  </a:lnTo>
                  <a:lnTo>
                    <a:pt x="4607814" y="377317"/>
                  </a:lnTo>
                  <a:lnTo>
                    <a:pt x="4738497" y="452628"/>
                  </a:lnTo>
                  <a:lnTo>
                    <a:pt x="4865243" y="533654"/>
                  </a:lnTo>
                  <a:lnTo>
                    <a:pt x="4987544" y="621157"/>
                  </a:lnTo>
                  <a:lnTo>
                    <a:pt x="5105400" y="713740"/>
                  </a:lnTo>
                  <a:lnTo>
                    <a:pt x="5218430" y="811911"/>
                  </a:lnTo>
                  <a:lnTo>
                    <a:pt x="5327142" y="915416"/>
                  </a:lnTo>
                  <a:lnTo>
                    <a:pt x="5430139" y="1024001"/>
                  </a:lnTo>
                  <a:lnTo>
                    <a:pt x="5528310" y="1137412"/>
                  </a:lnTo>
                  <a:lnTo>
                    <a:pt x="5621020" y="1255395"/>
                  </a:lnTo>
                  <a:lnTo>
                    <a:pt x="5708015" y="1378077"/>
                  </a:lnTo>
                  <a:lnTo>
                    <a:pt x="5789041" y="1504696"/>
                  </a:lnTo>
                  <a:lnTo>
                    <a:pt x="5864352" y="1635887"/>
                  </a:lnTo>
                  <a:lnTo>
                    <a:pt x="5933313" y="1770633"/>
                  </a:lnTo>
                  <a:lnTo>
                    <a:pt x="5995543" y="1908937"/>
                  </a:lnTo>
                  <a:lnTo>
                    <a:pt x="6051677" y="2050923"/>
                  </a:lnTo>
                  <a:lnTo>
                    <a:pt x="6100572" y="2196465"/>
                  </a:lnTo>
                  <a:lnTo>
                    <a:pt x="6142608" y="2344801"/>
                  </a:lnTo>
                  <a:lnTo>
                    <a:pt x="6177533" y="2495931"/>
                  </a:lnTo>
                  <a:lnTo>
                    <a:pt x="6204839" y="2649855"/>
                  </a:lnTo>
                  <a:lnTo>
                    <a:pt x="6224778" y="2806319"/>
                  </a:lnTo>
                  <a:lnTo>
                    <a:pt x="6236843" y="2965069"/>
                  </a:lnTo>
                  <a:lnTo>
                    <a:pt x="6240907" y="3125724"/>
                  </a:lnTo>
                  <a:lnTo>
                    <a:pt x="6236843" y="3286505"/>
                  </a:lnTo>
                  <a:lnTo>
                    <a:pt x="6224778" y="3445255"/>
                  </a:lnTo>
                  <a:lnTo>
                    <a:pt x="6204839" y="3601720"/>
                  </a:lnTo>
                  <a:lnTo>
                    <a:pt x="6177533" y="3755644"/>
                  </a:lnTo>
                  <a:lnTo>
                    <a:pt x="6142608" y="3906774"/>
                  </a:lnTo>
                  <a:lnTo>
                    <a:pt x="6100572" y="4055110"/>
                  </a:lnTo>
                  <a:lnTo>
                    <a:pt x="6051550" y="4200271"/>
                  </a:lnTo>
                  <a:lnTo>
                    <a:pt x="5995543" y="4342257"/>
                  </a:lnTo>
                  <a:lnTo>
                    <a:pt x="5933313" y="4480560"/>
                  </a:lnTo>
                  <a:lnTo>
                    <a:pt x="5864352" y="4615688"/>
                  </a:lnTo>
                  <a:lnTo>
                    <a:pt x="5788914" y="4746498"/>
                  </a:lnTo>
                  <a:lnTo>
                    <a:pt x="5708015" y="4873117"/>
                  </a:lnTo>
                  <a:lnTo>
                    <a:pt x="5621020" y="4995799"/>
                  </a:lnTo>
                  <a:lnTo>
                    <a:pt x="5528310" y="5113655"/>
                  </a:lnTo>
                  <a:lnTo>
                    <a:pt x="5430139" y="5227193"/>
                  </a:lnTo>
                  <a:lnTo>
                    <a:pt x="5327142" y="5335803"/>
                  </a:lnTo>
                  <a:lnTo>
                    <a:pt x="5218430" y="5439244"/>
                  </a:lnTo>
                  <a:lnTo>
                    <a:pt x="5105400" y="5537466"/>
                  </a:lnTo>
                  <a:lnTo>
                    <a:pt x="4987544" y="5630075"/>
                  </a:lnTo>
                  <a:lnTo>
                    <a:pt x="4865243" y="5717489"/>
                  </a:lnTo>
                  <a:lnTo>
                    <a:pt x="4738497" y="5798502"/>
                  </a:lnTo>
                  <a:lnTo>
                    <a:pt x="4607814" y="5873864"/>
                  </a:lnTo>
                  <a:lnTo>
                    <a:pt x="4473448" y="5942838"/>
                  </a:lnTo>
                  <a:lnTo>
                    <a:pt x="4335145" y="6005385"/>
                  </a:lnTo>
                  <a:lnTo>
                    <a:pt x="4193540" y="6061532"/>
                  </a:lnTo>
                  <a:lnTo>
                    <a:pt x="4048379" y="6110452"/>
                  </a:lnTo>
                  <a:lnTo>
                    <a:pt x="3900424" y="6152553"/>
                  </a:lnTo>
                  <a:lnTo>
                    <a:pt x="3749294" y="6187440"/>
                  </a:lnTo>
                  <a:lnTo>
                    <a:pt x="3595751" y="6215100"/>
                  </a:lnTo>
                  <a:lnTo>
                    <a:pt x="3439795" y="6234747"/>
                  </a:lnTo>
                  <a:lnTo>
                    <a:pt x="3281045" y="6247180"/>
                  </a:lnTo>
                  <a:lnTo>
                    <a:pt x="3120644" y="6251194"/>
                  </a:lnTo>
                  <a:lnTo>
                    <a:pt x="2960243" y="6247180"/>
                  </a:lnTo>
                  <a:lnTo>
                    <a:pt x="2801493" y="6235153"/>
                  </a:lnTo>
                  <a:lnTo>
                    <a:pt x="2645537" y="6215100"/>
                  </a:lnTo>
                  <a:lnTo>
                    <a:pt x="2491994" y="6187846"/>
                  </a:lnTo>
                  <a:lnTo>
                    <a:pt x="2340737" y="6152946"/>
                  </a:lnTo>
                  <a:lnTo>
                    <a:pt x="2192782" y="6110846"/>
                  </a:lnTo>
                  <a:lnTo>
                    <a:pt x="2047621" y="6061506"/>
                  </a:lnTo>
                  <a:lnTo>
                    <a:pt x="1906143" y="6005385"/>
                  </a:lnTo>
                  <a:lnTo>
                    <a:pt x="1767839" y="5942838"/>
                  </a:lnTo>
                  <a:lnTo>
                    <a:pt x="1633093" y="5873864"/>
                  </a:lnTo>
                  <a:lnTo>
                    <a:pt x="1502283" y="5798489"/>
                  </a:lnTo>
                  <a:lnTo>
                    <a:pt x="1376045" y="5717489"/>
                  </a:lnTo>
                  <a:lnTo>
                    <a:pt x="1253363" y="5630100"/>
                  </a:lnTo>
                  <a:lnTo>
                    <a:pt x="1135507" y="5537466"/>
                  </a:lnTo>
                  <a:lnTo>
                    <a:pt x="1022350" y="5439232"/>
                  </a:lnTo>
                  <a:lnTo>
                    <a:pt x="914145" y="5335803"/>
                  </a:lnTo>
                  <a:lnTo>
                    <a:pt x="810768" y="5227193"/>
                  </a:lnTo>
                  <a:lnTo>
                    <a:pt x="712469" y="5113655"/>
                  </a:lnTo>
                  <a:lnTo>
                    <a:pt x="619887" y="4995799"/>
                  </a:lnTo>
                  <a:lnTo>
                    <a:pt x="532892" y="4873117"/>
                  </a:lnTo>
                  <a:lnTo>
                    <a:pt x="451866" y="4746371"/>
                  </a:lnTo>
                  <a:lnTo>
                    <a:pt x="376427" y="4615307"/>
                  </a:lnTo>
                  <a:lnTo>
                    <a:pt x="307975" y="4480560"/>
                  </a:lnTo>
                  <a:lnTo>
                    <a:pt x="245363" y="4342257"/>
                  </a:lnTo>
                  <a:lnTo>
                    <a:pt x="189230" y="4200271"/>
                  </a:lnTo>
                  <a:lnTo>
                    <a:pt x="140335" y="4055110"/>
                  </a:lnTo>
                  <a:lnTo>
                    <a:pt x="98170" y="3906774"/>
                  </a:lnTo>
                  <a:lnTo>
                    <a:pt x="63373" y="3755644"/>
                  </a:lnTo>
                  <a:lnTo>
                    <a:pt x="36068" y="3601720"/>
                  </a:lnTo>
                  <a:lnTo>
                    <a:pt x="16001" y="3445255"/>
                  </a:lnTo>
                  <a:lnTo>
                    <a:pt x="3937" y="3286505"/>
                  </a:lnTo>
                  <a:lnTo>
                    <a:pt x="0" y="3125724"/>
                  </a:lnTo>
                  <a:lnTo>
                    <a:pt x="3937" y="2965069"/>
                  </a:lnTo>
                  <a:lnTo>
                    <a:pt x="16001" y="2806319"/>
                  </a:lnTo>
                  <a:lnTo>
                    <a:pt x="36068" y="2649855"/>
                  </a:lnTo>
                  <a:lnTo>
                    <a:pt x="63373" y="2495931"/>
                  </a:lnTo>
                  <a:lnTo>
                    <a:pt x="98170" y="2344801"/>
                  </a:lnTo>
                  <a:lnTo>
                    <a:pt x="140335" y="2196465"/>
                  </a:lnTo>
                  <a:lnTo>
                    <a:pt x="189230" y="2050923"/>
                  </a:lnTo>
                  <a:lnTo>
                    <a:pt x="245363" y="1908937"/>
                  </a:lnTo>
                  <a:lnTo>
                    <a:pt x="307975" y="1770633"/>
                  </a:lnTo>
                  <a:lnTo>
                    <a:pt x="376427" y="1635887"/>
                  </a:lnTo>
                  <a:lnTo>
                    <a:pt x="451866" y="1504696"/>
                  </a:lnTo>
                  <a:lnTo>
                    <a:pt x="532892" y="1378077"/>
                  </a:lnTo>
                  <a:lnTo>
                    <a:pt x="619887" y="1255395"/>
                  </a:lnTo>
                  <a:lnTo>
                    <a:pt x="712469" y="1137412"/>
                  </a:lnTo>
                  <a:lnTo>
                    <a:pt x="810768" y="1024001"/>
                  </a:lnTo>
                  <a:lnTo>
                    <a:pt x="914145" y="915416"/>
                  </a:lnTo>
                  <a:lnTo>
                    <a:pt x="1022350" y="811911"/>
                  </a:lnTo>
                  <a:lnTo>
                    <a:pt x="1135507" y="713740"/>
                  </a:lnTo>
                  <a:lnTo>
                    <a:pt x="1253363" y="621030"/>
                  </a:lnTo>
                  <a:lnTo>
                    <a:pt x="1376045" y="533654"/>
                  </a:lnTo>
                  <a:lnTo>
                    <a:pt x="1502283" y="452628"/>
                  </a:lnTo>
                  <a:lnTo>
                    <a:pt x="1633093" y="377317"/>
                  </a:lnTo>
                  <a:lnTo>
                    <a:pt x="1767839" y="308356"/>
                  </a:lnTo>
                  <a:lnTo>
                    <a:pt x="1906143" y="245745"/>
                  </a:lnTo>
                  <a:lnTo>
                    <a:pt x="2047621" y="189611"/>
                  </a:lnTo>
                  <a:lnTo>
                    <a:pt x="2192782" y="140335"/>
                  </a:lnTo>
                  <a:lnTo>
                    <a:pt x="2340737" y="98171"/>
                  </a:lnTo>
                  <a:lnTo>
                    <a:pt x="2491994" y="63373"/>
                  </a:lnTo>
                  <a:lnTo>
                    <a:pt x="2645537" y="36068"/>
                  </a:lnTo>
                  <a:lnTo>
                    <a:pt x="2801493" y="16002"/>
                  </a:lnTo>
                  <a:lnTo>
                    <a:pt x="2960243" y="3937"/>
                  </a:lnTo>
                  <a:lnTo>
                    <a:pt x="3120644" y="0"/>
                  </a:lnTo>
                  <a:close/>
                </a:path>
              </a:pathLst>
            </a:custGeom>
            <a:ln w="63500">
              <a:solidFill>
                <a:srgbClr val="F1F1F1"/>
              </a:solidFill>
            </a:ln>
          </p:spPr>
          <p:txBody>
            <a:bodyPr wrap="square" lIns="0" tIns="0" rIns="0" bIns="0" rtlCol="0"/>
            <a:lstStyle/>
            <a:p>
              <a:endParaRPr/>
            </a:p>
          </p:txBody>
        </p:sp>
      </p:grpSp>
      <p:sp>
        <p:nvSpPr>
          <p:cNvPr id="7" name="object 7"/>
          <p:cNvSpPr/>
          <p:nvPr/>
        </p:nvSpPr>
        <p:spPr>
          <a:xfrm>
            <a:off x="152400" y="-50801"/>
            <a:ext cx="120396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FF">
              <a:alpha val="70195"/>
            </a:srgbClr>
          </a:solidFill>
        </p:spPr>
        <p:txBody>
          <a:bodyPr wrap="square" lIns="0" tIns="0" rIns="0" bIns="0" rtlCol="0"/>
          <a:lstStyle/>
          <a:p>
            <a:endParaRPr/>
          </a:p>
        </p:txBody>
      </p:sp>
      <p:sp>
        <p:nvSpPr>
          <p:cNvPr id="8" name="object 8"/>
          <p:cNvSpPr/>
          <p:nvPr/>
        </p:nvSpPr>
        <p:spPr>
          <a:xfrm>
            <a:off x="335279" y="6156959"/>
            <a:ext cx="4084320" cy="579120"/>
          </a:xfrm>
          <a:custGeom>
            <a:avLst/>
            <a:gdLst/>
            <a:ahLst/>
            <a:cxnLst/>
            <a:rect l="l" t="t" r="r" b="b"/>
            <a:pathLst>
              <a:path w="4084320" h="579120">
                <a:moveTo>
                  <a:pt x="4084320" y="0"/>
                </a:moveTo>
                <a:lnTo>
                  <a:pt x="0" y="0"/>
                </a:lnTo>
                <a:lnTo>
                  <a:pt x="0" y="579119"/>
                </a:lnTo>
                <a:lnTo>
                  <a:pt x="4084320" y="579119"/>
                </a:lnTo>
                <a:lnTo>
                  <a:pt x="4084320" y="0"/>
                </a:lnTo>
                <a:close/>
              </a:path>
            </a:pathLst>
          </a:custGeom>
          <a:solidFill>
            <a:srgbClr val="FFFFFF"/>
          </a:solidFill>
        </p:spPr>
        <p:txBody>
          <a:bodyPr wrap="square" lIns="0" tIns="0" rIns="0" bIns="0" rtlCol="0"/>
          <a:lstStyle/>
          <a:p>
            <a:endParaRPr/>
          </a:p>
        </p:txBody>
      </p:sp>
      <p:sp>
        <p:nvSpPr>
          <p:cNvPr id="9" name="object 9"/>
          <p:cNvSpPr/>
          <p:nvPr/>
        </p:nvSpPr>
        <p:spPr>
          <a:xfrm>
            <a:off x="8107680" y="6228079"/>
            <a:ext cx="4084320" cy="579120"/>
          </a:xfrm>
          <a:custGeom>
            <a:avLst/>
            <a:gdLst/>
            <a:ahLst/>
            <a:cxnLst/>
            <a:rect l="l" t="t" r="r" b="b"/>
            <a:pathLst>
              <a:path w="4084320" h="579120">
                <a:moveTo>
                  <a:pt x="4084320" y="0"/>
                </a:moveTo>
                <a:lnTo>
                  <a:pt x="0" y="0"/>
                </a:lnTo>
                <a:lnTo>
                  <a:pt x="0" y="579120"/>
                </a:lnTo>
                <a:lnTo>
                  <a:pt x="4084320" y="579120"/>
                </a:lnTo>
                <a:lnTo>
                  <a:pt x="4084320" y="0"/>
                </a:lnTo>
                <a:close/>
              </a:path>
            </a:pathLst>
          </a:custGeom>
          <a:solidFill>
            <a:srgbClr val="FFFFFF"/>
          </a:solidFill>
        </p:spPr>
        <p:txBody>
          <a:bodyPr wrap="square" lIns="0" tIns="0" rIns="0" bIns="0" rtlCol="0"/>
          <a:lstStyle/>
          <a:p>
            <a:endParaRPr/>
          </a:p>
        </p:txBody>
      </p:sp>
      <p:sp>
        <p:nvSpPr>
          <p:cNvPr id="10" name="object 10"/>
          <p:cNvSpPr txBox="1">
            <a:spLocks noGrp="1"/>
          </p:cNvSpPr>
          <p:nvPr>
            <p:ph type="title"/>
          </p:nvPr>
        </p:nvSpPr>
        <p:spPr>
          <a:xfrm>
            <a:off x="2813335" y="2377331"/>
            <a:ext cx="6565329" cy="844462"/>
          </a:xfrm>
          <a:prstGeom prst="rect">
            <a:avLst/>
          </a:prstGeom>
        </p:spPr>
        <p:txBody>
          <a:bodyPr vert="horz" wrap="square" lIns="0" tIns="13335" rIns="0" bIns="0" rtlCol="0">
            <a:spAutoFit/>
          </a:bodyPr>
          <a:lstStyle/>
          <a:p>
            <a:pPr marL="33020" algn="ctr">
              <a:lnSpc>
                <a:spcPct val="100000"/>
              </a:lnSpc>
              <a:spcBef>
                <a:spcPts val="105"/>
              </a:spcBef>
            </a:pPr>
            <a:r>
              <a:rPr sz="1800" dirty="0">
                <a:solidFill>
                  <a:srgbClr val="7030A0"/>
                </a:solidFill>
              </a:rPr>
              <a:t>Questions?</a:t>
            </a:r>
            <a:br>
              <a:rPr lang="en-US" sz="1800" dirty="0">
                <a:solidFill>
                  <a:srgbClr val="7030A0"/>
                </a:solidFill>
              </a:rPr>
            </a:br>
            <a:endParaRPr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202890" y="1614413"/>
              <a:ext cx="3314700" cy="643255"/>
            </a:xfrm>
            <a:custGeom>
              <a:avLst/>
              <a:gdLst/>
              <a:ahLst/>
              <a:cxnLst/>
              <a:rect l="l" t="t" r="r" b="b"/>
              <a:pathLst>
                <a:path w="3314700" h="643255">
                  <a:moveTo>
                    <a:pt x="3187568" y="220158"/>
                  </a:moveTo>
                  <a:lnTo>
                    <a:pt x="2944878" y="220158"/>
                  </a:lnTo>
                  <a:lnTo>
                    <a:pt x="2990260" y="225766"/>
                  </a:lnTo>
                  <a:lnTo>
                    <a:pt x="3019082" y="243351"/>
                  </a:lnTo>
                  <a:lnTo>
                    <a:pt x="3034247" y="274049"/>
                  </a:lnTo>
                  <a:lnTo>
                    <a:pt x="3038657" y="318997"/>
                  </a:lnTo>
                  <a:lnTo>
                    <a:pt x="3038657" y="329345"/>
                  </a:lnTo>
                  <a:lnTo>
                    <a:pt x="3014074" y="329345"/>
                  </a:lnTo>
                  <a:lnTo>
                    <a:pt x="2943073" y="332596"/>
                  </a:lnTo>
                  <a:lnTo>
                    <a:pt x="2883650" y="342244"/>
                  </a:lnTo>
                  <a:lnTo>
                    <a:pt x="2835568" y="358135"/>
                  </a:lnTo>
                  <a:lnTo>
                    <a:pt x="2798586" y="380111"/>
                  </a:lnTo>
                  <a:lnTo>
                    <a:pt x="2772466" y="408017"/>
                  </a:lnTo>
                  <a:lnTo>
                    <a:pt x="2751857" y="480993"/>
                  </a:lnTo>
                  <a:lnTo>
                    <a:pt x="2756364" y="528136"/>
                  </a:lnTo>
                  <a:lnTo>
                    <a:pt x="2770690" y="567740"/>
                  </a:lnTo>
                  <a:lnTo>
                    <a:pt x="2796043" y="599346"/>
                  </a:lnTo>
                  <a:lnTo>
                    <a:pt x="2833631" y="622492"/>
                  </a:lnTo>
                  <a:lnTo>
                    <a:pt x="2884661" y="636718"/>
                  </a:lnTo>
                  <a:lnTo>
                    <a:pt x="2950341" y="641563"/>
                  </a:lnTo>
                  <a:lnTo>
                    <a:pt x="2996848" y="640449"/>
                  </a:lnTo>
                  <a:lnTo>
                    <a:pt x="3145984" y="631971"/>
                  </a:lnTo>
                  <a:lnTo>
                    <a:pt x="3202543" y="630858"/>
                  </a:lnTo>
                  <a:lnTo>
                    <a:pt x="3198780" y="596224"/>
                  </a:lnTo>
                  <a:lnTo>
                    <a:pt x="3196341" y="561493"/>
                  </a:lnTo>
                  <a:lnTo>
                    <a:pt x="3195804" y="545399"/>
                  </a:lnTo>
                  <a:lnTo>
                    <a:pt x="2988581" y="545399"/>
                  </a:lnTo>
                  <a:lnTo>
                    <a:pt x="2953371" y="541912"/>
                  </a:lnTo>
                  <a:lnTo>
                    <a:pt x="2929172" y="530881"/>
                  </a:lnTo>
                  <a:lnTo>
                    <a:pt x="2915216" y="511454"/>
                  </a:lnTo>
                  <a:lnTo>
                    <a:pt x="2910735" y="482777"/>
                  </a:lnTo>
                  <a:lnTo>
                    <a:pt x="2916525" y="453292"/>
                  </a:lnTo>
                  <a:lnTo>
                    <a:pt x="2934863" y="432087"/>
                  </a:lnTo>
                  <a:lnTo>
                    <a:pt x="2967199" y="419277"/>
                  </a:lnTo>
                  <a:lnTo>
                    <a:pt x="3014985" y="414982"/>
                  </a:lnTo>
                  <a:lnTo>
                    <a:pt x="3022041" y="414602"/>
                  </a:lnTo>
                  <a:lnTo>
                    <a:pt x="3197515" y="414602"/>
                  </a:lnTo>
                  <a:lnTo>
                    <a:pt x="3197750" y="408017"/>
                  </a:lnTo>
                  <a:lnTo>
                    <a:pt x="3199293" y="361941"/>
                  </a:lnTo>
                  <a:lnTo>
                    <a:pt x="3200039" y="308114"/>
                  </a:lnTo>
                  <a:lnTo>
                    <a:pt x="3196328" y="253593"/>
                  </a:lnTo>
                  <a:lnTo>
                    <a:pt x="3187568" y="220158"/>
                  </a:lnTo>
                  <a:close/>
                </a:path>
                <a:path w="3314700" h="643255">
                  <a:moveTo>
                    <a:pt x="3197515" y="414602"/>
                  </a:moveTo>
                  <a:lnTo>
                    <a:pt x="3029097" y="414602"/>
                  </a:lnTo>
                  <a:lnTo>
                    <a:pt x="3036153" y="414982"/>
                  </a:lnTo>
                  <a:lnTo>
                    <a:pt x="3036002" y="441696"/>
                  </a:lnTo>
                  <a:lnTo>
                    <a:pt x="3035885" y="491876"/>
                  </a:lnTo>
                  <a:lnTo>
                    <a:pt x="3036057" y="511699"/>
                  </a:lnTo>
                  <a:lnTo>
                    <a:pt x="3037292" y="539869"/>
                  </a:lnTo>
                  <a:lnTo>
                    <a:pt x="3025263" y="542177"/>
                  </a:lnTo>
                  <a:lnTo>
                    <a:pt x="3013107" y="543780"/>
                  </a:lnTo>
                  <a:lnTo>
                    <a:pt x="3000865" y="544676"/>
                  </a:lnTo>
                  <a:lnTo>
                    <a:pt x="2988581" y="544864"/>
                  </a:lnTo>
                  <a:lnTo>
                    <a:pt x="2988581" y="545399"/>
                  </a:lnTo>
                  <a:lnTo>
                    <a:pt x="3195804" y="545399"/>
                  </a:lnTo>
                  <a:lnTo>
                    <a:pt x="3195229" y="528136"/>
                  </a:lnTo>
                  <a:lnTo>
                    <a:pt x="3195259" y="491876"/>
                  </a:lnTo>
                  <a:lnTo>
                    <a:pt x="3196006" y="454608"/>
                  </a:lnTo>
                  <a:lnTo>
                    <a:pt x="3197515" y="414602"/>
                  </a:lnTo>
                  <a:close/>
                </a:path>
                <a:path w="3314700" h="643255">
                  <a:moveTo>
                    <a:pt x="2984029" y="117929"/>
                  </a:moveTo>
                  <a:lnTo>
                    <a:pt x="2936662" y="118699"/>
                  </a:lnTo>
                  <a:lnTo>
                    <a:pt x="2889680" y="123593"/>
                  </a:lnTo>
                  <a:lnTo>
                    <a:pt x="2843381" y="132568"/>
                  </a:lnTo>
                  <a:lnTo>
                    <a:pt x="2798063" y="145582"/>
                  </a:lnTo>
                  <a:lnTo>
                    <a:pt x="2804209" y="256910"/>
                  </a:lnTo>
                  <a:lnTo>
                    <a:pt x="2837616" y="241784"/>
                  </a:lnTo>
                  <a:lnTo>
                    <a:pt x="2872410" y="230556"/>
                  </a:lnTo>
                  <a:lnTo>
                    <a:pt x="2908270" y="223316"/>
                  </a:lnTo>
                  <a:lnTo>
                    <a:pt x="2944878" y="220158"/>
                  </a:lnTo>
                  <a:lnTo>
                    <a:pt x="3187568" y="220158"/>
                  </a:lnTo>
                  <a:lnTo>
                    <a:pt x="3184729" y="209318"/>
                  </a:lnTo>
                  <a:lnTo>
                    <a:pt x="3164545" y="174612"/>
                  </a:lnTo>
                  <a:lnTo>
                    <a:pt x="3135080" y="148797"/>
                  </a:lnTo>
                  <a:lnTo>
                    <a:pt x="3095636" y="131197"/>
                  </a:lnTo>
                  <a:lnTo>
                    <a:pt x="3045518" y="121133"/>
                  </a:lnTo>
                  <a:lnTo>
                    <a:pt x="2984029" y="117929"/>
                  </a:lnTo>
                  <a:close/>
                </a:path>
                <a:path w="3314700" h="643255">
                  <a:moveTo>
                    <a:pt x="1610164" y="416230"/>
                  </a:moveTo>
                  <a:lnTo>
                    <a:pt x="1209757" y="416230"/>
                  </a:lnTo>
                  <a:lnTo>
                    <a:pt x="1239208" y="416467"/>
                  </a:lnTo>
                  <a:lnTo>
                    <a:pt x="1264545" y="417056"/>
                  </a:lnTo>
                  <a:lnTo>
                    <a:pt x="1303354" y="418550"/>
                  </a:lnTo>
                  <a:lnTo>
                    <a:pt x="1311012" y="469264"/>
                  </a:lnTo>
                  <a:lnTo>
                    <a:pt x="1324149" y="512692"/>
                  </a:lnTo>
                  <a:lnTo>
                    <a:pt x="1342943" y="549186"/>
                  </a:lnTo>
                  <a:lnTo>
                    <a:pt x="1367574" y="579098"/>
                  </a:lnTo>
                  <a:lnTo>
                    <a:pt x="1398219" y="602782"/>
                  </a:lnTo>
                  <a:lnTo>
                    <a:pt x="1435057" y="620589"/>
                  </a:lnTo>
                  <a:lnTo>
                    <a:pt x="1478266" y="632873"/>
                  </a:lnTo>
                  <a:lnTo>
                    <a:pt x="1528024" y="639984"/>
                  </a:lnTo>
                  <a:lnTo>
                    <a:pt x="1584510" y="642276"/>
                  </a:lnTo>
                  <a:lnTo>
                    <a:pt x="1627543" y="641385"/>
                  </a:lnTo>
                  <a:lnTo>
                    <a:pt x="1670209" y="636536"/>
                  </a:lnTo>
                  <a:lnTo>
                    <a:pt x="1712226" y="627778"/>
                  </a:lnTo>
                  <a:lnTo>
                    <a:pt x="1753313" y="615158"/>
                  </a:lnTo>
                  <a:lnTo>
                    <a:pt x="1749103" y="539333"/>
                  </a:lnTo>
                  <a:lnTo>
                    <a:pt x="1610186" y="539333"/>
                  </a:lnTo>
                  <a:lnTo>
                    <a:pt x="1551673" y="531166"/>
                  </a:lnTo>
                  <a:lnTo>
                    <a:pt x="1509054" y="507844"/>
                  </a:lnTo>
                  <a:lnTo>
                    <a:pt x="1482995" y="471142"/>
                  </a:lnTo>
                  <a:lnTo>
                    <a:pt x="1474160" y="422832"/>
                  </a:lnTo>
                  <a:lnTo>
                    <a:pt x="1474160" y="419442"/>
                  </a:lnTo>
                  <a:lnTo>
                    <a:pt x="1562124" y="419442"/>
                  </a:lnTo>
                  <a:lnTo>
                    <a:pt x="1602477" y="417530"/>
                  </a:lnTo>
                  <a:lnTo>
                    <a:pt x="1610164" y="416230"/>
                  </a:lnTo>
                  <a:close/>
                </a:path>
                <a:path w="3314700" h="643255">
                  <a:moveTo>
                    <a:pt x="1200118" y="220158"/>
                  </a:moveTo>
                  <a:lnTo>
                    <a:pt x="957919" y="220158"/>
                  </a:lnTo>
                  <a:lnTo>
                    <a:pt x="1003301" y="225766"/>
                  </a:lnTo>
                  <a:lnTo>
                    <a:pt x="1032123" y="243351"/>
                  </a:lnTo>
                  <a:lnTo>
                    <a:pt x="1047288" y="274049"/>
                  </a:lnTo>
                  <a:lnTo>
                    <a:pt x="1051698" y="318997"/>
                  </a:lnTo>
                  <a:lnTo>
                    <a:pt x="1051698" y="329345"/>
                  </a:lnTo>
                  <a:lnTo>
                    <a:pt x="1026387" y="329345"/>
                  </a:lnTo>
                  <a:lnTo>
                    <a:pt x="955443" y="332596"/>
                  </a:lnTo>
                  <a:lnTo>
                    <a:pt x="896043" y="342244"/>
                  </a:lnTo>
                  <a:lnTo>
                    <a:pt x="847957" y="358135"/>
                  </a:lnTo>
                  <a:lnTo>
                    <a:pt x="810956" y="380111"/>
                  </a:lnTo>
                  <a:lnTo>
                    <a:pt x="784810" y="408017"/>
                  </a:lnTo>
                  <a:lnTo>
                    <a:pt x="764347" y="479633"/>
                  </a:lnTo>
                  <a:lnTo>
                    <a:pt x="764221" y="481529"/>
                  </a:lnTo>
                  <a:lnTo>
                    <a:pt x="768680" y="528136"/>
                  </a:lnTo>
                  <a:lnTo>
                    <a:pt x="783013" y="567740"/>
                  </a:lnTo>
                  <a:lnTo>
                    <a:pt x="808373" y="599346"/>
                  </a:lnTo>
                  <a:lnTo>
                    <a:pt x="845964" y="622492"/>
                  </a:lnTo>
                  <a:lnTo>
                    <a:pt x="896990" y="636718"/>
                  </a:lnTo>
                  <a:lnTo>
                    <a:pt x="962654" y="641563"/>
                  </a:lnTo>
                  <a:lnTo>
                    <a:pt x="1009162" y="640449"/>
                  </a:lnTo>
                  <a:lnTo>
                    <a:pt x="1158390" y="631971"/>
                  </a:lnTo>
                  <a:lnTo>
                    <a:pt x="1215038" y="630858"/>
                  </a:lnTo>
                  <a:lnTo>
                    <a:pt x="1211138" y="596150"/>
                  </a:lnTo>
                  <a:lnTo>
                    <a:pt x="1208591" y="561331"/>
                  </a:lnTo>
                  <a:lnTo>
                    <a:pt x="1208029" y="544864"/>
                  </a:lnTo>
                  <a:lnTo>
                    <a:pt x="1000894" y="544864"/>
                  </a:lnTo>
                  <a:lnTo>
                    <a:pt x="1000894" y="544151"/>
                  </a:lnTo>
                  <a:lnTo>
                    <a:pt x="965670" y="540663"/>
                  </a:lnTo>
                  <a:lnTo>
                    <a:pt x="941439" y="529632"/>
                  </a:lnTo>
                  <a:lnTo>
                    <a:pt x="927452" y="510205"/>
                  </a:lnTo>
                  <a:lnTo>
                    <a:pt x="922957" y="481529"/>
                  </a:lnTo>
                  <a:lnTo>
                    <a:pt x="928733" y="452155"/>
                  </a:lnTo>
                  <a:lnTo>
                    <a:pt x="947039" y="431195"/>
                  </a:lnTo>
                  <a:lnTo>
                    <a:pt x="979344" y="418631"/>
                  </a:lnTo>
                  <a:lnTo>
                    <a:pt x="1027115" y="414446"/>
                  </a:lnTo>
                  <a:lnTo>
                    <a:pt x="1034217" y="414067"/>
                  </a:lnTo>
                  <a:lnTo>
                    <a:pt x="1622961" y="414067"/>
                  </a:lnTo>
                  <a:lnTo>
                    <a:pt x="1655939" y="408493"/>
                  </a:lnTo>
                  <a:lnTo>
                    <a:pt x="1699845" y="393267"/>
                  </a:lnTo>
                  <a:lnTo>
                    <a:pt x="1734121" y="371718"/>
                  </a:lnTo>
                  <a:lnTo>
                    <a:pt x="1758695" y="343713"/>
                  </a:lnTo>
                  <a:lnTo>
                    <a:pt x="1761788" y="336481"/>
                  </a:lnTo>
                  <a:lnTo>
                    <a:pt x="1519866" y="336481"/>
                  </a:lnTo>
                  <a:lnTo>
                    <a:pt x="1494851" y="336325"/>
                  </a:lnTo>
                  <a:lnTo>
                    <a:pt x="1483171" y="335954"/>
                  </a:lnTo>
                  <a:lnTo>
                    <a:pt x="1472703" y="335232"/>
                  </a:lnTo>
                  <a:lnTo>
                    <a:pt x="1472787" y="331842"/>
                  </a:lnTo>
                  <a:lnTo>
                    <a:pt x="1304447" y="331842"/>
                  </a:lnTo>
                  <a:lnTo>
                    <a:pt x="1284417" y="330828"/>
                  </a:lnTo>
                  <a:lnTo>
                    <a:pt x="1262747" y="330148"/>
                  </a:lnTo>
                  <a:lnTo>
                    <a:pt x="1212307" y="329523"/>
                  </a:lnTo>
                  <a:lnTo>
                    <a:pt x="1212307" y="306865"/>
                  </a:lnTo>
                  <a:lnTo>
                    <a:pt x="1208580" y="252344"/>
                  </a:lnTo>
                  <a:lnTo>
                    <a:pt x="1200118" y="220158"/>
                  </a:lnTo>
                  <a:close/>
                </a:path>
                <a:path w="3314700" h="643255">
                  <a:moveTo>
                    <a:pt x="1622961" y="414067"/>
                  </a:moveTo>
                  <a:lnTo>
                    <a:pt x="1041319" y="414067"/>
                  </a:lnTo>
                  <a:lnTo>
                    <a:pt x="1048421" y="414446"/>
                  </a:lnTo>
                  <a:lnTo>
                    <a:pt x="1048302" y="437127"/>
                  </a:lnTo>
                  <a:lnTo>
                    <a:pt x="1048179" y="491520"/>
                  </a:lnTo>
                  <a:lnTo>
                    <a:pt x="1048281" y="503651"/>
                  </a:lnTo>
                  <a:lnTo>
                    <a:pt x="1048407" y="512692"/>
                  </a:lnTo>
                  <a:lnTo>
                    <a:pt x="1049513" y="539333"/>
                  </a:lnTo>
                  <a:lnTo>
                    <a:pt x="1037496" y="541775"/>
                  </a:lnTo>
                  <a:lnTo>
                    <a:pt x="1025366" y="543512"/>
                  </a:lnTo>
                  <a:lnTo>
                    <a:pt x="1013154" y="544543"/>
                  </a:lnTo>
                  <a:lnTo>
                    <a:pt x="1000894" y="544864"/>
                  </a:lnTo>
                  <a:lnTo>
                    <a:pt x="1208029" y="544864"/>
                  </a:lnTo>
                  <a:lnTo>
                    <a:pt x="1207459" y="528136"/>
                  </a:lnTo>
                  <a:lnTo>
                    <a:pt x="1207572" y="491520"/>
                  </a:lnTo>
                  <a:lnTo>
                    <a:pt x="1207760" y="474838"/>
                  </a:lnTo>
                  <a:lnTo>
                    <a:pt x="1208255" y="456685"/>
                  </a:lnTo>
                  <a:lnTo>
                    <a:pt x="1208955" y="437127"/>
                  </a:lnTo>
                  <a:lnTo>
                    <a:pt x="1209757" y="416230"/>
                  </a:lnTo>
                  <a:lnTo>
                    <a:pt x="1610164" y="416230"/>
                  </a:lnTo>
                  <a:lnTo>
                    <a:pt x="1622961" y="414067"/>
                  </a:lnTo>
                  <a:close/>
                </a:path>
                <a:path w="3314700" h="643255">
                  <a:moveTo>
                    <a:pt x="1747121" y="503651"/>
                  </a:moveTo>
                  <a:lnTo>
                    <a:pt x="1714868" y="518999"/>
                  </a:lnTo>
                  <a:lnTo>
                    <a:pt x="1681009" y="530140"/>
                  </a:lnTo>
                  <a:lnTo>
                    <a:pt x="1645973" y="536957"/>
                  </a:lnTo>
                  <a:lnTo>
                    <a:pt x="1610186" y="539333"/>
                  </a:lnTo>
                  <a:lnTo>
                    <a:pt x="1749103" y="539333"/>
                  </a:lnTo>
                  <a:lnTo>
                    <a:pt x="1747121" y="503651"/>
                  </a:lnTo>
                  <a:close/>
                </a:path>
                <a:path w="3314700" h="643255">
                  <a:moveTo>
                    <a:pt x="1562124" y="419442"/>
                  </a:moveTo>
                  <a:lnTo>
                    <a:pt x="1474160" y="419442"/>
                  </a:lnTo>
                  <a:lnTo>
                    <a:pt x="1523761" y="420345"/>
                  </a:lnTo>
                  <a:lnTo>
                    <a:pt x="1539532" y="420512"/>
                  </a:lnTo>
                  <a:lnTo>
                    <a:pt x="1562124" y="419442"/>
                  </a:lnTo>
                  <a:close/>
                </a:path>
                <a:path w="3314700" h="643255">
                  <a:moveTo>
                    <a:pt x="1766370" y="211594"/>
                  </a:moveTo>
                  <a:lnTo>
                    <a:pt x="1560838" y="211594"/>
                  </a:lnTo>
                  <a:lnTo>
                    <a:pt x="1585734" y="215090"/>
                  </a:lnTo>
                  <a:lnTo>
                    <a:pt x="1605010" y="225395"/>
                  </a:lnTo>
                  <a:lnTo>
                    <a:pt x="1617430" y="242152"/>
                  </a:lnTo>
                  <a:lnTo>
                    <a:pt x="1621840" y="265117"/>
                  </a:lnTo>
                  <a:lnTo>
                    <a:pt x="1615586" y="296891"/>
                  </a:lnTo>
                  <a:lnTo>
                    <a:pt x="1596665" y="319131"/>
                  </a:lnTo>
                  <a:lnTo>
                    <a:pt x="1564838" y="332205"/>
                  </a:lnTo>
                  <a:lnTo>
                    <a:pt x="1519866" y="336481"/>
                  </a:lnTo>
                  <a:lnTo>
                    <a:pt x="1761788" y="336481"/>
                  </a:lnTo>
                  <a:lnTo>
                    <a:pt x="1773493" y="309116"/>
                  </a:lnTo>
                  <a:lnTo>
                    <a:pt x="1778442" y="267793"/>
                  </a:lnTo>
                  <a:lnTo>
                    <a:pt x="1772811" y="225376"/>
                  </a:lnTo>
                  <a:lnTo>
                    <a:pt x="1766370" y="211594"/>
                  </a:lnTo>
                  <a:close/>
                </a:path>
                <a:path w="3314700" h="643255">
                  <a:moveTo>
                    <a:pt x="1566483" y="117750"/>
                  </a:moveTo>
                  <a:lnTo>
                    <a:pt x="1505369" y="121322"/>
                  </a:lnTo>
                  <a:lnTo>
                    <a:pt x="1453558" y="131909"/>
                  </a:lnTo>
                  <a:lnTo>
                    <a:pt x="1410448" y="149315"/>
                  </a:lnTo>
                  <a:lnTo>
                    <a:pt x="1375427" y="173363"/>
                  </a:lnTo>
                  <a:lnTo>
                    <a:pt x="1347938" y="203810"/>
                  </a:lnTo>
                  <a:lnTo>
                    <a:pt x="1327337" y="240510"/>
                  </a:lnTo>
                  <a:lnTo>
                    <a:pt x="1313040" y="283253"/>
                  </a:lnTo>
                  <a:lnTo>
                    <a:pt x="1304447" y="331842"/>
                  </a:lnTo>
                  <a:lnTo>
                    <a:pt x="1472787" y="331842"/>
                  </a:lnTo>
                  <a:lnTo>
                    <a:pt x="1477256" y="284302"/>
                  </a:lnTo>
                  <a:lnTo>
                    <a:pt x="1492188" y="245938"/>
                  </a:lnTo>
                  <a:lnTo>
                    <a:pt x="1519411" y="220687"/>
                  </a:lnTo>
                  <a:lnTo>
                    <a:pt x="1560838" y="211594"/>
                  </a:lnTo>
                  <a:lnTo>
                    <a:pt x="1766370" y="211594"/>
                  </a:lnTo>
                  <a:lnTo>
                    <a:pt x="1755741" y="188850"/>
                  </a:lnTo>
                  <a:lnTo>
                    <a:pt x="1726886" y="158985"/>
                  </a:lnTo>
                  <a:lnTo>
                    <a:pt x="1685937" y="136629"/>
                  </a:lnTo>
                  <a:lnTo>
                    <a:pt x="1632576" y="122608"/>
                  </a:lnTo>
                  <a:lnTo>
                    <a:pt x="1566483" y="117750"/>
                  </a:lnTo>
                  <a:close/>
                </a:path>
                <a:path w="3314700" h="643255">
                  <a:moveTo>
                    <a:pt x="995977" y="116680"/>
                  </a:moveTo>
                  <a:lnTo>
                    <a:pt x="948688" y="117463"/>
                  </a:lnTo>
                  <a:lnTo>
                    <a:pt x="901754" y="122361"/>
                  </a:lnTo>
                  <a:lnTo>
                    <a:pt x="855451" y="131332"/>
                  </a:lnTo>
                  <a:lnTo>
                    <a:pt x="810057" y="144333"/>
                  </a:lnTo>
                  <a:lnTo>
                    <a:pt x="817159" y="256910"/>
                  </a:lnTo>
                  <a:lnTo>
                    <a:pt x="850548" y="241784"/>
                  </a:lnTo>
                  <a:lnTo>
                    <a:pt x="885371" y="230556"/>
                  </a:lnTo>
                  <a:lnTo>
                    <a:pt x="921278" y="223316"/>
                  </a:lnTo>
                  <a:lnTo>
                    <a:pt x="957919" y="220158"/>
                  </a:lnTo>
                  <a:lnTo>
                    <a:pt x="1200118" y="220158"/>
                  </a:lnTo>
                  <a:lnTo>
                    <a:pt x="1196941" y="208069"/>
                  </a:lnTo>
                  <a:lnTo>
                    <a:pt x="1176683" y="173347"/>
                  </a:lnTo>
                  <a:lnTo>
                    <a:pt x="1147173" y="147548"/>
                  </a:lnTo>
                  <a:lnTo>
                    <a:pt x="1107668" y="129948"/>
                  </a:lnTo>
                  <a:lnTo>
                    <a:pt x="1057499" y="119884"/>
                  </a:lnTo>
                  <a:lnTo>
                    <a:pt x="995977" y="116680"/>
                  </a:lnTo>
                  <a:close/>
                </a:path>
                <a:path w="3314700" h="643255">
                  <a:moveTo>
                    <a:pt x="2470291" y="118285"/>
                  </a:moveTo>
                  <a:lnTo>
                    <a:pt x="2419208" y="119881"/>
                  </a:lnTo>
                  <a:lnTo>
                    <a:pt x="2371314" y="123686"/>
                  </a:lnTo>
                  <a:lnTo>
                    <a:pt x="2323625" y="128228"/>
                  </a:lnTo>
                  <a:lnTo>
                    <a:pt x="2273158" y="132033"/>
                  </a:lnTo>
                  <a:lnTo>
                    <a:pt x="2216928" y="133629"/>
                  </a:lnTo>
                  <a:lnTo>
                    <a:pt x="2219699" y="189003"/>
                  </a:lnTo>
                  <a:lnTo>
                    <a:pt x="2221395" y="246150"/>
                  </a:lnTo>
                  <a:lnTo>
                    <a:pt x="2222233" y="300977"/>
                  </a:lnTo>
                  <a:lnTo>
                    <a:pt x="2222291" y="310391"/>
                  </a:lnTo>
                  <a:lnTo>
                    <a:pt x="2222391" y="399282"/>
                  </a:lnTo>
                  <a:lnTo>
                    <a:pt x="2221980" y="445634"/>
                  </a:lnTo>
                  <a:lnTo>
                    <a:pt x="2221202" y="498803"/>
                  </a:lnTo>
                  <a:lnTo>
                    <a:pt x="2220083" y="551989"/>
                  </a:lnTo>
                  <a:lnTo>
                    <a:pt x="2218650" y="598393"/>
                  </a:lnTo>
                  <a:lnTo>
                    <a:pt x="2216928" y="631215"/>
                  </a:lnTo>
                  <a:lnTo>
                    <a:pt x="2388348" y="631215"/>
                  </a:lnTo>
                  <a:lnTo>
                    <a:pt x="2384240" y="554635"/>
                  </a:lnTo>
                  <a:lnTo>
                    <a:pt x="2382678" y="502836"/>
                  </a:lnTo>
                  <a:lnTo>
                    <a:pt x="2381705" y="449248"/>
                  </a:lnTo>
                  <a:lnTo>
                    <a:pt x="2381520" y="399282"/>
                  </a:lnTo>
                  <a:lnTo>
                    <a:pt x="2381641" y="350888"/>
                  </a:lnTo>
                  <a:lnTo>
                    <a:pt x="2382480" y="280636"/>
                  </a:lnTo>
                  <a:lnTo>
                    <a:pt x="2383796" y="230149"/>
                  </a:lnTo>
                  <a:lnTo>
                    <a:pt x="2430337" y="220800"/>
                  </a:lnTo>
                  <a:lnTo>
                    <a:pt x="2446164" y="220158"/>
                  </a:lnTo>
                  <a:lnTo>
                    <a:pt x="2674491" y="220158"/>
                  </a:lnTo>
                  <a:lnTo>
                    <a:pt x="2671612" y="209597"/>
                  </a:lnTo>
                  <a:lnTo>
                    <a:pt x="2651734" y="176117"/>
                  </a:lnTo>
                  <a:lnTo>
                    <a:pt x="2622483" y="150474"/>
                  </a:lnTo>
                  <a:lnTo>
                    <a:pt x="2583039" y="132440"/>
                  </a:lnTo>
                  <a:lnTo>
                    <a:pt x="2532582" y="121786"/>
                  </a:lnTo>
                  <a:lnTo>
                    <a:pt x="2470291" y="118285"/>
                  </a:lnTo>
                  <a:close/>
                </a:path>
                <a:path w="3314700" h="643255">
                  <a:moveTo>
                    <a:pt x="2674491" y="220158"/>
                  </a:moveTo>
                  <a:lnTo>
                    <a:pt x="2446164" y="220158"/>
                  </a:lnTo>
                  <a:lnTo>
                    <a:pt x="2483927" y="225663"/>
                  </a:lnTo>
                  <a:lnTo>
                    <a:pt x="2508418" y="243463"/>
                  </a:lnTo>
                  <a:lnTo>
                    <a:pt x="2525603" y="323636"/>
                  </a:lnTo>
                  <a:lnTo>
                    <a:pt x="2526371" y="375570"/>
                  </a:lnTo>
                  <a:lnTo>
                    <a:pt x="2526513" y="399282"/>
                  </a:lnTo>
                  <a:lnTo>
                    <a:pt x="2526253" y="445634"/>
                  </a:lnTo>
                  <a:lnTo>
                    <a:pt x="2525515" y="498803"/>
                  </a:lnTo>
                  <a:lnTo>
                    <a:pt x="2524357" y="551989"/>
                  </a:lnTo>
                  <a:lnTo>
                    <a:pt x="2522846" y="598393"/>
                  </a:lnTo>
                  <a:lnTo>
                    <a:pt x="2521050" y="631215"/>
                  </a:lnTo>
                  <a:lnTo>
                    <a:pt x="2692676" y="631215"/>
                  </a:lnTo>
                  <a:lnTo>
                    <a:pt x="2688469" y="554635"/>
                  </a:lnTo>
                  <a:lnTo>
                    <a:pt x="2686940" y="502836"/>
                  </a:lnTo>
                  <a:lnTo>
                    <a:pt x="2686011" y="449248"/>
                  </a:lnTo>
                  <a:lnTo>
                    <a:pt x="2685847" y="399282"/>
                  </a:lnTo>
                  <a:lnTo>
                    <a:pt x="2685619" y="399282"/>
                  </a:lnTo>
                  <a:lnTo>
                    <a:pt x="2685779" y="364349"/>
                  </a:lnTo>
                  <a:lnTo>
                    <a:pt x="2686075" y="334273"/>
                  </a:lnTo>
                  <a:lnTo>
                    <a:pt x="2686530" y="300977"/>
                  </a:lnTo>
                  <a:lnTo>
                    <a:pt x="2682937" y="251141"/>
                  </a:lnTo>
                  <a:lnTo>
                    <a:pt x="2674491" y="220158"/>
                  </a:lnTo>
                  <a:close/>
                </a:path>
                <a:path w="3314700" h="643255">
                  <a:moveTo>
                    <a:pt x="2039385" y="0"/>
                  </a:moveTo>
                  <a:lnTo>
                    <a:pt x="1942874" y="0"/>
                  </a:lnTo>
                  <a:lnTo>
                    <a:pt x="1933429" y="51130"/>
                  </a:lnTo>
                  <a:lnTo>
                    <a:pt x="1918092" y="91848"/>
                  </a:lnTo>
                  <a:lnTo>
                    <a:pt x="1894731" y="122700"/>
                  </a:lnTo>
                  <a:lnTo>
                    <a:pt x="1861214" y="144235"/>
                  </a:lnTo>
                  <a:lnTo>
                    <a:pt x="1815407" y="157000"/>
                  </a:lnTo>
                  <a:lnTo>
                    <a:pt x="1815407" y="241032"/>
                  </a:lnTo>
                  <a:lnTo>
                    <a:pt x="1873860" y="241032"/>
                  </a:lnTo>
                  <a:lnTo>
                    <a:pt x="1873245" y="278014"/>
                  </a:lnTo>
                  <a:lnTo>
                    <a:pt x="1872569" y="323055"/>
                  </a:lnTo>
                  <a:lnTo>
                    <a:pt x="1871946" y="373636"/>
                  </a:lnTo>
                  <a:lnTo>
                    <a:pt x="1871488" y="427241"/>
                  </a:lnTo>
                  <a:lnTo>
                    <a:pt x="1871376" y="482025"/>
                  </a:lnTo>
                  <a:lnTo>
                    <a:pt x="1876285" y="532829"/>
                  </a:lnTo>
                  <a:lnTo>
                    <a:pt x="1891071" y="573648"/>
                  </a:lnTo>
                  <a:lnTo>
                    <a:pt x="1915469" y="604386"/>
                  </a:lnTo>
                  <a:lnTo>
                    <a:pt x="1949275" y="625625"/>
                  </a:lnTo>
                  <a:lnTo>
                    <a:pt x="1992286" y="637942"/>
                  </a:lnTo>
                  <a:lnTo>
                    <a:pt x="2044301" y="641919"/>
                  </a:lnTo>
                  <a:lnTo>
                    <a:pt x="2071846" y="641528"/>
                  </a:lnTo>
                  <a:lnTo>
                    <a:pt x="2099289" y="639489"/>
                  </a:lnTo>
                  <a:lnTo>
                    <a:pt x="2126552" y="635810"/>
                  </a:lnTo>
                  <a:lnTo>
                    <a:pt x="2153559" y="630501"/>
                  </a:lnTo>
                  <a:lnTo>
                    <a:pt x="2147188" y="530948"/>
                  </a:lnTo>
                  <a:lnTo>
                    <a:pt x="2099658" y="530948"/>
                  </a:lnTo>
                  <a:lnTo>
                    <a:pt x="2066711" y="526594"/>
                  </a:lnTo>
                  <a:lnTo>
                    <a:pt x="2045713" y="511368"/>
                  </a:lnTo>
                  <a:lnTo>
                    <a:pt x="2034616" y="482025"/>
                  </a:lnTo>
                  <a:lnTo>
                    <a:pt x="2031373" y="435320"/>
                  </a:lnTo>
                  <a:lnTo>
                    <a:pt x="2031373" y="240318"/>
                  </a:lnTo>
                  <a:lnTo>
                    <a:pt x="2135531" y="240318"/>
                  </a:lnTo>
                  <a:lnTo>
                    <a:pt x="2135531" y="133272"/>
                  </a:lnTo>
                  <a:lnTo>
                    <a:pt x="2033012" y="133272"/>
                  </a:lnTo>
                  <a:lnTo>
                    <a:pt x="2033546" y="101785"/>
                  </a:lnTo>
                  <a:lnTo>
                    <a:pt x="2034969" y="66836"/>
                  </a:lnTo>
                  <a:lnTo>
                    <a:pt x="2037006" y="31787"/>
                  </a:lnTo>
                  <a:lnTo>
                    <a:pt x="2039385" y="0"/>
                  </a:lnTo>
                  <a:close/>
                </a:path>
                <a:path w="3314700" h="643255">
                  <a:moveTo>
                    <a:pt x="2146457" y="519530"/>
                  </a:moveTo>
                  <a:lnTo>
                    <a:pt x="2145182" y="519530"/>
                  </a:lnTo>
                  <a:lnTo>
                    <a:pt x="2134430" y="524513"/>
                  </a:lnTo>
                  <a:lnTo>
                    <a:pt x="2123163" y="528099"/>
                  </a:lnTo>
                  <a:lnTo>
                    <a:pt x="2111525" y="530255"/>
                  </a:lnTo>
                  <a:lnTo>
                    <a:pt x="2099658" y="530948"/>
                  </a:lnTo>
                  <a:lnTo>
                    <a:pt x="2147188" y="530948"/>
                  </a:lnTo>
                  <a:lnTo>
                    <a:pt x="2146457" y="519530"/>
                  </a:lnTo>
                  <a:close/>
                </a:path>
                <a:path w="3314700" h="643255">
                  <a:moveTo>
                    <a:pt x="198034" y="72077"/>
                  </a:moveTo>
                  <a:lnTo>
                    <a:pt x="152274" y="85484"/>
                  </a:lnTo>
                  <a:lnTo>
                    <a:pt x="23951" y="209096"/>
                  </a:lnTo>
                  <a:lnTo>
                    <a:pt x="0" y="265741"/>
                  </a:lnTo>
                  <a:lnTo>
                    <a:pt x="5987" y="295885"/>
                  </a:lnTo>
                  <a:lnTo>
                    <a:pt x="23951" y="322387"/>
                  </a:lnTo>
                  <a:lnTo>
                    <a:pt x="350630" y="642633"/>
                  </a:lnTo>
                  <a:lnTo>
                    <a:pt x="678038" y="322565"/>
                  </a:lnTo>
                  <a:lnTo>
                    <a:pt x="696002" y="296064"/>
                  </a:lnTo>
                  <a:lnTo>
                    <a:pt x="701989" y="265920"/>
                  </a:lnTo>
                  <a:lnTo>
                    <a:pt x="696002" y="235776"/>
                  </a:lnTo>
                  <a:lnTo>
                    <a:pt x="678038" y="209275"/>
                  </a:lnTo>
                  <a:lnTo>
                    <a:pt x="657312" y="188936"/>
                  </a:lnTo>
                  <a:lnTo>
                    <a:pt x="351359" y="188936"/>
                  </a:lnTo>
                  <a:lnTo>
                    <a:pt x="256123" y="95627"/>
                  </a:lnTo>
                  <a:lnTo>
                    <a:pt x="243618" y="85563"/>
                  </a:lnTo>
                  <a:lnTo>
                    <a:pt x="229477" y="78165"/>
                  </a:lnTo>
                  <a:lnTo>
                    <a:pt x="214136" y="73612"/>
                  </a:lnTo>
                  <a:lnTo>
                    <a:pt x="198034" y="72077"/>
                  </a:lnTo>
                  <a:close/>
                </a:path>
                <a:path w="3314700" h="643255">
                  <a:moveTo>
                    <a:pt x="504151" y="72161"/>
                  </a:moveTo>
                  <a:lnTo>
                    <a:pt x="473401" y="78125"/>
                  </a:lnTo>
                  <a:lnTo>
                    <a:pt x="446413" y="95806"/>
                  </a:lnTo>
                  <a:lnTo>
                    <a:pt x="351359" y="188936"/>
                  </a:lnTo>
                  <a:lnTo>
                    <a:pt x="657312" y="188936"/>
                  </a:lnTo>
                  <a:lnTo>
                    <a:pt x="562244" y="95627"/>
                  </a:lnTo>
                  <a:lnTo>
                    <a:pt x="562043" y="95449"/>
                  </a:lnTo>
                  <a:lnTo>
                    <a:pt x="534940" y="77930"/>
                  </a:lnTo>
                  <a:lnTo>
                    <a:pt x="504151" y="72161"/>
                  </a:lnTo>
                  <a:close/>
                </a:path>
                <a:path w="3314700" h="643255">
                  <a:moveTo>
                    <a:pt x="3263773" y="99575"/>
                  </a:moveTo>
                  <a:lnTo>
                    <a:pt x="3244578" y="103814"/>
                  </a:lnTo>
                  <a:lnTo>
                    <a:pt x="3229032" y="114592"/>
                  </a:lnTo>
                  <a:lnTo>
                    <a:pt x="3218736" y="130299"/>
                  </a:lnTo>
                  <a:lnTo>
                    <a:pt x="3215290" y="149329"/>
                  </a:lnTo>
                  <a:lnTo>
                    <a:pt x="3219540" y="168200"/>
                  </a:lnTo>
                  <a:lnTo>
                    <a:pt x="3230512" y="183450"/>
                  </a:lnTo>
                  <a:lnTo>
                    <a:pt x="3246563" y="193548"/>
                  </a:lnTo>
                  <a:lnTo>
                    <a:pt x="3266049" y="196964"/>
                  </a:lnTo>
                  <a:lnTo>
                    <a:pt x="3265366" y="197321"/>
                  </a:lnTo>
                  <a:lnTo>
                    <a:pt x="3266504" y="197366"/>
                  </a:lnTo>
                  <a:lnTo>
                    <a:pt x="3267870" y="197366"/>
                  </a:lnTo>
                  <a:lnTo>
                    <a:pt x="3269236" y="197299"/>
                  </a:lnTo>
                  <a:lnTo>
                    <a:pt x="3287548" y="192781"/>
                  </a:lnTo>
                  <a:lnTo>
                    <a:pt x="3292697" y="189025"/>
                  </a:lnTo>
                  <a:lnTo>
                    <a:pt x="3262180" y="189025"/>
                  </a:lnTo>
                  <a:lnTo>
                    <a:pt x="3247591" y="184666"/>
                  </a:lnTo>
                  <a:lnTo>
                    <a:pt x="3236288" y="175511"/>
                  </a:lnTo>
                  <a:lnTo>
                    <a:pt x="3229338" y="162876"/>
                  </a:lnTo>
                  <a:lnTo>
                    <a:pt x="3227809" y="148080"/>
                  </a:lnTo>
                  <a:lnTo>
                    <a:pt x="3227581" y="147344"/>
                  </a:lnTo>
                  <a:lnTo>
                    <a:pt x="3251012" y="110841"/>
                  </a:lnTo>
                  <a:lnTo>
                    <a:pt x="3266049" y="107759"/>
                  </a:lnTo>
                  <a:lnTo>
                    <a:pt x="3290855" y="107759"/>
                  </a:lnTo>
                  <a:lnTo>
                    <a:pt x="3283259" y="102981"/>
                  </a:lnTo>
                  <a:lnTo>
                    <a:pt x="3263773" y="99575"/>
                  </a:lnTo>
                  <a:close/>
                </a:path>
                <a:path w="3314700" h="643255">
                  <a:moveTo>
                    <a:pt x="3290855" y="107759"/>
                  </a:moveTo>
                  <a:lnTo>
                    <a:pt x="3266049" y="107759"/>
                  </a:lnTo>
                  <a:lnTo>
                    <a:pt x="3265366" y="108473"/>
                  </a:lnTo>
                  <a:lnTo>
                    <a:pt x="3266504" y="108473"/>
                  </a:lnTo>
                  <a:lnTo>
                    <a:pt x="3267187" y="108517"/>
                  </a:lnTo>
                  <a:lnTo>
                    <a:pt x="3301565" y="133230"/>
                  </a:lnTo>
                  <a:lnTo>
                    <a:pt x="3304034" y="153254"/>
                  </a:lnTo>
                  <a:lnTo>
                    <a:pt x="3303834" y="155372"/>
                  </a:lnTo>
                  <a:lnTo>
                    <a:pt x="3299406" y="169606"/>
                  </a:lnTo>
                  <a:lnTo>
                    <a:pt x="3290091" y="180679"/>
                  </a:lnTo>
                  <a:lnTo>
                    <a:pt x="3277234" y="187511"/>
                  </a:lnTo>
                  <a:lnTo>
                    <a:pt x="3262180" y="189025"/>
                  </a:lnTo>
                  <a:lnTo>
                    <a:pt x="3292697" y="189025"/>
                  </a:lnTo>
                  <a:lnTo>
                    <a:pt x="3302212" y="182084"/>
                  </a:lnTo>
                  <a:lnTo>
                    <a:pt x="3311712" y="166778"/>
                  </a:lnTo>
                  <a:lnTo>
                    <a:pt x="3314532" y="148437"/>
                  </a:lnTo>
                  <a:lnTo>
                    <a:pt x="3314452" y="146831"/>
                  </a:lnTo>
                  <a:lnTo>
                    <a:pt x="3310282" y="128327"/>
                  </a:lnTo>
                  <a:lnTo>
                    <a:pt x="3299310" y="113078"/>
                  </a:lnTo>
                  <a:lnTo>
                    <a:pt x="3290855" y="107759"/>
                  </a:lnTo>
                  <a:close/>
                </a:path>
                <a:path w="3314700" h="643255">
                  <a:moveTo>
                    <a:pt x="3274026" y="153254"/>
                  </a:moveTo>
                  <a:lnTo>
                    <a:pt x="3264456" y="153254"/>
                  </a:lnTo>
                  <a:lnTo>
                    <a:pt x="3278796" y="176269"/>
                  </a:lnTo>
                  <a:lnTo>
                    <a:pt x="3289039" y="176269"/>
                  </a:lnTo>
                  <a:lnTo>
                    <a:pt x="3274026" y="153254"/>
                  </a:lnTo>
                  <a:close/>
                </a:path>
                <a:path w="3314700" h="643255">
                  <a:moveTo>
                    <a:pt x="3281300" y="122389"/>
                  </a:moveTo>
                  <a:lnTo>
                    <a:pt x="3247157" y="122389"/>
                  </a:lnTo>
                  <a:lnTo>
                    <a:pt x="3247157" y="175912"/>
                  </a:lnTo>
                  <a:lnTo>
                    <a:pt x="3256261" y="175912"/>
                  </a:lnTo>
                  <a:lnTo>
                    <a:pt x="3256261" y="153254"/>
                  </a:lnTo>
                  <a:lnTo>
                    <a:pt x="3274026" y="153254"/>
                  </a:lnTo>
                  <a:lnTo>
                    <a:pt x="3273561" y="152540"/>
                  </a:lnTo>
                  <a:lnTo>
                    <a:pt x="3274243" y="152540"/>
                  </a:lnTo>
                  <a:lnTo>
                    <a:pt x="3282438" y="152116"/>
                  </a:lnTo>
                  <a:lnTo>
                    <a:pt x="3287225" y="146831"/>
                  </a:lnTo>
                  <a:lnTo>
                    <a:pt x="3256261" y="146831"/>
                  </a:lnTo>
                  <a:lnTo>
                    <a:pt x="3256261" y="129525"/>
                  </a:lnTo>
                  <a:lnTo>
                    <a:pt x="3272422" y="129525"/>
                  </a:lnTo>
                  <a:lnTo>
                    <a:pt x="3279023" y="128455"/>
                  </a:lnTo>
                  <a:lnTo>
                    <a:pt x="3288128" y="128455"/>
                  </a:lnTo>
                  <a:lnTo>
                    <a:pt x="3288128" y="126849"/>
                  </a:lnTo>
                  <a:lnTo>
                    <a:pt x="3281300" y="122389"/>
                  </a:lnTo>
                  <a:close/>
                </a:path>
                <a:path w="3314700" h="643255">
                  <a:moveTo>
                    <a:pt x="3288128" y="128455"/>
                  </a:moveTo>
                  <a:lnTo>
                    <a:pt x="3279023" y="128455"/>
                  </a:lnTo>
                  <a:lnTo>
                    <a:pt x="3279023" y="145225"/>
                  </a:lnTo>
                  <a:lnTo>
                    <a:pt x="3266277" y="145225"/>
                  </a:lnTo>
                  <a:lnTo>
                    <a:pt x="3256261" y="146831"/>
                  </a:lnTo>
                  <a:lnTo>
                    <a:pt x="3287225" y="146831"/>
                  </a:lnTo>
                  <a:lnTo>
                    <a:pt x="3288356" y="145582"/>
                  </a:lnTo>
                  <a:lnTo>
                    <a:pt x="3288128" y="137911"/>
                  </a:lnTo>
                  <a:lnTo>
                    <a:pt x="3288128" y="128455"/>
                  </a:lnTo>
                  <a:close/>
                </a:path>
              </a:pathLst>
            </a:custGeom>
            <a:solidFill>
              <a:srgbClr val="7C3E97"/>
            </a:solidFill>
          </p:spPr>
          <p:txBody>
            <a:bodyPr wrap="square" lIns="0" tIns="0" rIns="0" bIns="0" rtlCol="0"/>
            <a:lstStyle/>
            <a:p>
              <a:endParaRPr/>
            </a:p>
          </p:txBody>
        </p:sp>
      </p:grpSp>
      <p:sp>
        <p:nvSpPr>
          <p:cNvPr id="6" name="TextBox 5">
            <a:extLst>
              <a:ext uri="{FF2B5EF4-FFF2-40B4-BE49-F238E27FC236}">
                <a16:creationId xmlns:a16="http://schemas.microsoft.com/office/drawing/2014/main" id="{26F41511-3EAE-2472-08DB-116C6D83A069}"/>
              </a:ext>
            </a:extLst>
          </p:cNvPr>
          <p:cNvSpPr txBox="1"/>
          <p:nvPr/>
        </p:nvSpPr>
        <p:spPr>
          <a:xfrm>
            <a:off x="609600" y="4000168"/>
            <a:ext cx="6282646" cy="1200329"/>
          </a:xfrm>
          <a:prstGeom prst="rect">
            <a:avLst/>
          </a:prstGeom>
          <a:noFill/>
        </p:spPr>
        <p:txBody>
          <a:bodyPr wrap="square">
            <a:spAutoFit/>
          </a:bodyPr>
          <a:lstStyle/>
          <a:p>
            <a:pPr algn="ctr"/>
            <a:r>
              <a:rPr lang="en-US" sz="3600"/>
              <a:t>Thank you for you time and partnership!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280" y="300181"/>
            <a:ext cx="8392674" cy="472309"/>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D7D4CC1C-9104-4A8B-8BDF-94FAC3F5BF1B}"/>
              </a:ext>
            </a:extLst>
          </p:cNvPr>
          <p:cNvSpPr txBox="1">
            <a:spLocks/>
          </p:cNvSpPr>
          <p:nvPr/>
        </p:nvSpPr>
        <p:spPr>
          <a:xfrm>
            <a:off x="0" y="228600"/>
            <a:ext cx="12192000" cy="818235"/>
          </a:xfrm>
          <a:prstGeom prst="rect">
            <a:avLst/>
          </a:prstGeom>
          <a:solidFill>
            <a:srgbClr val="7030A0"/>
          </a:solidFill>
          <a:ln>
            <a:noFill/>
          </a:ln>
        </p:spPr>
        <p:txBody>
          <a:bodyPr vert="horz" lIns="0" tIns="0" rIns="0" bIns="0" rtlCol="0">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baseline="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57200" indent="-222250" algn="l" defTabSz="685983" rtl="0" eaLnBrk="1" latinLnBrk="0" hangingPunct="1">
              <a:spcBef>
                <a:spcPts val="600"/>
              </a:spcBef>
              <a:spcAft>
                <a:spcPts val="0"/>
              </a:spcAft>
              <a:buClrTx/>
              <a:buFont typeface="Calibri"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spcBef>
                <a:spcPts val="0"/>
              </a:spcBef>
            </a:pP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chemeClr val="bg1"/>
                </a:solidFill>
                <a:latin typeface="CVS Health Sans" panose="020B0504020202020204" pitchFamily="34" charset="0"/>
                <a:ea typeface="Open Sans" panose="020B0606030504020204" pitchFamily="34" charset="0"/>
                <a:cs typeface="Open Sans" panose="020B0606030504020204" pitchFamily="34" charset="0"/>
              </a:rPr>
              <a:t>Member Eligibility / Member Identification Cards </a:t>
            </a:r>
          </a:p>
          <a:p>
            <a:pPr>
              <a:spcBef>
                <a:spcPts val="1200"/>
              </a:spcBef>
              <a:spcAft>
                <a:spcPts val="600"/>
              </a:spcAft>
            </a:pPr>
            <a:r>
              <a:rPr lang="en-US" dirty="0"/>
              <a:t>	</a:t>
            </a:r>
            <a:r>
              <a:rPr lang="en-US" b="1" dirty="0"/>
              <a:t>	</a:t>
            </a:r>
            <a:endParaRPr lang="en-US" dirty="0"/>
          </a:p>
        </p:txBody>
      </p:sp>
      <p:pic>
        <p:nvPicPr>
          <p:cNvPr id="10" name="Picture 9" descr="A picture containing table&#10;&#10;Description automatically generated">
            <a:extLst>
              <a:ext uri="{FF2B5EF4-FFF2-40B4-BE49-F238E27FC236}">
                <a16:creationId xmlns:a16="http://schemas.microsoft.com/office/drawing/2014/main" id="{EAF6FB80-58A9-448F-A2D9-C148B00B7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200400"/>
            <a:ext cx="5486400" cy="2895599"/>
          </a:xfrm>
          <a:prstGeom prst="rect">
            <a:avLst/>
          </a:prstGeom>
        </p:spPr>
      </p:pic>
      <p:sp>
        <p:nvSpPr>
          <p:cNvPr id="5" name="object 3">
            <a:extLst>
              <a:ext uri="{FF2B5EF4-FFF2-40B4-BE49-F238E27FC236}">
                <a16:creationId xmlns:a16="http://schemas.microsoft.com/office/drawing/2014/main" id="{CC0BBF40-CF16-405F-A6F3-0C732302B09F}"/>
              </a:ext>
            </a:extLst>
          </p:cNvPr>
          <p:cNvSpPr txBox="1"/>
          <p:nvPr/>
        </p:nvSpPr>
        <p:spPr>
          <a:xfrm>
            <a:off x="503210" y="1676400"/>
            <a:ext cx="5364190" cy="2757165"/>
          </a:xfrm>
          <a:prstGeom prst="rect">
            <a:avLst/>
          </a:prstGeom>
        </p:spPr>
        <p:txBody>
          <a:bodyPr vert="horz" wrap="square" lIns="0" tIns="127000" rIns="0" bIns="0" rtlCol="0">
            <a:spAutoFit/>
          </a:bodyPr>
          <a:lstStyle/>
          <a:p>
            <a:pPr marL="13970">
              <a:lnSpc>
                <a:spcPct val="100000"/>
              </a:lnSpc>
              <a:spcBef>
                <a:spcPts val="1000"/>
              </a:spcBef>
            </a:pPr>
            <a:r>
              <a:rPr lang="en-US" sz="1600" spc="-40" dirty="0">
                <a:latin typeface="CVS Health Sans" panose="020B0504020202020204" pitchFamily="34" charset="0"/>
                <a:cs typeface="Arial" panose="020B0604020202020204" pitchFamily="34" charset="0"/>
              </a:rPr>
              <a:t>You can verify </a:t>
            </a:r>
            <a:r>
              <a:rPr sz="1600" spc="-5" dirty="0">
                <a:latin typeface="CVS Health Sans" panose="020B0504020202020204" pitchFamily="34" charset="0"/>
                <a:cs typeface="Arial" panose="020B0604020202020204" pitchFamily="34" charset="0"/>
              </a:rPr>
              <a:t>member</a:t>
            </a:r>
            <a:r>
              <a:rPr sz="1600" spc="135" dirty="0">
                <a:latin typeface="CVS Health Sans" panose="020B0504020202020204" pitchFamily="34" charset="0"/>
                <a:cs typeface="Arial" panose="020B0604020202020204" pitchFamily="34" charset="0"/>
              </a:rPr>
              <a:t> </a:t>
            </a:r>
            <a:r>
              <a:rPr sz="1600" spc="-15" dirty="0">
                <a:latin typeface="CVS Health Sans" panose="020B0504020202020204" pitchFamily="34" charset="0"/>
                <a:cs typeface="Arial" panose="020B0604020202020204" pitchFamily="34" charset="0"/>
              </a:rPr>
              <a:t>eligibility,</a:t>
            </a:r>
            <a:r>
              <a:rPr sz="1600" spc="310" dirty="0">
                <a:latin typeface="CVS Health Sans" panose="020B0504020202020204" pitchFamily="34" charset="0"/>
                <a:cs typeface="Arial" panose="020B0604020202020204" pitchFamily="34" charset="0"/>
              </a:rPr>
              <a:t> </a:t>
            </a:r>
            <a:r>
              <a:rPr sz="1600" spc="-5" dirty="0">
                <a:latin typeface="CVS Health Sans" panose="020B0504020202020204" pitchFamily="34" charset="0"/>
                <a:cs typeface="Arial" panose="020B0604020202020204" pitchFamily="34" charset="0"/>
              </a:rPr>
              <a:t>PCP</a:t>
            </a:r>
            <a:r>
              <a:rPr sz="1600" spc="10" dirty="0">
                <a:latin typeface="CVS Health Sans" panose="020B0504020202020204" pitchFamily="34" charset="0"/>
                <a:cs typeface="Arial" panose="020B0604020202020204" pitchFamily="34" charset="0"/>
              </a:rPr>
              <a:t> </a:t>
            </a:r>
            <a:r>
              <a:rPr sz="1600" spc="-5" dirty="0">
                <a:latin typeface="CVS Health Sans" panose="020B0504020202020204" pitchFamily="34" charset="0"/>
                <a:cs typeface="Arial" panose="020B0604020202020204" pitchFamily="34" charset="0"/>
              </a:rPr>
              <a:t>assignment,</a:t>
            </a:r>
            <a:r>
              <a:rPr sz="1600" spc="229" dirty="0">
                <a:latin typeface="CVS Health Sans" panose="020B0504020202020204" pitchFamily="34" charset="0"/>
                <a:cs typeface="Arial" panose="020B0604020202020204" pitchFamily="34" charset="0"/>
              </a:rPr>
              <a:t> </a:t>
            </a:r>
            <a:r>
              <a:rPr sz="1600" spc="-5" dirty="0">
                <a:latin typeface="CVS Health Sans" panose="020B0504020202020204" pitchFamily="34" charset="0"/>
                <a:cs typeface="Arial" panose="020B0604020202020204" pitchFamily="34" charset="0"/>
              </a:rPr>
              <a:t>benefits,</a:t>
            </a:r>
            <a:r>
              <a:rPr sz="1600" spc="70" dirty="0">
                <a:latin typeface="CVS Health Sans" panose="020B0504020202020204" pitchFamily="34" charset="0"/>
                <a:cs typeface="Arial" panose="020B0604020202020204" pitchFamily="34" charset="0"/>
              </a:rPr>
              <a:t> </a:t>
            </a:r>
            <a:r>
              <a:rPr sz="1600" spc="-10" dirty="0">
                <a:latin typeface="CVS Health Sans" panose="020B0504020202020204" pitchFamily="34" charset="0"/>
                <a:cs typeface="Arial" panose="020B0604020202020204" pitchFamily="34" charset="0"/>
              </a:rPr>
              <a:t>co-pays</a:t>
            </a:r>
            <a:r>
              <a:rPr lang="en-US" sz="1600" spc="-10" dirty="0">
                <a:latin typeface="CVS Health Sans" panose="020B0504020202020204" pitchFamily="34" charset="0"/>
                <a:cs typeface="Arial" panose="020B0604020202020204" pitchFamily="34" charset="0"/>
              </a:rPr>
              <a:t> and </a:t>
            </a:r>
            <a:r>
              <a:rPr sz="1600" spc="-10" dirty="0">
                <a:latin typeface="CVS Health Sans" panose="020B0504020202020204" pitchFamily="34" charset="0"/>
                <a:cs typeface="Arial" panose="020B0604020202020204" pitchFamily="34" charset="0"/>
              </a:rPr>
              <a:t>deductibles</a:t>
            </a:r>
            <a:r>
              <a:rPr sz="1600" spc="100" dirty="0">
                <a:latin typeface="CVS Health Sans" panose="020B0504020202020204" pitchFamily="34" charset="0"/>
                <a:cs typeface="Arial" panose="020B0604020202020204" pitchFamily="34" charset="0"/>
              </a:rPr>
              <a:t> </a:t>
            </a:r>
            <a:r>
              <a:rPr sz="1600" spc="-5" dirty="0">
                <a:latin typeface="CVS Health Sans" panose="020B0504020202020204" pitchFamily="34" charset="0"/>
                <a:cs typeface="Arial" panose="020B0604020202020204" pitchFamily="34" charset="0"/>
              </a:rPr>
              <a:t>by:</a:t>
            </a:r>
            <a:endParaRPr lang="en-US" sz="1600" spc="-5" dirty="0">
              <a:latin typeface="CVS Health Sans" panose="020B0504020202020204" pitchFamily="34" charset="0"/>
              <a:cs typeface="Arial" panose="020B0604020202020204" pitchFamily="34" charset="0"/>
            </a:endParaRPr>
          </a:p>
          <a:p>
            <a:pPr marL="13970">
              <a:lnSpc>
                <a:spcPct val="100000"/>
              </a:lnSpc>
              <a:spcBef>
                <a:spcPts val="1000"/>
              </a:spcBef>
            </a:pPr>
            <a:endParaRPr sz="1600" dirty="0">
              <a:latin typeface="CVS Health Sans" panose="020B0504020202020204" pitchFamily="34" charset="0"/>
              <a:cs typeface="Arial" panose="020B060402020202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VS Health Sans" panose="020B0504020202020204" pitchFamily="34" charset="0"/>
                <a:ea typeface="Times New Roman" panose="02020603050405020304" pitchFamily="18" charset="0"/>
                <a:cs typeface="Calibri" panose="020F0502020204030204" pitchFamily="34" charset="0"/>
              </a:rPr>
              <a:t>Using the State CHAMPS system: </a:t>
            </a:r>
            <a:r>
              <a:rPr lang="en-US" sz="1600" b="1" dirty="0">
                <a:effectLst/>
                <a:latin typeface="CVS Health Sans" panose="020B0504020202020204" pitchFamily="34" charset="0"/>
                <a:ea typeface="Times New Roman" panose="02020603050405020304" pitchFamily="18" charset="0"/>
                <a:cs typeface="Calibri" panose="020F0502020204030204" pitchFamily="34" charset="0"/>
              </a:rPr>
              <a:t> </a:t>
            </a:r>
            <a:r>
              <a:rPr lang="en-US" sz="1600" b="1" i="0" u="sng" strike="noStrike" dirty="0">
                <a:solidFill>
                  <a:schemeClr val="accent1"/>
                </a:solidFill>
                <a:effectLst/>
                <a:latin typeface="CVS Health Sans" panose="020B0504020202020204" pitchFamily="34" charset="0"/>
                <a:hlinkClick r:id="rId3">
                  <a:extLst>
                    <a:ext uri="{A12FA001-AC4F-418D-AE19-62706E023703}">
                      <ahyp:hlinkClr xmlns:ahyp="http://schemas.microsoft.com/office/drawing/2018/hyperlinkcolor" val="tx"/>
                    </a:ext>
                  </a:extLst>
                </a:hlinkClick>
              </a:rPr>
              <a:t>www.michigan.gov/</a:t>
            </a:r>
            <a:r>
              <a:rPr lang="en-US" sz="1600" b="1" i="0" u="none" strike="noStrike" dirty="0">
                <a:solidFill>
                  <a:schemeClr val="accent1"/>
                </a:solidFill>
                <a:effectLst/>
                <a:latin typeface="CVS Health Sans" panose="020B0504020202020204" pitchFamily="34" charset="0"/>
              </a:rPr>
              <a:t>medicaidproviders</a:t>
            </a:r>
            <a:r>
              <a:rPr lang="en-US" sz="1600" b="0" i="0" dirty="0">
                <a:solidFill>
                  <a:schemeClr val="accent1"/>
                </a:solidFill>
                <a:effectLst/>
                <a:latin typeface="CVS Health Sans" panose="020B0504020202020204" pitchFamily="34" charset="0"/>
              </a:rPr>
              <a:t>​</a:t>
            </a:r>
            <a:endParaRPr lang="en-US" sz="1600" dirty="0">
              <a:solidFill>
                <a:schemeClr val="accent1"/>
              </a:solidFill>
              <a:effectLst/>
              <a:latin typeface="CVS Health Sans" panose="020B050402020202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VS Health Sans" panose="020B0504020202020204" pitchFamily="34" charset="0"/>
                <a:ea typeface="Times New Roman" panose="02020603050405020304" pitchFamily="18" charset="0"/>
                <a:cs typeface="Calibri" panose="020F0502020204030204" pitchFamily="34" charset="0"/>
              </a:rPr>
              <a:t>ABH Provider Portal:</a:t>
            </a:r>
            <a:r>
              <a:rPr lang="en-US" sz="1600" b="1" dirty="0">
                <a:effectLst/>
                <a:latin typeface="CVS Health Sans" panose="020B0504020202020204" pitchFamily="34" charset="0"/>
                <a:ea typeface="Times New Roman" panose="02020603050405020304" pitchFamily="18" charset="0"/>
                <a:cs typeface="Calibri" panose="020F0502020204030204" pitchFamily="34" charset="0"/>
              </a:rPr>
              <a:t> </a:t>
            </a:r>
            <a:r>
              <a:rPr lang="en-US" sz="1600" b="1" u="sng" dirty="0">
                <a:solidFill>
                  <a:schemeClr val="accent1"/>
                </a:solidFill>
                <a:effectLst/>
                <a:latin typeface="CVS Health Sans" panose="020B050402020202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https://www.aetnabetterhealth.com/michigan/find-provider</a:t>
            </a:r>
            <a:endParaRPr lang="en-US" sz="1600" dirty="0">
              <a:solidFill>
                <a:schemeClr val="accent1"/>
              </a:solidFill>
              <a:effectLst/>
              <a:latin typeface="CVS Health Sans" panose="020B050402020202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VS Health Sans" panose="020B0504020202020204" pitchFamily="34" charset="0"/>
                <a:ea typeface="Times New Roman" panose="02020603050405020304" pitchFamily="18" charset="0"/>
                <a:cs typeface="Calibri" panose="020F0502020204030204" pitchFamily="34" charset="0"/>
              </a:rPr>
              <a:t>Availity Secure Portal: </a:t>
            </a:r>
            <a:r>
              <a:rPr lang="en-US" sz="1600" b="1" u="sng" dirty="0">
                <a:solidFill>
                  <a:schemeClr val="accent1"/>
                </a:solidFill>
                <a:effectLst/>
                <a:latin typeface="CVS Health Sans" panose="020B050402020202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www.availity.com</a:t>
            </a:r>
            <a:r>
              <a:rPr lang="en-US" sz="1600" b="1" dirty="0">
                <a:solidFill>
                  <a:schemeClr val="accent1"/>
                </a:solidFill>
                <a:effectLst/>
                <a:latin typeface="CVS Health Sans" panose="020B0504020202020204" pitchFamily="34" charset="0"/>
                <a:ea typeface="Times New Roman" panose="02020603050405020304" pitchFamily="18" charset="0"/>
                <a:cs typeface="Calibri" panose="020F0502020204030204" pitchFamily="34" charset="0"/>
              </a:rPr>
              <a:t> </a:t>
            </a:r>
            <a:endParaRPr lang="en-US" sz="1600" spc="-5" dirty="0">
              <a:solidFill>
                <a:schemeClr val="accent1"/>
              </a:solidFill>
              <a:latin typeface="CVS Health Sans" panose="020B0504020202020204" pitchFamily="34" charset="0"/>
              <a:cs typeface="Arial" panose="020B0604020202020204" pitchFamily="34" charset="0"/>
            </a:endParaRPr>
          </a:p>
          <a:p>
            <a:pPr marL="12065">
              <a:lnSpc>
                <a:spcPct val="100000"/>
              </a:lnSpc>
              <a:spcBef>
                <a:spcPts val="5"/>
              </a:spcBef>
              <a:buSzPct val="86486"/>
              <a:tabLst>
                <a:tab pos="297180" algn="l"/>
                <a:tab pos="297815" algn="l"/>
              </a:tabLst>
            </a:pPr>
            <a:endParaRPr sz="1850" dirty="0">
              <a:latin typeface="CVS Health Sans"/>
              <a:cs typeface="CVS Health Sans"/>
            </a:endParaRPr>
          </a:p>
        </p:txBody>
      </p:sp>
      <p:pic>
        <p:nvPicPr>
          <p:cNvPr id="1026" name="Picture 2">
            <a:extLst>
              <a:ext uri="{FF2B5EF4-FFF2-40B4-BE49-F238E27FC236}">
                <a16:creationId xmlns:a16="http://schemas.microsoft.com/office/drawing/2014/main" id="{B753DE64-3382-369E-3008-6BDEECCF7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287274"/>
            <a:ext cx="2590800" cy="1836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C30FEB-79FE-2CF4-0800-1180B8627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1600" y="1287274"/>
            <a:ext cx="2895600" cy="183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9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004" y="418033"/>
            <a:ext cx="10627995" cy="381515"/>
          </a:xfrm>
          <a:prstGeom prst="rect">
            <a:avLst/>
          </a:prstGeom>
        </p:spPr>
        <p:txBody>
          <a:bodyPr vert="horz" wrap="square" lIns="0" tIns="12065" rIns="0" bIns="0" rtlCol="0">
            <a:spAutoFit/>
          </a:bodyPr>
          <a:lstStyle/>
          <a:p>
            <a:pPr marL="12700">
              <a:lnSpc>
                <a:spcPct val="100000"/>
              </a:lnSpc>
              <a:spcBef>
                <a:spcPts val="95"/>
              </a:spcBef>
            </a:pPr>
            <a:r>
              <a:rPr lang="en-US" sz="2400" spc="-155" dirty="0">
                <a:solidFill>
                  <a:srgbClr val="7030A0"/>
                </a:solidFill>
              </a:rPr>
              <a:t>Our Website </a:t>
            </a:r>
            <a:endParaRPr sz="2400" dirty="0">
              <a:solidFill>
                <a:srgbClr val="7030A0"/>
              </a:solidFill>
            </a:endParaRPr>
          </a:p>
        </p:txBody>
      </p:sp>
      <p:sp>
        <p:nvSpPr>
          <p:cNvPr id="3" name="object 3"/>
          <p:cNvSpPr txBox="1"/>
          <p:nvPr/>
        </p:nvSpPr>
        <p:spPr>
          <a:xfrm>
            <a:off x="430783" y="1267764"/>
            <a:ext cx="5527040" cy="4257576"/>
          </a:xfrm>
          <a:prstGeom prst="rect">
            <a:avLst/>
          </a:prstGeom>
        </p:spPr>
        <p:txBody>
          <a:bodyPr vert="horz" wrap="square" lIns="0" tIns="12700" rIns="0" bIns="0" rtlCol="0">
            <a:spAutoFit/>
          </a:bodyPr>
          <a:lstStyle/>
          <a:p>
            <a:pPr marL="15875" marR="5080">
              <a:lnSpc>
                <a:spcPct val="100000"/>
              </a:lnSpc>
              <a:spcBef>
                <a:spcPts val="100"/>
              </a:spcBef>
            </a:pPr>
            <a:r>
              <a:rPr lang="en-US" sz="1600" spc="-10" dirty="0">
                <a:latin typeface="CVS Health Sans"/>
                <a:cs typeface="CVS Health Sans"/>
              </a:rPr>
              <a:t>Providers</a:t>
            </a:r>
            <a:r>
              <a:rPr lang="en-US" sz="1600" spc="265" dirty="0">
                <a:latin typeface="CVS Health Sans"/>
                <a:cs typeface="CVS Health Sans"/>
              </a:rPr>
              <a:t> </a:t>
            </a:r>
            <a:r>
              <a:rPr lang="en-US" sz="1600" dirty="0">
                <a:latin typeface="CVS Health Sans"/>
                <a:cs typeface="CVS Health Sans"/>
              </a:rPr>
              <a:t>can</a:t>
            </a:r>
            <a:r>
              <a:rPr lang="en-US" sz="1600" spc="105" dirty="0">
                <a:latin typeface="CVS Health Sans"/>
                <a:cs typeface="CVS Health Sans"/>
              </a:rPr>
              <a:t> </a:t>
            </a:r>
            <a:r>
              <a:rPr lang="en-US" sz="1600" dirty="0">
                <a:latin typeface="CVS Health Sans"/>
                <a:cs typeface="CVS Health Sans"/>
              </a:rPr>
              <a:t>access</a:t>
            </a:r>
            <a:r>
              <a:rPr lang="en-US" sz="1600" spc="120" dirty="0">
                <a:latin typeface="CVS Health Sans"/>
                <a:cs typeface="CVS Health Sans"/>
              </a:rPr>
              <a:t> </a:t>
            </a:r>
            <a:r>
              <a:rPr lang="en-US" sz="1600" spc="-35" dirty="0">
                <a:latin typeface="CVS Health Sans"/>
                <a:cs typeface="CVS Health Sans"/>
              </a:rPr>
              <a:t>our website </a:t>
            </a:r>
            <a:r>
              <a:rPr lang="en-US" sz="1600" spc="-10" dirty="0">
                <a:latin typeface="CVS Health Sans"/>
                <a:cs typeface="CVS Health Sans"/>
              </a:rPr>
              <a:t>a</a:t>
            </a:r>
            <a:r>
              <a:rPr lang="en-US" sz="1600" dirty="0">
                <a:latin typeface="CVS Health Sans"/>
                <a:cs typeface="CVS Health Sans"/>
              </a:rPr>
              <a:t>t</a:t>
            </a:r>
            <a:r>
              <a:rPr lang="en-US" sz="1600" spc="-100" dirty="0">
                <a:latin typeface="CVS Health Sans"/>
                <a:cs typeface="CVS Health Sans"/>
              </a:rPr>
              <a:t> </a:t>
            </a:r>
            <a:r>
              <a:rPr lang="en-US" sz="1600" b="1" u="sng" dirty="0">
                <a:solidFill>
                  <a:schemeClr val="accent1"/>
                </a:solidFill>
                <a:latin typeface="CVS Health Sans"/>
                <a:cs typeface="CVS Health Sans"/>
              </a:rPr>
              <a:t>www.aetnabetterhealth.com/Michigan/providers</a:t>
            </a:r>
            <a:endParaRPr lang="en-US" sz="1600" u="sng" dirty="0">
              <a:solidFill>
                <a:schemeClr val="accent1"/>
              </a:solidFill>
              <a:latin typeface="CVS Health Sans"/>
              <a:cs typeface="CVS Health Sans"/>
            </a:endParaRPr>
          </a:p>
          <a:p>
            <a:pPr>
              <a:lnSpc>
                <a:spcPct val="100000"/>
              </a:lnSpc>
              <a:spcBef>
                <a:spcPts val="55"/>
              </a:spcBef>
            </a:pPr>
            <a:endParaRPr lang="en-US" sz="1600" dirty="0">
              <a:latin typeface="CVS Health Sans"/>
              <a:cs typeface="CVS Health Sans"/>
            </a:endParaRPr>
          </a:p>
          <a:p>
            <a:pPr marL="15875" marR="183515">
              <a:lnSpc>
                <a:spcPct val="100000"/>
              </a:lnSpc>
            </a:pPr>
            <a:r>
              <a:rPr lang="en-US" sz="1600" dirty="0">
                <a:latin typeface="CVS Health Sans"/>
                <a:cs typeface="CVS Health Sans"/>
              </a:rPr>
              <a:t>There you'll find helpful links and resources to make doing </a:t>
            </a:r>
            <a:r>
              <a:rPr lang="en-US" sz="1600" spc="5" dirty="0">
                <a:latin typeface="CVS Health Sans"/>
                <a:cs typeface="CVS Health Sans"/>
              </a:rPr>
              <a:t> </a:t>
            </a:r>
            <a:r>
              <a:rPr lang="en-US" sz="1600" dirty="0">
                <a:latin typeface="CVS Health Sans"/>
                <a:cs typeface="CVS Health Sans"/>
              </a:rPr>
              <a:t>business</a:t>
            </a:r>
            <a:r>
              <a:rPr lang="en-US" sz="1600" spc="-5" dirty="0">
                <a:latin typeface="CVS Health Sans"/>
                <a:cs typeface="CVS Health Sans"/>
              </a:rPr>
              <a:t> </a:t>
            </a:r>
            <a:r>
              <a:rPr lang="en-US" sz="1600" dirty="0">
                <a:latin typeface="CVS Health Sans"/>
                <a:cs typeface="CVS Health Sans"/>
              </a:rPr>
              <a:t>with</a:t>
            </a:r>
            <a:r>
              <a:rPr lang="en-US" sz="1600" spc="-5" dirty="0">
                <a:latin typeface="CVS Health Sans"/>
                <a:cs typeface="CVS Health Sans"/>
              </a:rPr>
              <a:t> </a:t>
            </a:r>
            <a:r>
              <a:rPr lang="en-US" sz="1600" dirty="0">
                <a:latin typeface="CVS Health Sans"/>
                <a:cs typeface="CVS Health Sans"/>
              </a:rPr>
              <a:t>Aetna</a:t>
            </a:r>
            <a:r>
              <a:rPr lang="en-US" sz="1600" spc="-5" dirty="0">
                <a:latin typeface="CVS Health Sans"/>
                <a:cs typeface="CVS Health Sans"/>
              </a:rPr>
              <a:t> </a:t>
            </a:r>
            <a:r>
              <a:rPr lang="en-US" sz="1600" dirty="0">
                <a:latin typeface="CVS Health Sans"/>
                <a:cs typeface="CVS Health Sans"/>
              </a:rPr>
              <a:t>quick</a:t>
            </a:r>
            <a:r>
              <a:rPr lang="en-US" sz="1600" spc="-5" dirty="0">
                <a:latin typeface="CVS Health Sans"/>
                <a:cs typeface="CVS Health Sans"/>
              </a:rPr>
              <a:t> </a:t>
            </a:r>
            <a:r>
              <a:rPr lang="en-US" sz="1600" dirty="0">
                <a:latin typeface="CVS Health Sans"/>
                <a:cs typeface="CVS Health Sans"/>
              </a:rPr>
              <a:t>and</a:t>
            </a:r>
            <a:r>
              <a:rPr lang="en-US" sz="1600" spc="-5" dirty="0">
                <a:latin typeface="CVS Health Sans"/>
                <a:cs typeface="CVS Health Sans"/>
              </a:rPr>
              <a:t> </a:t>
            </a:r>
            <a:r>
              <a:rPr lang="en-US" sz="1600" dirty="0">
                <a:latin typeface="CVS Health Sans"/>
                <a:cs typeface="CVS Health Sans"/>
              </a:rPr>
              <a:t>simple.</a:t>
            </a:r>
            <a:r>
              <a:rPr lang="en-US" sz="1600" spc="-5" dirty="0">
                <a:latin typeface="CVS Health Sans"/>
                <a:cs typeface="CVS Health Sans"/>
              </a:rPr>
              <a:t> </a:t>
            </a:r>
            <a:r>
              <a:rPr lang="en-US" sz="1600" dirty="0">
                <a:latin typeface="CVS Health Sans"/>
                <a:cs typeface="CVS Health Sans"/>
              </a:rPr>
              <a:t>We've</a:t>
            </a:r>
            <a:r>
              <a:rPr lang="en-US" sz="1600" spc="-5" dirty="0">
                <a:latin typeface="CVS Health Sans"/>
                <a:cs typeface="CVS Health Sans"/>
              </a:rPr>
              <a:t> </a:t>
            </a:r>
            <a:r>
              <a:rPr lang="en-US" sz="1600" dirty="0">
                <a:latin typeface="CVS Health Sans"/>
                <a:cs typeface="CVS Health Sans"/>
              </a:rPr>
              <a:t>listed</a:t>
            </a:r>
            <a:r>
              <a:rPr lang="en-US" sz="1600" spc="-5" dirty="0">
                <a:latin typeface="CVS Health Sans"/>
                <a:cs typeface="CVS Health Sans"/>
              </a:rPr>
              <a:t> </a:t>
            </a:r>
            <a:r>
              <a:rPr lang="en-US" sz="1600" dirty="0">
                <a:latin typeface="CVS Health Sans"/>
                <a:cs typeface="CVS Health Sans"/>
              </a:rPr>
              <a:t>a few </a:t>
            </a:r>
            <a:r>
              <a:rPr lang="en-US" sz="1600" spc="-360" dirty="0">
                <a:latin typeface="CVS Health Sans"/>
                <a:cs typeface="CVS Health Sans"/>
              </a:rPr>
              <a:t> </a:t>
            </a:r>
            <a:r>
              <a:rPr lang="en-US" sz="1600" dirty="0">
                <a:latin typeface="CVS Health Sans"/>
                <a:cs typeface="CVS Health Sans"/>
              </a:rPr>
              <a:t>of the tools and resources below:</a:t>
            </a:r>
          </a:p>
          <a:p>
            <a:pPr marL="15875" marR="183515">
              <a:lnSpc>
                <a:spcPct val="100000"/>
              </a:lnSpc>
            </a:pPr>
            <a:endParaRPr lang="en-US" sz="1600" dirty="0">
              <a:latin typeface="CVS Health Sans"/>
              <a:cs typeface="CVS Health Sans"/>
            </a:endParaRPr>
          </a:p>
          <a:p>
            <a:pPr marL="297180" indent="-285115">
              <a:lnSpc>
                <a:spcPct val="100000"/>
              </a:lnSpc>
              <a:spcBef>
                <a:spcPts val="5"/>
              </a:spcBef>
              <a:buFont typeface="Arial"/>
              <a:buChar char="•"/>
              <a:tabLst>
                <a:tab pos="297180" algn="l"/>
                <a:tab pos="297815" algn="l"/>
              </a:tabLst>
            </a:pPr>
            <a:r>
              <a:rPr lang="en-US" sz="1600" spc="-10" dirty="0">
                <a:latin typeface="CVS Health Sans"/>
                <a:cs typeface="CVS Health Sans"/>
              </a:rPr>
              <a:t>List of Participating Providers </a:t>
            </a:r>
          </a:p>
          <a:p>
            <a:pPr marL="297180" indent="-285115">
              <a:spcBef>
                <a:spcPts val="5"/>
              </a:spcBef>
              <a:buFont typeface="Arial"/>
              <a:buChar char="•"/>
              <a:tabLst>
                <a:tab pos="297180" algn="l"/>
                <a:tab pos="297815" algn="l"/>
              </a:tabLst>
            </a:pPr>
            <a:r>
              <a:rPr lang="en-US" sz="1600" spc="-15" dirty="0">
                <a:latin typeface="CVS Health Sans"/>
                <a:cs typeface="CVS Health Sans"/>
              </a:rPr>
              <a:t>Pharmacy Search Tool </a:t>
            </a:r>
            <a:endParaRPr lang="en-US" sz="1600" dirty="0">
              <a:latin typeface="CVS Health Sans"/>
              <a:cs typeface="CVS Health Sans"/>
            </a:endParaRPr>
          </a:p>
          <a:p>
            <a:pPr marL="297180" indent="-285115">
              <a:lnSpc>
                <a:spcPct val="100000"/>
              </a:lnSpc>
              <a:spcBef>
                <a:spcPts val="5"/>
              </a:spcBef>
              <a:buFont typeface="Arial"/>
              <a:buChar char="•"/>
              <a:tabLst>
                <a:tab pos="297180" algn="l"/>
                <a:tab pos="297815" algn="l"/>
              </a:tabLst>
            </a:pPr>
            <a:r>
              <a:rPr lang="en-US" sz="1600" spc="-30" dirty="0">
                <a:latin typeface="CVS Health Sans"/>
                <a:cs typeface="CVS Health Sans"/>
              </a:rPr>
              <a:t>Provider Manual </a:t>
            </a:r>
          </a:p>
          <a:p>
            <a:pPr marL="297180" indent="-285115">
              <a:lnSpc>
                <a:spcPct val="100000"/>
              </a:lnSpc>
              <a:spcBef>
                <a:spcPts val="80"/>
              </a:spcBef>
              <a:buFont typeface="Arial"/>
              <a:buChar char="•"/>
              <a:tabLst>
                <a:tab pos="297180" algn="l"/>
                <a:tab pos="297815" algn="l"/>
              </a:tabLst>
            </a:pPr>
            <a:r>
              <a:rPr lang="en-US" sz="1600" spc="-25" dirty="0">
                <a:latin typeface="CVS Health Sans"/>
                <a:cs typeface="CVS Health Sans"/>
              </a:rPr>
              <a:t>24/7 Secure Provider Portal </a:t>
            </a:r>
          </a:p>
          <a:p>
            <a:pPr marL="297180" indent="-285115">
              <a:lnSpc>
                <a:spcPct val="100000"/>
              </a:lnSpc>
              <a:spcBef>
                <a:spcPts val="80"/>
              </a:spcBef>
              <a:buFont typeface="Arial"/>
              <a:buChar char="•"/>
              <a:tabLst>
                <a:tab pos="297180" algn="l"/>
                <a:tab pos="297815" algn="l"/>
              </a:tabLst>
            </a:pPr>
            <a:r>
              <a:rPr lang="en-US" sz="1600" spc="-25" dirty="0">
                <a:latin typeface="CVS Health Sans"/>
                <a:cs typeface="CVS Health Sans"/>
              </a:rPr>
              <a:t>Notices and newsletters</a:t>
            </a:r>
          </a:p>
          <a:p>
            <a:pPr marL="297180" indent="-285115">
              <a:lnSpc>
                <a:spcPct val="100000"/>
              </a:lnSpc>
              <a:spcBef>
                <a:spcPts val="80"/>
              </a:spcBef>
              <a:buFont typeface="Arial"/>
              <a:buChar char="•"/>
              <a:tabLst>
                <a:tab pos="297180" algn="l"/>
                <a:tab pos="297815" algn="l"/>
              </a:tabLst>
            </a:pPr>
            <a:r>
              <a:rPr lang="en-US" sz="1600" spc="-25" dirty="0">
                <a:latin typeface="CVS Health Sans"/>
                <a:cs typeface="CVS Health Sans"/>
              </a:rPr>
              <a:t>Claims</a:t>
            </a:r>
            <a:endParaRPr lang="en-US" sz="1600" dirty="0">
              <a:latin typeface="CVS Health Sans"/>
              <a:cs typeface="CVS Health Sans"/>
            </a:endParaRPr>
          </a:p>
          <a:p>
            <a:pPr marL="297180" indent="-285115">
              <a:lnSpc>
                <a:spcPct val="100000"/>
              </a:lnSpc>
              <a:spcBef>
                <a:spcPts val="85"/>
              </a:spcBef>
              <a:buFont typeface="Arial"/>
              <a:buChar char="•"/>
              <a:tabLst>
                <a:tab pos="297180" algn="l"/>
                <a:tab pos="297815" algn="l"/>
              </a:tabLst>
            </a:pPr>
            <a:r>
              <a:rPr lang="en-US" sz="1600" dirty="0">
                <a:latin typeface="CVS Health Sans"/>
                <a:cs typeface="CVS Health Sans"/>
              </a:rPr>
              <a:t>Prior Authorizations  </a:t>
            </a:r>
          </a:p>
          <a:p>
            <a:pPr marL="297180" indent="-285115">
              <a:lnSpc>
                <a:spcPct val="100000"/>
              </a:lnSpc>
              <a:spcBef>
                <a:spcPts val="85"/>
              </a:spcBef>
              <a:buFont typeface="Arial"/>
              <a:buChar char="•"/>
              <a:tabLst>
                <a:tab pos="297180" algn="l"/>
                <a:tab pos="297815" algn="l"/>
              </a:tabLst>
            </a:pPr>
            <a:r>
              <a:rPr lang="en-US" sz="1600" dirty="0">
                <a:latin typeface="CVS Health Sans"/>
                <a:cs typeface="CVS Health Sans"/>
              </a:rPr>
              <a:t>Provider Forms</a:t>
            </a:r>
          </a:p>
          <a:p>
            <a:pPr marL="297180" indent="-285115">
              <a:lnSpc>
                <a:spcPct val="100000"/>
              </a:lnSpc>
              <a:spcBef>
                <a:spcPts val="85"/>
              </a:spcBef>
              <a:buFont typeface="Arial"/>
              <a:buChar char="•"/>
              <a:tabLst>
                <a:tab pos="297180" algn="l"/>
                <a:tab pos="297815" algn="l"/>
              </a:tabLst>
            </a:pPr>
            <a:r>
              <a:rPr lang="en-US" sz="1600" spc="-15" dirty="0">
                <a:latin typeface="CVS Health Sans"/>
                <a:cs typeface="CVS Health Sans"/>
              </a:rPr>
              <a:t>BH Screeners</a:t>
            </a:r>
            <a:endParaRPr lang="en-US" sz="1600" dirty="0">
              <a:latin typeface="CVS Health Sans"/>
              <a:cs typeface="CVS Health Sans"/>
            </a:endParaRPr>
          </a:p>
          <a:p>
            <a:pPr marL="12065">
              <a:lnSpc>
                <a:spcPct val="100000"/>
              </a:lnSpc>
              <a:tabLst>
                <a:tab pos="297180" algn="l"/>
                <a:tab pos="297815" algn="l"/>
              </a:tabLst>
            </a:pPr>
            <a:endParaRPr lang="en-US" sz="1400" spc="-25" dirty="0">
              <a:latin typeface="CVS Health Sans"/>
              <a:cs typeface="CVS Health Sans"/>
            </a:endParaRPr>
          </a:p>
        </p:txBody>
      </p:sp>
      <p:sp>
        <p:nvSpPr>
          <p:cNvPr id="5" name="object 5"/>
          <p:cNvSpPr txBox="1">
            <a:spLocks noGrp="1"/>
          </p:cNvSpPr>
          <p:nvPr>
            <p:ph type="sldNum" sz="quarter" idx="7"/>
          </p:nvPr>
        </p:nvSpPr>
        <p:spPr>
          <a:xfrm>
            <a:off x="520382" y="6404451"/>
            <a:ext cx="231775" cy="155684"/>
          </a:xfrm>
          <a:prstGeom prst="rect">
            <a:avLst/>
          </a:prstGeom>
        </p:spPr>
        <p:txBody>
          <a:bodyPr vert="horz" wrap="square" lIns="0" tIns="0" rIns="0" bIns="0" rtlCol="0">
            <a:spAutoFit/>
          </a:bodyPr>
          <a:lstStyle/>
          <a:p>
            <a:pPr marL="38100">
              <a:lnSpc>
                <a:spcPts val="1255"/>
              </a:lnSpc>
            </a:pPr>
            <a:endParaRPr spc="-5" dirty="0"/>
          </a:p>
        </p:txBody>
      </p:sp>
      <p:pic>
        <p:nvPicPr>
          <p:cNvPr id="2054" name="Picture 6">
            <a:extLst>
              <a:ext uri="{FF2B5EF4-FFF2-40B4-BE49-F238E27FC236}">
                <a16:creationId xmlns:a16="http://schemas.microsoft.com/office/drawing/2014/main" id="{0B95B47A-B3B3-54F1-51D8-7DF148A8D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178" y="1045334"/>
            <a:ext cx="5422155" cy="4974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 y="298399"/>
            <a:ext cx="5664835" cy="381515"/>
          </a:xfrm>
          <a:prstGeom prst="rect">
            <a:avLst/>
          </a:prstGeom>
        </p:spPr>
        <p:txBody>
          <a:bodyPr vert="horz" wrap="square" lIns="0" tIns="12065" rIns="0" bIns="0" rtlCol="0">
            <a:spAutoFit/>
          </a:bodyPr>
          <a:lstStyle/>
          <a:p>
            <a:pPr marL="12700">
              <a:lnSpc>
                <a:spcPct val="100000"/>
              </a:lnSpc>
              <a:spcBef>
                <a:spcPts val="95"/>
              </a:spcBef>
            </a:pPr>
            <a:r>
              <a:rPr sz="2400" spc="-5" dirty="0">
                <a:solidFill>
                  <a:srgbClr val="7030A0"/>
                </a:solidFill>
              </a:rPr>
              <a:t>Se</a:t>
            </a:r>
            <a:r>
              <a:rPr sz="2400" spc="-114" dirty="0">
                <a:solidFill>
                  <a:srgbClr val="7030A0"/>
                </a:solidFill>
              </a:rPr>
              <a:t>c</a:t>
            </a:r>
            <a:r>
              <a:rPr sz="2400" spc="-5" dirty="0">
                <a:solidFill>
                  <a:srgbClr val="7030A0"/>
                </a:solidFill>
              </a:rPr>
              <a:t>ure</a:t>
            </a:r>
            <a:r>
              <a:rPr sz="2400" spc="-210" dirty="0">
                <a:solidFill>
                  <a:srgbClr val="7030A0"/>
                </a:solidFill>
              </a:rPr>
              <a:t> </a:t>
            </a:r>
            <a:r>
              <a:rPr sz="2400" spc="-90" dirty="0">
                <a:solidFill>
                  <a:srgbClr val="7030A0"/>
                </a:solidFill>
              </a:rPr>
              <a:t>P</a:t>
            </a:r>
            <a:r>
              <a:rPr sz="2400" spc="-5" dirty="0">
                <a:solidFill>
                  <a:srgbClr val="7030A0"/>
                </a:solidFill>
              </a:rPr>
              <a:t>rovi</a:t>
            </a:r>
            <a:r>
              <a:rPr sz="2400" spc="-105" dirty="0">
                <a:solidFill>
                  <a:srgbClr val="7030A0"/>
                </a:solidFill>
              </a:rPr>
              <a:t>d</a:t>
            </a:r>
            <a:r>
              <a:rPr sz="2400" spc="-5" dirty="0">
                <a:solidFill>
                  <a:srgbClr val="7030A0"/>
                </a:solidFill>
              </a:rPr>
              <a:t>er</a:t>
            </a:r>
            <a:r>
              <a:rPr sz="2400" spc="-165" dirty="0">
                <a:solidFill>
                  <a:srgbClr val="7030A0"/>
                </a:solidFill>
              </a:rPr>
              <a:t> </a:t>
            </a:r>
            <a:r>
              <a:rPr sz="2400" spc="-90" dirty="0">
                <a:solidFill>
                  <a:srgbClr val="7030A0"/>
                </a:solidFill>
              </a:rPr>
              <a:t>P</a:t>
            </a:r>
            <a:r>
              <a:rPr sz="2400" spc="-5" dirty="0">
                <a:solidFill>
                  <a:srgbClr val="7030A0"/>
                </a:solidFill>
              </a:rPr>
              <a:t>ortal</a:t>
            </a:r>
            <a:r>
              <a:rPr sz="2400" spc="-270" dirty="0">
                <a:solidFill>
                  <a:srgbClr val="7030A0"/>
                </a:solidFill>
              </a:rPr>
              <a:t> </a:t>
            </a:r>
            <a:r>
              <a:rPr sz="2400" spc="-5" dirty="0">
                <a:solidFill>
                  <a:srgbClr val="7030A0"/>
                </a:solidFill>
              </a:rPr>
              <a:t>Regi</a:t>
            </a:r>
            <a:r>
              <a:rPr sz="2400" spc="-120" dirty="0">
                <a:solidFill>
                  <a:srgbClr val="7030A0"/>
                </a:solidFill>
              </a:rPr>
              <a:t>s</a:t>
            </a:r>
            <a:r>
              <a:rPr sz="2400" spc="-5" dirty="0">
                <a:solidFill>
                  <a:srgbClr val="7030A0"/>
                </a:solidFill>
              </a:rPr>
              <a:t>tra</a:t>
            </a:r>
            <a:r>
              <a:rPr sz="2400" spc="-90" dirty="0">
                <a:solidFill>
                  <a:srgbClr val="7030A0"/>
                </a:solidFill>
              </a:rPr>
              <a:t>t</a:t>
            </a:r>
            <a:r>
              <a:rPr sz="2400" spc="-5" dirty="0">
                <a:solidFill>
                  <a:srgbClr val="7030A0"/>
                </a:solidFill>
              </a:rPr>
              <a:t>ion</a:t>
            </a:r>
            <a:endParaRPr sz="2400" dirty="0">
              <a:solidFill>
                <a:srgbClr val="7030A0"/>
              </a:solidFill>
            </a:endParaRPr>
          </a:p>
        </p:txBody>
      </p:sp>
      <p:sp>
        <p:nvSpPr>
          <p:cNvPr id="4" name="object 4"/>
          <p:cNvSpPr txBox="1"/>
          <p:nvPr/>
        </p:nvSpPr>
        <p:spPr>
          <a:xfrm>
            <a:off x="542925" y="1184668"/>
            <a:ext cx="4259580" cy="422909"/>
          </a:xfrm>
          <a:prstGeom prst="rect">
            <a:avLst/>
          </a:prstGeom>
        </p:spPr>
        <p:txBody>
          <a:bodyPr vert="horz" wrap="square" lIns="0" tIns="54610" rIns="0" bIns="0" rtlCol="0">
            <a:spAutoFit/>
          </a:bodyPr>
          <a:lstStyle/>
          <a:p>
            <a:pPr marL="12700" marR="5080">
              <a:lnSpc>
                <a:spcPts val="1390"/>
              </a:lnSpc>
              <a:spcBef>
                <a:spcPts val="430"/>
              </a:spcBef>
            </a:pPr>
            <a:r>
              <a:rPr sz="1450" spc="-85" dirty="0">
                <a:latin typeface="CVS Health Sans"/>
                <a:cs typeface="CVS Health Sans"/>
              </a:rPr>
              <a:t>T</a:t>
            </a:r>
            <a:r>
              <a:rPr sz="1450" spc="-5" dirty="0">
                <a:latin typeface="CVS Health Sans"/>
                <a:cs typeface="CVS Health Sans"/>
              </a:rPr>
              <a:t>o</a:t>
            </a:r>
            <a:r>
              <a:rPr sz="1450" spc="-70" dirty="0">
                <a:latin typeface="CVS Health Sans"/>
                <a:cs typeface="CVS Health Sans"/>
              </a:rPr>
              <a:t> </a:t>
            </a:r>
            <a:r>
              <a:rPr sz="1450" spc="-5" dirty="0">
                <a:latin typeface="CVS Health Sans"/>
                <a:cs typeface="CVS Health Sans"/>
              </a:rPr>
              <a:t>register</a:t>
            </a:r>
            <a:r>
              <a:rPr sz="1450" spc="-80" dirty="0">
                <a:latin typeface="CVS Health Sans"/>
                <a:cs typeface="CVS Health Sans"/>
              </a:rPr>
              <a:t> </a:t>
            </a:r>
            <a:r>
              <a:rPr sz="1450" spc="-5" dirty="0">
                <a:latin typeface="CVS Health Sans"/>
                <a:cs typeface="CVS Health Sans"/>
              </a:rPr>
              <a:t>for</a:t>
            </a:r>
            <a:r>
              <a:rPr sz="1450" spc="70" dirty="0">
                <a:latin typeface="CVS Health Sans"/>
                <a:cs typeface="CVS Health Sans"/>
              </a:rPr>
              <a:t> </a:t>
            </a:r>
            <a:r>
              <a:rPr sz="1450" spc="-5" dirty="0">
                <a:latin typeface="CVS Health Sans"/>
                <a:cs typeface="CVS Health Sans"/>
              </a:rPr>
              <a:t>access</a:t>
            </a:r>
            <a:r>
              <a:rPr sz="1450" spc="-90" dirty="0">
                <a:latin typeface="CVS Health Sans"/>
                <a:cs typeface="CVS Health Sans"/>
              </a:rPr>
              <a:t> </a:t>
            </a:r>
            <a:r>
              <a:rPr sz="1450" spc="-10" dirty="0">
                <a:latin typeface="CVS Health Sans"/>
                <a:cs typeface="CVS Health Sans"/>
              </a:rPr>
              <a:t>t</a:t>
            </a:r>
            <a:r>
              <a:rPr sz="1450" spc="-5" dirty="0">
                <a:latin typeface="CVS Health Sans"/>
                <a:cs typeface="CVS Health Sans"/>
              </a:rPr>
              <a:t>o</a:t>
            </a:r>
            <a:r>
              <a:rPr sz="1450" spc="-10" dirty="0">
                <a:latin typeface="CVS Health Sans"/>
                <a:cs typeface="CVS Health Sans"/>
              </a:rPr>
              <a:t> </a:t>
            </a:r>
            <a:r>
              <a:rPr sz="1450" spc="-5" dirty="0">
                <a:latin typeface="CVS Health Sans"/>
                <a:cs typeface="CVS Health Sans"/>
              </a:rPr>
              <a:t>the</a:t>
            </a:r>
            <a:r>
              <a:rPr sz="1450" spc="-10" dirty="0">
                <a:latin typeface="CVS Health Sans"/>
                <a:cs typeface="CVS Health Sans"/>
              </a:rPr>
              <a:t> </a:t>
            </a:r>
            <a:r>
              <a:rPr sz="1450" spc="-5" dirty="0">
                <a:latin typeface="CVS Health Sans"/>
                <a:cs typeface="CVS Health Sans"/>
              </a:rPr>
              <a:t>secure</a:t>
            </a:r>
            <a:r>
              <a:rPr sz="1450" spc="-10" dirty="0">
                <a:latin typeface="CVS Health Sans"/>
                <a:cs typeface="CVS Health Sans"/>
              </a:rPr>
              <a:t> </a:t>
            </a:r>
            <a:r>
              <a:rPr sz="1450" spc="-5" dirty="0">
                <a:latin typeface="CVS Health Sans"/>
                <a:cs typeface="CVS Health Sans"/>
              </a:rPr>
              <a:t>provider</a:t>
            </a:r>
            <a:r>
              <a:rPr sz="1450" spc="-80" dirty="0">
                <a:latin typeface="CVS Health Sans"/>
                <a:cs typeface="CVS Health Sans"/>
              </a:rPr>
              <a:t> </a:t>
            </a:r>
            <a:r>
              <a:rPr sz="1450" spc="-5" dirty="0">
                <a:latin typeface="CVS Health Sans"/>
                <a:cs typeface="CVS Health Sans"/>
              </a:rPr>
              <a:t>portal  </a:t>
            </a:r>
            <a:r>
              <a:rPr sz="1450" spc="-10" dirty="0">
                <a:latin typeface="CVS Health Sans"/>
                <a:cs typeface="CVS Health Sans"/>
              </a:rPr>
              <a:t>o</a:t>
            </a:r>
            <a:r>
              <a:rPr sz="1450" spc="-5" dirty="0">
                <a:latin typeface="CVS Health Sans"/>
                <a:cs typeface="CVS Health Sans"/>
              </a:rPr>
              <a:t>n</a:t>
            </a:r>
            <a:r>
              <a:rPr sz="1450" spc="-10" dirty="0">
                <a:latin typeface="CVS Health Sans"/>
                <a:cs typeface="CVS Health Sans"/>
              </a:rPr>
              <a:t> </a:t>
            </a:r>
            <a:r>
              <a:rPr sz="1450" spc="-95" dirty="0">
                <a:latin typeface="CVS Health Sans"/>
                <a:cs typeface="CVS Health Sans"/>
              </a:rPr>
              <a:t>A</a:t>
            </a:r>
            <a:r>
              <a:rPr sz="1450" spc="-5" dirty="0">
                <a:latin typeface="CVS Health Sans"/>
                <a:cs typeface="CVS Health Sans"/>
              </a:rPr>
              <a:t>vailit</a:t>
            </a:r>
            <a:r>
              <a:rPr sz="1450" spc="-90" dirty="0">
                <a:latin typeface="CVS Health Sans"/>
                <a:cs typeface="CVS Health Sans"/>
              </a:rPr>
              <a:t>y</a:t>
            </a:r>
            <a:r>
              <a:rPr sz="1450" spc="-5" dirty="0">
                <a:latin typeface="CVS Health Sans"/>
                <a:cs typeface="CVS Health Sans"/>
              </a:rPr>
              <a:t>, si</a:t>
            </a:r>
            <a:r>
              <a:rPr sz="1450" spc="-90" dirty="0">
                <a:latin typeface="CVS Health Sans"/>
                <a:cs typeface="CVS Health Sans"/>
              </a:rPr>
              <a:t>m</a:t>
            </a:r>
            <a:r>
              <a:rPr sz="1450" spc="-5" dirty="0">
                <a:latin typeface="CVS Health Sans"/>
                <a:cs typeface="CVS Health Sans"/>
              </a:rPr>
              <a:t>ply</a:t>
            </a:r>
            <a:r>
              <a:rPr sz="1450" dirty="0">
                <a:latin typeface="CVS Health Sans"/>
                <a:cs typeface="CVS Health Sans"/>
              </a:rPr>
              <a:t> </a:t>
            </a:r>
            <a:r>
              <a:rPr sz="1450" spc="-105" dirty="0">
                <a:latin typeface="CVS Health Sans"/>
                <a:cs typeface="CVS Health Sans"/>
              </a:rPr>
              <a:t> </a:t>
            </a:r>
            <a:r>
              <a:rPr sz="1450" spc="-10" dirty="0">
                <a:latin typeface="CVS Health Sans"/>
                <a:cs typeface="CVS Health Sans"/>
              </a:rPr>
              <a:t>follow</a:t>
            </a:r>
            <a:r>
              <a:rPr sz="1450" dirty="0">
                <a:latin typeface="CVS Health Sans"/>
                <a:cs typeface="CVS Health Sans"/>
              </a:rPr>
              <a:t> </a:t>
            </a:r>
            <a:r>
              <a:rPr sz="1450" spc="-10" dirty="0">
                <a:latin typeface="CVS Health Sans"/>
                <a:cs typeface="CVS Health Sans"/>
              </a:rPr>
              <a:t>these</a:t>
            </a:r>
            <a:r>
              <a:rPr sz="1450" dirty="0">
                <a:latin typeface="CVS Health Sans"/>
                <a:cs typeface="CVS Health Sans"/>
              </a:rPr>
              <a:t> </a:t>
            </a:r>
            <a:r>
              <a:rPr sz="1450" spc="-10" dirty="0">
                <a:latin typeface="CVS Health Sans"/>
                <a:cs typeface="CVS Health Sans"/>
              </a:rPr>
              <a:t>fou</a:t>
            </a:r>
            <a:r>
              <a:rPr sz="1450" spc="-5" dirty="0">
                <a:latin typeface="CVS Health Sans"/>
                <a:cs typeface="CVS Health Sans"/>
              </a:rPr>
              <a:t>r</a:t>
            </a:r>
            <a:r>
              <a:rPr sz="1450" spc="-85" dirty="0">
                <a:latin typeface="CVS Health Sans"/>
                <a:cs typeface="CVS Health Sans"/>
              </a:rPr>
              <a:t> </a:t>
            </a:r>
            <a:r>
              <a:rPr sz="1450" spc="-10" dirty="0">
                <a:latin typeface="CVS Health Sans"/>
                <a:cs typeface="CVS Health Sans"/>
              </a:rPr>
              <a:t>easy</a:t>
            </a:r>
            <a:r>
              <a:rPr sz="1450" spc="-5" dirty="0">
                <a:latin typeface="CVS Health Sans"/>
                <a:cs typeface="CVS Health Sans"/>
              </a:rPr>
              <a:t> steps</a:t>
            </a:r>
            <a:r>
              <a:rPr sz="1250" spc="5" dirty="0">
                <a:latin typeface="CVS Health Sans"/>
                <a:cs typeface="CVS Health Sans"/>
              </a:rPr>
              <a:t>:</a:t>
            </a:r>
            <a:endParaRPr sz="1250">
              <a:latin typeface="CVS Health Sans"/>
              <a:cs typeface="CVS Health Sans"/>
            </a:endParaRPr>
          </a:p>
        </p:txBody>
      </p:sp>
      <p:sp>
        <p:nvSpPr>
          <p:cNvPr id="5" name="object 5"/>
          <p:cNvSpPr/>
          <p:nvPr/>
        </p:nvSpPr>
        <p:spPr>
          <a:xfrm>
            <a:off x="518159" y="2052320"/>
            <a:ext cx="375920" cy="375920"/>
          </a:xfrm>
          <a:custGeom>
            <a:avLst/>
            <a:gdLst/>
            <a:ahLst/>
            <a:cxnLst/>
            <a:rect l="l" t="t" r="r" b="b"/>
            <a:pathLst>
              <a:path w="375919" h="375919">
                <a:moveTo>
                  <a:pt x="187960" y="0"/>
                </a:moveTo>
                <a:lnTo>
                  <a:pt x="137985" y="6731"/>
                </a:lnTo>
                <a:lnTo>
                  <a:pt x="93091" y="25654"/>
                </a:lnTo>
                <a:lnTo>
                  <a:pt x="55054" y="54991"/>
                </a:lnTo>
                <a:lnTo>
                  <a:pt x="25666" y="93091"/>
                </a:lnTo>
                <a:lnTo>
                  <a:pt x="6718" y="138049"/>
                </a:lnTo>
                <a:lnTo>
                  <a:pt x="0" y="187960"/>
                </a:lnTo>
                <a:lnTo>
                  <a:pt x="6718" y="237871"/>
                </a:lnTo>
                <a:lnTo>
                  <a:pt x="25666" y="282829"/>
                </a:lnTo>
                <a:lnTo>
                  <a:pt x="55054" y="320929"/>
                </a:lnTo>
                <a:lnTo>
                  <a:pt x="93091" y="350266"/>
                </a:lnTo>
                <a:lnTo>
                  <a:pt x="137985" y="369189"/>
                </a:lnTo>
                <a:lnTo>
                  <a:pt x="187960" y="375920"/>
                </a:lnTo>
                <a:lnTo>
                  <a:pt x="237934" y="369189"/>
                </a:lnTo>
                <a:lnTo>
                  <a:pt x="282829" y="350266"/>
                </a:lnTo>
                <a:lnTo>
                  <a:pt x="320865" y="320929"/>
                </a:lnTo>
                <a:lnTo>
                  <a:pt x="350253" y="282829"/>
                </a:lnTo>
                <a:lnTo>
                  <a:pt x="369201" y="237871"/>
                </a:lnTo>
                <a:lnTo>
                  <a:pt x="375920" y="187960"/>
                </a:lnTo>
                <a:lnTo>
                  <a:pt x="369201" y="138049"/>
                </a:lnTo>
                <a:lnTo>
                  <a:pt x="350253" y="93091"/>
                </a:lnTo>
                <a:lnTo>
                  <a:pt x="320865" y="54991"/>
                </a:lnTo>
                <a:lnTo>
                  <a:pt x="282829" y="25654"/>
                </a:lnTo>
                <a:lnTo>
                  <a:pt x="237934" y="6731"/>
                </a:lnTo>
                <a:lnTo>
                  <a:pt x="187960" y="0"/>
                </a:lnTo>
                <a:close/>
              </a:path>
            </a:pathLst>
          </a:custGeom>
          <a:solidFill>
            <a:srgbClr val="543B82"/>
          </a:solidFill>
        </p:spPr>
        <p:txBody>
          <a:bodyPr wrap="square" lIns="0" tIns="0" rIns="0" bIns="0" rtlCol="0"/>
          <a:lstStyle/>
          <a:p>
            <a:endParaRPr/>
          </a:p>
        </p:txBody>
      </p:sp>
      <p:sp>
        <p:nvSpPr>
          <p:cNvPr id="6" name="object 6"/>
          <p:cNvSpPr/>
          <p:nvPr/>
        </p:nvSpPr>
        <p:spPr>
          <a:xfrm>
            <a:off x="518159" y="3048000"/>
            <a:ext cx="375920" cy="386080"/>
          </a:xfrm>
          <a:custGeom>
            <a:avLst/>
            <a:gdLst/>
            <a:ahLst/>
            <a:cxnLst/>
            <a:rect l="l" t="t" r="r" b="b"/>
            <a:pathLst>
              <a:path w="375919" h="386079">
                <a:moveTo>
                  <a:pt x="187960" y="0"/>
                </a:moveTo>
                <a:lnTo>
                  <a:pt x="144856" y="5080"/>
                </a:lnTo>
                <a:lnTo>
                  <a:pt x="105295" y="19558"/>
                </a:lnTo>
                <a:lnTo>
                  <a:pt x="70396" y="42418"/>
                </a:lnTo>
                <a:lnTo>
                  <a:pt x="41287" y="72263"/>
                </a:lnTo>
                <a:lnTo>
                  <a:pt x="19100" y="108204"/>
                </a:lnTo>
                <a:lnTo>
                  <a:pt x="4965" y="148717"/>
                </a:lnTo>
                <a:lnTo>
                  <a:pt x="0" y="193040"/>
                </a:lnTo>
                <a:lnTo>
                  <a:pt x="4965" y="237363"/>
                </a:lnTo>
                <a:lnTo>
                  <a:pt x="19100" y="277876"/>
                </a:lnTo>
                <a:lnTo>
                  <a:pt x="41287" y="313817"/>
                </a:lnTo>
                <a:lnTo>
                  <a:pt x="70396" y="343662"/>
                </a:lnTo>
                <a:lnTo>
                  <a:pt x="105295" y="366522"/>
                </a:lnTo>
                <a:lnTo>
                  <a:pt x="144856" y="381000"/>
                </a:lnTo>
                <a:lnTo>
                  <a:pt x="187960" y="386080"/>
                </a:lnTo>
                <a:lnTo>
                  <a:pt x="231063" y="381000"/>
                </a:lnTo>
                <a:lnTo>
                  <a:pt x="270624" y="366522"/>
                </a:lnTo>
                <a:lnTo>
                  <a:pt x="305523" y="343662"/>
                </a:lnTo>
                <a:lnTo>
                  <a:pt x="334632" y="313817"/>
                </a:lnTo>
                <a:lnTo>
                  <a:pt x="356819" y="277876"/>
                </a:lnTo>
                <a:lnTo>
                  <a:pt x="370954" y="237363"/>
                </a:lnTo>
                <a:lnTo>
                  <a:pt x="375920" y="193040"/>
                </a:lnTo>
                <a:lnTo>
                  <a:pt x="370954" y="148717"/>
                </a:lnTo>
                <a:lnTo>
                  <a:pt x="356819" y="108204"/>
                </a:lnTo>
                <a:lnTo>
                  <a:pt x="334632" y="72263"/>
                </a:lnTo>
                <a:lnTo>
                  <a:pt x="305523" y="42418"/>
                </a:lnTo>
                <a:lnTo>
                  <a:pt x="270624" y="19558"/>
                </a:lnTo>
                <a:lnTo>
                  <a:pt x="231063" y="5080"/>
                </a:lnTo>
                <a:lnTo>
                  <a:pt x="187960" y="0"/>
                </a:lnTo>
                <a:close/>
              </a:path>
            </a:pathLst>
          </a:custGeom>
          <a:solidFill>
            <a:srgbClr val="7B3D96"/>
          </a:solidFill>
        </p:spPr>
        <p:txBody>
          <a:bodyPr wrap="square" lIns="0" tIns="0" rIns="0" bIns="0" rtlCol="0"/>
          <a:lstStyle/>
          <a:p>
            <a:endParaRPr/>
          </a:p>
        </p:txBody>
      </p:sp>
      <p:sp>
        <p:nvSpPr>
          <p:cNvPr id="7" name="object 7"/>
          <p:cNvSpPr/>
          <p:nvPr/>
        </p:nvSpPr>
        <p:spPr>
          <a:xfrm>
            <a:off x="518159" y="4033520"/>
            <a:ext cx="375920" cy="386080"/>
          </a:xfrm>
          <a:custGeom>
            <a:avLst/>
            <a:gdLst/>
            <a:ahLst/>
            <a:cxnLst/>
            <a:rect l="l" t="t" r="r" b="b"/>
            <a:pathLst>
              <a:path w="375919" h="386079">
                <a:moveTo>
                  <a:pt x="187960" y="0"/>
                </a:moveTo>
                <a:lnTo>
                  <a:pt x="144856" y="5079"/>
                </a:lnTo>
                <a:lnTo>
                  <a:pt x="105295" y="19557"/>
                </a:lnTo>
                <a:lnTo>
                  <a:pt x="70396" y="42417"/>
                </a:lnTo>
                <a:lnTo>
                  <a:pt x="41287" y="72262"/>
                </a:lnTo>
                <a:lnTo>
                  <a:pt x="19100" y="108203"/>
                </a:lnTo>
                <a:lnTo>
                  <a:pt x="4965" y="148716"/>
                </a:lnTo>
                <a:lnTo>
                  <a:pt x="0" y="193039"/>
                </a:lnTo>
                <a:lnTo>
                  <a:pt x="4965" y="237362"/>
                </a:lnTo>
                <a:lnTo>
                  <a:pt x="19100" y="277875"/>
                </a:lnTo>
                <a:lnTo>
                  <a:pt x="41287" y="313816"/>
                </a:lnTo>
                <a:lnTo>
                  <a:pt x="70396" y="343661"/>
                </a:lnTo>
                <a:lnTo>
                  <a:pt x="105295" y="366521"/>
                </a:lnTo>
                <a:lnTo>
                  <a:pt x="144856" y="380999"/>
                </a:lnTo>
                <a:lnTo>
                  <a:pt x="187960" y="386079"/>
                </a:lnTo>
                <a:lnTo>
                  <a:pt x="231063" y="380999"/>
                </a:lnTo>
                <a:lnTo>
                  <a:pt x="270624" y="366521"/>
                </a:lnTo>
                <a:lnTo>
                  <a:pt x="305523" y="343661"/>
                </a:lnTo>
                <a:lnTo>
                  <a:pt x="334632" y="313816"/>
                </a:lnTo>
                <a:lnTo>
                  <a:pt x="356819" y="277875"/>
                </a:lnTo>
                <a:lnTo>
                  <a:pt x="370954" y="237362"/>
                </a:lnTo>
                <a:lnTo>
                  <a:pt x="375920" y="193039"/>
                </a:lnTo>
                <a:lnTo>
                  <a:pt x="370954" y="148716"/>
                </a:lnTo>
                <a:lnTo>
                  <a:pt x="356819" y="108203"/>
                </a:lnTo>
                <a:lnTo>
                  <a:pt x="334632" y="72262"/>
                </a:lnTo>
                <a:lnTo>
                  <a:pt x="305523" y="42417"/>
                </a:lnTo>
                <a:lnTo>
                  <a:pt x="270624" y="19557"/>
                </a:lnTo>
                <a:lnTo>
                  <a:pt x="231063" y="5079"/>
                </a:lnTo>
                <a:lnTo>
                  <a:pt x="187960" y="0"/>
                </a:lnTo>
                <a:close/>
              </a:path>
            </a:pathLst>
          </a:custGeom>
          <a:solidFill>
            <a:srgbClr val="AF8AC1"/>
          </a:solidFill>
        </p:spPr>
        <p:txBody>
          <a:bodyPr wrap="square" lIns="0" tIns="0" rIns="0" bIns="0" rtlCol="0"/>
          <a:lstStyle/>
          <a:p>
            <a:endParaRPr/>
          </a:p>
        </p:txBody>
      </p:sp>
      <p:sp>
        <p:nvSpPr>
          <p:cNvPr id="8" name="object 8"/>
          <p:cNvSpPr/>
          <p:nvPr/>
        </p:nvSpPr>
        <p:spPr>
          <a:xfrm>
            <a:off x="518159" y="5029200"/>
            <a:ext cx="375920" cy="386080"/>
          </a:xfrm>
          <a:custGeom>
            <a:avLst/>
            <a:gdLst/>
            <a:ahLst/>
            <a:cxnLst/>
            <a:rect l="l" t="t" r="r" b="b"/>
            <a:pathLst>
              <a:path w="375919" h="386079">
                <a:moveTo>
                  <a:pt x="187960" y="0"/>
                </a:moveTo>
                <a:lnTo>
                  <a:pt x="144856" y="5080"/>
                </a:lnTo>
                <a:lnTo>
                  <a:pt x="105295" y="19558"/>
                </a:lnTo>
                <a:lnTo>
                  <a:pt x="70396" y="42418"/>
                </a:lnTo>
                <a:lnTo>
                  <a:pt x="41287" y="72263"/>
                </a:lnTo>
                <a:lnTo>
                  <a:pt x="19100" y="108204"/>
                </a:lnTo>
                <a:lnTo>
                  <a:pt x="4965" y="148717"/>
                </a:lnTo>
                <a:lnTo>
                  <a:pt x="0" y="193040"/>
                </a:lnTo>
                <a:lnTo>
                  <a:pt x="4965" y="237363"/>
                </a:lnTo>
                <a:lnTo>
                  <a:pt x="19100" y="277876"/>
                </a:lnTo>
                <a:lnTo>
                  <a:pt x="41287" y="313817"/>
                </a:lnTo>
                <a:lnTo>
                  <a:pt x="70396" y="343662"/>
                </a:lnTo>
                <a:lnTo>
                  <a:pt x="105295" y="366522"/>
                </a:lnTo>
                <a:lnTo>
                  <a:pt x="144856" y="381000"/>
                </a:lnTo>
                <a:lnTo>
                  <a:pt x="187960" y="386080"/>
                </a:lnTo>
                <a:lnTo>
                  <a:pt x="231063" y="381000"/>
                </a:lnTo>
                <a:lnTo>
                  <a:pt x="270624" y="366522"/>
                </a:lnTo>
                <a:lnTo>
                  <a:pt x="305523" y="343662"/>
                </a:lnTo>
                <a:lnTo>
                  <a:pt x="334632" y="313817"/>
                </a:lnTo>
                <a:lnTo>
                  <a:pt x="356819" y="277876"/>
                </a:lnTo>
                <a:lnTo>
                  <a:pt x="370954" y="237363"/>
                </a:lnTo>
                <a:lnTo>
                  <a:pt x="375920" y="193040"/>
                </a:lnTo>
                <a:lnTo>
                  <a:pt x="370954" y="148717"/>
                </a:lnTo>
                <a:lnTo>
                  <a:pt x="356819" y="108204"/>
                </a:lnTo>
                <a:lnTo>
                  <a:pt x="334632" y="72263"/>
                </a:lnTo>
                <a:lnTo>
                  <a:pt x="305523" y="42418"/>
                </a:lnTo>
                <a:lnTo>
                  <a:pt x="270624" y="19558"/>
                </a:lnTo>
                <a:lnTo>
                  <a:pt x="231063" y="5080"/>
                </a:lnTo>
                <a:lnTo>
                  <a:pt x="187960" y="0"/>
                </a:lnTo>
                <a:close/>
              </a:path>
            </a:pathLst>
          </a:custGeom>
          <a:solidFill>
            <a:srgbClr val="B8ADD4"/>
          </a:solidFill>
        </p:spPr>
        <p:txBody>
          <a:bodyPr wrap="square" lIns="0" tIns="0" rIns="0" bIns="0" rtlCol="0"/>
          <a:lstStyle/>
          <a:p>
            <a:endParaRPr/>
          </a:p>
        </p:txBody>
      </p:sp>
      <p:sp>
        <p:nvSpPr>
          <p:cNvPr id="9" name="object 9"/>
          <p:cNvSpPr txBox="1"/>
          <p:nvPr/>
        </p:nvSpPr>
        <p:spPr>
          <a:xfrm>
            <a:off x="657542" y="2118995"/>
            <a:ext cx="927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VS Health Sans"/>
                <a:cs typeface="CVS Health Sans"/>
              </a:rPr>
              <a:t>1</a:t>
            </a:r>
            <a:endParaRPr sz="1200">
              <a:latin typeface="CVS Health Sans"/>
              <a:cs typeface="CVS Health Sans"/>
            </a:endParaRPr>
          </a:p>
        </p:txBody>
      </p:sp>
      <p:sp>
        <p:nvSpPr>
          <p:cNvPr id="17" name="object 17"/>
          <p:cNvSpPr txBox="1">
            <a:spLocks noGrp="1"/>
          </p:cNvSpPr>
          <p:nvPr>
            <p:ph type="sldNum" sz="quarter" idx="7"/>
          </p:nvPr>
        </p:nvSpPr>
        <p:spPr>
          <a:xfrm>
            <a:off x="520382" y="6404451"/>
            <a:ext cx="231775" cy="155684"/>
          </a:xfrm>
          <a:prstGeom prst="rect">
            <a:avLst/>
          </a:prstGeom>
        </p:spPr>
        <p:txBody>
          <a:bodyPr vert="horz" wrap="square" lIns="0" tIns="0" rIns="0" bIns="0" rtlCol="0">
            <a:spAutoFit/>
          </a:bodyPr>
          <a:lstStyle/>
          <a:p>
            <a:pPr marL="38100">
              <a:lnSpc>
                <a:spcPts val="1255"/>
              </a:lnSpc>
            </a:pPr>
            <a:endParaRPr spc="-5" dirty="0"/>
          </a:p>
        </p:txBody>
      </p:sp>
      <p:sp>
        <p:nvSpPr>
          <p:cNvPr id="10" name="object 10"/>
          <p:cNvSpPr txBox="1"/>
          <p:nvPr/>
        </p:nvSpPr>
        <p:spPr>
          <a:xfrm>
            <a:off x="647382" y="3116834"/>
            <a:ext cx="1162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VS Health Sans"/>
                <a:cs typeface="CVS Health Sans"/>
              </a:rPr>
              <a:t>2</a:t>
            </a:r>
            <a:endParaRPr sz="1200">
              <a:latin typeface="CVS Health Sans"/>
              <a:cs typeface="CVS Health Sans"/>
            </a:endParaRPr>
          </a:p>
        </p:txBody>
      </p:sp>
      <p:sp>
        <p:nvSpPr>
          <p:cNvPr id="11" name="object 11"/>
          <p:cNvSpPr txBox="1"/>
          <p:nvPr/>
        </p:nvSpPr>
        <p:spPr>
          <a:xfrm>
            <a:off x="647382" y="4131055"/>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3</a:t>
            </a:r>
            <a:endParaRPr sz="1200">
              <a:latin typeface="Arial"/>
              <a:cs typeface="Arial"/>
            </a:endParaRPr>
          </a:p>
        </p:txBody>
      </p:sp>
      <p:sp>
        <p:nvSpPr>
          <p:cNvPr id="12" name="object 12"/>
          <p:cNvSpPr txBox="1"/>
          <p:nvPr/>
        </p:nvSpPr>
        <p:spPr>
          <a:xfrm>
            <a:off x="647382" y="5124132"/>
            <a:ext cx="110489"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4</a:t>
            </a:r>
            <a:endParaRPr sz="1200">
              <a:latin typeface="Arial"/>
              <a:cs typeface="Arial"/>
            </a:endParaRPr>
          </a:p>
        </p:txBody>
      </p:sp>
      <p:sp>
        <p:nvSpPr>
          <p:cNvPr id="13" name="object 13"/>
          <p:cNvSpPr txBox="1"/>
          <p:nvPr/>
        </p:nvSpPr>
        <p:spPr>
          <a:xfrm>
            <a:off x="1012189" y="2007586"/>
            <a:ext cx="4542155" cy="222818"/>
          </a:xfrm>
          <a:prstGeom prst="rect">
            <a:avLst/>
          </a:prstGeom>
        </p:spPr>
        <p:txBody>
          <a:bodyPr vert="horz" wrap="square" lIns="0" tIns="3810" rIns="0" bIns="0" rtlCol="0">
            <a:spAutoFit/>
          </a:bodyPr>
          <a:lstStyle/>
          <a:p>
            <a:pPr marL="12700" marR="5080">
              <a:lnSpc>
                <a:spcPct val="103600"/>
              </a:lnSpc>
              <a:spcBef>
                <a:spcPts val="30"/>
              </a:spcBef>
            </a:pPr>
            <a:r>
              <a:rPr sz="1450" spc="-5" dirty="0">
                <a:latin typeface="CVS Health Sans"/>
                <a:cs typeface="CVS Health Sans"/>
              </a:rPr>
              <a:t>Select</a:t>
            </a:r>
            <a:r>
              <a:rPr sz="1450" spc="-165" dirty="0">
                <a:latin typeface="CVS Health Sans"/>
                <a:cs typeface="CVS Health Sans"/>
              </a:rPr>
              <a:t> </a:t>
            </a:r>
            <a:r>
              <a:rPr lang="en-US" sz="1450" spc="-5" dirty="0">
                <a:latin typeface="CVS Health Sans"/>
                <a:cs typeface="CVS Health Sans"/>
              </a:rPr>
              <a:t> Provider Portal</a:t>
            </a:r>
            <a:endParaRPr sz="1450" dirty="0">
              <a:latin typeface="CVS Health Sans"/>
              <a:cs typeface="CVS Health Sans"/>
            </a:endParaRPr>
          </a:p>
        </p:txBody>
      </p:sp>
      <p:sp>
        <p:nvSpPr>
          <p:cNvPr id="14" name="object 14"/>
          <p:cNvSpPr txBox="1"/>
          <p:nvPr/>
        </p:nvSpPr>
        <p:spPr>
          <a:xfrm>
            <a:off x="1012189" y="3053905"/>
            <a:ext cx="4194810" cy="897040"/>
          </a:xfrm>
          <a:prstGeom prst="rect">
            <a:avLst/>
          </a:prstGeom>
        </p:spPr>
        <p:txBody>
          <a:bodyPr vert="horz" wrap="square" lIns="0" tIns="24765" rIns="0" bIns="0" rtlCol="0">
            <a:spAutoFit/>
          </a:bodyPr>
          <a:lstStyle/>
          <a:p>
            <a:pPr marL="12700" marR="5080">
              <a:lnSpc>
                <a:spcPts val="1680"/>
              </a:lnSpc>
              <a:spcBef>
                <a:spcPts val="195"/>
              </a:spcBef>
            </a:pPr>
            <a:r>
              <a:rPr lang="en-US" sz="1400" spc="-5" dirty="0">
                <a:latin typeface="CVS Health Sans"/>
                <a:cs typeface="CVS Health Sans"/>
              </a:rPr>
              <a:t>If you are already use Availity, simply contact your administrator to request a username or contact Availity at </a:t>
            </a:r>
            <a:r>
              <a:rPr lang="en-US" sz="1400" spc="-5" dirty="0">
                <a:solidFill>
                  <a:srgbClr val="7030A0"/>
                </a:solidFill>
                <a:latin typeface="CVS Health Sans"/>
                <a:cs typeface="CVS Health Sans"/>
              </a:rPr>
              <a:t>1-800-282-4548 </a:t>
            </a:r>
            <a:r>
              <a:rPr lang="en-US" sz="1400" spc="-5" dirty="0">
                <a:latin typeface="CVS Health Sans"/>
                <a:cs typeface="CVS Health Sans"/>
              </a:rPr>
              <a:t>Monday – Friday  8AM to 8 PM ET</a:t>
            </a:r>
            <a:endParaRPr sz="1400" dirty="0">
              <a:latin typeface="CVS Health Sans"/>
              <a:cs typeface="CVS Health Sans"/>
            </a:endParaRPr>
          </a:p>
        </p:txBody>
      </p:sp>
      <p:sp>
        <p:nvSpPr>
          <p:cNvPr id="15" name="object 15"/>
          <p:cNvSpPr txBox="1"/>
          <p:nvPr/>
        </p:nvSpPr>
        <p:spPr>
          <a:xfrm>
            <a:off x="1016635" y="4037520"/>
            <a:ext cx="4503420" cy="457176"/>
          </a:xfrm>
          <a:prstGeom prst="rect">
            <a:avLst/>
          </a:prstGeom>
        </p:spPr>
        <p:txBody>
          <a:bodyPr vert="horz" wrap="square" lIns="0" tIns="20955" rIns="0" bIns="0" rtlCol="0">
            <a:spAutoFit/>
          </a:bodyPr>
          <a:lstStyle/>
          <a:p>
            <a:pPr marL="12700" marR="5080">
              <a:lnSpc>
                <a:spcPts val="1720"/>
              </a:lnSpc>
              <a:spcBef>
                <a:spcPts val="165"/>
              </a:spcBef>
            </a:pPr>
            <a:r>
              <a:rPr lang="en-US" sz="1450" spc="-5" dirty="0">
                <a:latin typeface="CVS Health Sans"/>
                <a:cs typeface="CVS Health Sans"/>
              </a:rPr>
              <a:t>If you are new to Availity,  you can register at </a:t>
            </a:r>
            <a:r>
              <a:rPr lang="en-US" sz="1450" spc="-5" dirty="0">
                <a:solidFill>
                  <a:srgbClr val="7030A0"/>
                </a:solidFill>
                <a:latin typeface="CVS Health Sans"/>
                <a:cs typeface="CVS Health Sans"/>
              </a:rPr>
              <a:t>Set up Availity account </a:t>
            </a:r>
            <a:endParaRPr sz="1450" dirty="0">
              <a:solidFill>
                <a:srgbClr val="7030A0"/>
              </a:solidFill>
              <a:latin typeface="CVS Health Sans"/>
              <a:cs typeface="CVS Health Sans"/>
            </a:endParaRPr>
          </a:p>
        </p:txBody>
      </p:sp>
      <p:sp>
        <p:nvSpPr>
          <p:cNvPr id="16" name="object 16"/>
          <p:cNvSpPr txBox="1"/>
          <p:nvPr/>
        </p:nvSpPr>
        <p:spPr>
          <a:xfrm>
            <a:off x="1012507" y="5021452"/>
            <a:ext cx="4459605" cy="896619"/>
          </a:xfrm>
          <a:prstGeom prst="rect">
            <a:avLst/>
          </a:prstGeom>
        </p:spPr>
        <p:txBody>
          <a:bodyPr vert="horz" wrap="square" lIns="0" tIns="21590" rIns="0" bIns="0" rtlCol="0">
            <a:spAutoFit/>
          </a:bodyPr>
          <a:lstStyle/>
          <a:p>
            <a:pPr marL="12700" marR="5080">
              <a:lnSpc>
                <a:spcPts val="1710"/>
              </a:lnSpc>
              <a:spcBef>
                <a:spcPts val="170"/>
              </a:spcBef>
            </a:pPr>
            <a:r>
              <a:rPr sz="1450" spc="-10" dirty="0">
                <a:latin typeface="CVS Health Sans"/>
                <a:cs typeface="CVS Health Sans"/>
              </a:rPr>
              <a:t>Once</a:t>
            </a:r>
            <a:r>
              <a:rPr sz="1450" spc="-5" dirty="0">
                <a:latin typeface="CVS Health Sans"/>
                <a:cs typeface="CVS Health Sans"/>
              </a:rPr>
              <a:t> </a:t>
            </a:r>
            <a:r>
              <a:rPr sz="1450" spc="-10" dirty="0">
                <a:latin typeface="CVS Health Sans"/>
                <a:cs typeface="CVS Health Sans"/>
              </a:rPr>
              <a:t>logged</a:t>
            </a:r>
            <a:r>
              <a:rPr sz="1450" spc="-5" dirty="0">
                <a:latin typeface="CVS Health Sans"/>
                <a:cs typeface="CVS Health Sans"/>
              </a:rPr>
              <a:t> </a:t>
            </a:r>
            <a:r>
              <a:rPr sz="1450" spc="-10" dirty="0">
                <a:latin typeface="CVS Health Sans"/>
                <a:cs typeface="CVS Health Sans"/>
              </a:rPr>
              <a:t>into</a:t>
            </a:r>
            <a:r>
              <a:rPr sz="1450" spc="-5" dirty="0">
                <a:latin typeface="CVS Health Sans"/>
                <a:cs typeface="CVS Health Sans"/>
              </a:rPr>
              <a:t> </a:t>
            </a:r>
            <a:r>
              <a:rPr sz="1450" spc="-10" dirty="0">
                <a:latin typeface="CVS Health Sans"/>
                <a:cs typeface="CVS Health Sans"/>
              </a:rPr>
              <a:t>the</a:t>
            </a:r>
            <a:r>
              <a:rPr sz="1450" spc="-5" dirty="0">
                <a:latin typeface="CVS Health Sans"/>
                <a:cs typeface="CVS Health Sans"/>
              </a:rPr>
              <a:t> </a:t>
            </a:r>
            <a:r>
              <a:rPr sz="1450" spc="-10" dirty="0">
                <a:latin typeface="CVS Health Sans"/>
                <a:cs typeface="CVS Health Sans"/>
              </a:rPr>
              <a:t>Availity</a:t>
            </a:r>
            <a:r>
              <a:rPr sz="1450" spc="-5" dirty="0">
                <a:latin typeface="CVS Health Sans"/>
                <a:cs typeface="CVS Health Sans"/>
              </a:rPr>
              <a:t> </a:t>
            </a:r>
            <a:r>
              <a:rPr sz="1450" spc="-15" dirty="0">
                <a:latin typeface="CVS Health Sans"/>
                <a:cs typeface="CVS Health Sans"/>
              </a:rPr>
              <a:t>homepage,</a:t>
            </a:r>
            <a:r>
              <a:rPr sz="1450" spc="-5" dirty="0">
                <a:latin typeface="CVS Health Sans"/>
                <a:cs typeface="CVS Health Sans"/>
              </a:rPr>
              <a:t> </a:t>
            </a:r>
            <a:r>
              <a:rPr sz="1450" spc="-10" dirty="0">
                <a:latin typeface="CVS Health Sans"/>
                <a:cs typeface="CVS Health Sans"/>
              </a:rPr>
              <a:t>go</a:t>
            </a:r>
            <a:r>
              <a:rPr sz="1450" spc="-5" dirty="0">
                <a:latin typeface="CVS Health Sans"/>
                <a:cs typeface="CVS Health Sans"/>
              </a:rPr>
              <a:t> </a:t>
            </a:r>
            <a:r>
              <a:rPr sz="1450" spc="-10" dirty="0">
                <a:latin typeface="CVS Health Sans"/>
                <a:cs typeface="CVS Health Sans"/>
              </a:rPr>
              <a:t>to</a:t>
            </a:r>
            <a:r>
              <a:rPr sz="1450" spc="-5" dirty="0">
                <a:latin typeface="CVS Health Sans"/>
                <a:cs typeface="CVS Health Sans"/>
              </a:rPr>
              <a:t> </a:t>
            </a:r>
            <a:r>
              <a:rPr sz="1450" spc="-15" dirty="0">
                <a:latin typeface="CVS Health Sans"/>
                <a:cs typeface="CVS Health Sans"/>
              </a:rPr>
              <a:t>Payer </a:t>
            </a:r>
            <a:r>
              <a:rPr sz="1450" spc="-325" dirty="0">
                <a:latin typeface="CVS Health Sans"/>
                <a:cs typeface="CVS Health Sans"/>
              </a:rPr>
              <a:t> </a:t>
            </a:r>
            <a:r>
              <a:rPr sz="1450" spc="-10" dirty="0">
                <a:latin typeface="CVS Health Sans"/>
                <a:cs typeface="CVS Health Sans"/>
              </a:rPr>
              <a:t>Spaces on the navigation bar. Select Aetna Better </a:t>
            </a:r>
            <a:r>
              <a:rPr sz="1450" spc="-5" dirty="0">
                <a:latin typeface="CVS Health Sans"/>
                <a:cs typeface="CVS Health Sans"/>
              </a:rPr>
              <a:t> </a:t>
            </a:r>
            <a:r>
              <a:rPr sz="1450" spc="-10" dirty="0">
                <a:latin typeface="CVS Health Sans"/>
                <a:cs typeface="CVS Health Sans"/>
              </a:rPr>
              <a:t>Health from your</a:t>
            </a:r>
            <a:r>
              <a:rPr sz="1450" spc="-5" dirty="0">
                <a:latin typeface="CVS Health Sans"/>
                <a:cs typeface="CVS Health Sans"/>
              </a:rPr>
              <a:t> </a:t>
            </a:r>
            <a:r>
              <a:rPr sz="1450" spc="-10" dirty="0">
                <a:latin typeface="CVS Health Sans"/>
                <a:cs typeface="CVS Health Sans"/>
              </a:rPr>
              <a:t>payer list to</a:t>
            </a:r>
            <a:r>
              <a:rPr sz="1450" spc="-5" dirty="0">
                <a:latin typeface="CVS Health Sans"/>
                <a:cs typeface="CVS Health Sans"/>
              </a:rPr>
              <a:t> </a:t>
            </a:r>
            <a:r>
              <a:rPr sz="1450" spc="-10" dirty="0">
                <a:latin typeface="CVS Health Sans"/>
                <a:cs typeface="CVS Health Sans"/>
              </a:rPr>
              <a:t>access all available </a:t>
            </a:r>
            <a:r>
              <a:rPr sz="1450" spc="-5" dirty="0">
                <a:latin typeface="CVS Health Sans"/>
                <a:cs typeface="CVS Health Sans"/>
              </a:rPr>
              <a:t> </a:t>
            </a:r>
            <a:r>
              <a:rPr sz="1450" spc="-10" dirty="0">
                <a:latin typeface="CVS Health Sans"/>
                <a:cs typeface="CVS Health Sans"/>
              </a:rPr>
              <a:t>transactions and</a:t>
            </a:r>
            <a:r>
              <a:rPr sz="1450" spc="-5" dirty="0">
                <a:latin typeface="CVS Health Sans"/>
                <a:cs typeface="CVS Health Sans"/>
              </a:rPr>
              <a:t> </a:t>
            </a:r>
            <a:r>
              <a:rPr sz="1450" spc="-10" dirty="0">
                <a:latin typeface="CVS Health Sans"/>
                <a:cs typeface="CVS Health Sans"/>
              </a:rPr>
              <a:t>features.</a:t>
            </a:r>
            <a:endParaRPr sz="1450" dirty="0">
              <a:latin typeface="CVS Health Sans"/>
              <a:cs typeface="CVS Health Sans"/>
            </a:endParaRPr>
          </a:p>
        </p:txBody>
      </p:sp>
      <p:sp>
        <p:nvSpPr>
          <p:cNvPr id="20" name="TextBox 19">
            <a:extLst>
              <a:ext uri="{FF2B5EF4-FFF2-40B4-BE49-F238E27FC236}">
                <a16:creationId xmlns:a16="http://schemas.microsoft.com/office/drawing/2014/main" id="{E247F7F0-3420-DF3C-FCC0-56064E0F5E93}"/>
              </a:ext>
            </a:extLst>
          </p:cNvPr>
          <p:cNvSpPr txBox="1"/>
          <p:nvPr/>
        </p:nvSpPr>
        <p:spPr>
          <a:xfrm>
            <a:off x="6776226" y="1053175"/>
            <a:ext cx="4758232" cy="1877437"/>
          </a:xfrm>
          <a:prstGeom prst="rect">
            <a:avLst/>
          </a:prstGeom>
          <a:noFill/>
        </p:spPr>
        <p:txBody>
          <a:bodyPr wrap="square">
            <a:spAutoFit/>
          </a:bodyPr>
          <a:lstStyle/>
          <a:p>
            <a:pPr algn="l" fontAlgn="base"/>
            <a:r>
              <a:rPr lang="en-US" sz="2000" b="1" i="0" dirty="0">
                <a:solidFill>
                  <a:srgbClr val="262626"/>
                </a:solidFill>
                <a:effectLst/>
                <a:latin typeface="var(--font-title-page)"/>
              </a:rPr>
              <a:t>It’s easy to work with us on Availity</a:t>
            </a:r>
            <a:r>
              <a:rPr lang="en-US" sz="2000" b="0" i="0" dirty="0">
                <a:solidFill>
                  <a:srgbClr val="262626"/>
                </a:solidFill>
                <a:effectLst/>
                <a:latin typeface="var(--font-title-page)"/>
              </a:rPr>
              <a:t>®</a:t>
            </a:r>
          </a:p>
          <a:p>
            <a:pPr algn="l"/>
            <a:endParaRPr lang="en-US" sz="1200" b="0" i="0" dirty="0">
              <a:solidFill>
                <a:srgbClr val="262626"/>
              </a:solidFill>
              <a:effectLst/>
              <a:latin typeface="CVS Health Sans Regular" panose="020B0504020202020204" pitchFamily="34" charset="0"/>
            </a:endParaRPr>
          </a:p>
          <a:p>
            <a:pPr algn="l"/>
            <a:r>
              <a:rPr lang="en-US" sz="1200" b="0" i="0" dirty="0">
                <a:solidFill>
                  <a:srgbClr val="262626"/>
                </a:solidFill>
                <a:effectLst/>
                <a:latin typeface="CVS Health Sans" panose="020B0504020202020204" pitchFamily="34" charset="0"/>
              </a:rPr>
              <a:t>The Availity Provider Portal gives you the info, tools and resources you need to support the day-to-day needs of your patients and office. You can still access the old Medicaid Web Portal (MWP) too. If you need help, you can </a:t>
            </a:r>
            <a:r>
              <a:rPr lang="en-US" sz="1200" b="0" i="0" u="sng" dirty="0">
                <a:solidFill>
                  <a:srgbClr val="7030A0"/>
                </a:solidFill>
                <a:effectLst/>
                <a:latin typeface="CVS Health Sans" panose="020B0504020202020204" pitchFamily="34" charset="0"/>
                <a:hlinkClick r:id="rId2">
                  <a:extLst>
                    <a:ext uri="{A12FA001-AC4F-418D-AE19-62706E023703}">
                      <ahyp:hlinkClr xmlns:ahyp="http://schemas.microsoft.com/office/drawing/2018/hyperlinkcolor" val="tx"/>
                    </a:ext>
                  </a:extLst>
                </a:hlinkClick>
              </a:rPr>
              <a:t>contact us</a:t>
            </a:r>
            <a:r>
              <a:rPr lang="en-US" sz="1200" b="0" i="0" dirty="0">
                <a:solidFill>
                  <a:srgbClr val="262626"/>
                </a:solidFill>
                <a:effectLst/>
                <a:latin typeface="CVS Health Sans" panose="020B0504020202020204" pitchFamily="34" charset="0"/>
              </a:rPr>
              <a:t>.</a:t>
            </a:r>
          </a:p>
          <a:p>
            <a:pPr algn="l"/>
            <a:r>
              <a:rPr lang="en-US" b="0" i="0" dirty="0">
                <a:solidFill>
                  <a:srgbClr val="262626"/>
                </a:solidFill>
                <a:effectLst/>
                <a:latin typeface="CVS Health Sans Regular" panose="020B0504020202020204" pitchFamily="34" charset="0"/>
              </a:rPr>
              <a:t> </a:t>
            </a:r>
          </a:p>
          <a:p>
            <a:pPr algn="l"/>
            <a:r>
              <a:rPr lang="en-US" b="0" i="0" u="none" strike="noStrike" dirty="0">
                <a:effectLst/>
                <a:latin typeface="var(--button-font)"/>
                <a:hlinkClick r:id="rId3">
                  <a:extLst>
                    <a:ext uri="{A12FA001-AC4F-418D-AE19-62706E023703}">
                      <ahyp:hlinkClr xmlns:ahyp="http://schemas.microsoft.com/office/drawing/2018/hyperlinkcolor" val="tx"/>
                    </a:ext>
                  </a:extLst>
                </a:hlinkClick>
              </a:rPr>
              <a:t>Log in to Availity</a:t>
            </a:r>
            <a:r>
              <a:rPr lang="en-US" b="0" i="0" dirty="0">
                <a:effectLst/>
                <a:latin typeface="CVS Health Sans Regular" panose="020B0504020202020204" pitchFamily="34" charset="0"/>
              </a:rPr>
              <a:t> </a:t>
            </a:r>
            <a:r>
              <a:rPr lang="en-US" b="0" i="0" dirty="0">
                <a:solidFill>
                  <a:srgbClr val="262626"/>
                </a:solidFill>
                <a:effectLst/>
                <a:highlight>
                  <a:srgbClr val="C0C0C0"/>
                </a:highlight>
                <a:latin typeface="CVS Health Sans Regular" panose="020B0504020202020204" pitchFamily="34" charset="0"/>
              </a:rPr>
              <a:t> </a:t>
            </a:r>
            <a:r>
              <a:rPr lang="en-US" b="0" i="0" u="none" strike="noStrike" dirty="0">
                <a:solidFill>
                  <a:srgbClr val="7030A0"/>
                </a:solidFill>
                <a:effectLst/>
                <a:latin typeface="var(--button-font)"/>
                <a:hlinkClick r:id="rId4">
                  <a:extLst>
                    <a:ext uri="{A12FA001-AC4F-418D-AE19-62706E023703}">
                      <ahyp:hlinkClr xmlns:ahyp="http://schemas.microsoft.com/office/drawing/2018/hyperlinkcolor" val="tx"/>
                    </a:ext>
                  </a:extLst>
                </a:hlinkClick>
              </a:rPr>
              <a:t>Log in to MWP</a:t>
            </a:r>
            <a:endParaRPr lang="en-US" b="0" i="0" dirty="0">
              <a:solidFill>
                <a:srgbClr val="7030A0"/>
              </a:solidFill>
              <a:effectLst/>
              <a:latin typeface="CVS Health Sans Regular" panose="020B0504020202020204" pitchFamily="34" charset="0"/>
            </a:endParaRPr>
          </a:p>
        </p:txBody>
      </p:sp>
      <p:sp>
        <p:nvSpPr>
          <p:cNvPr id="22" name="TextBox 21">
            <a:extLst>
              <a:ext uri="{FF2B5EF4-FFF2-40B4-BE49-F238E27FC236}">
                <a16:creationId xmlns:a16="http://schemas.microsoft.com/office/drawing/2014/main" id="{C94D43E6-A5E8-15A9-7510-65A8694C5C97}"/>
              </a:ext>
            </a:extLst>
          </p:cNvPr>
          <p:cNvSpPr txBox="1"/>
          <p:nvPr/>
        </p:nvSpPr>
        <p:spPr>
          <a:xfrm>
            <a:off x="6671947" y="3429000"/>
            <a:ext cx="5001893" cy="2616101"/>
          </a:xfrm>
          <a:prstGeom prst="rect">
            <a:avLst/>
          </a:prstGeom>
          <a:noFill/>
        </p:spPr>
        <p:txBody>
          <a:bodyPr wrap="square">
            <a:spAutoFit/>
          </a:bodyPr>
          <a:lstStyle/>
          <a:p>
            <a:pPr algn="l" fontAlgn="base"/>
            <a:r>
              <a:rPr lang="en-US" sz="2000" b="1" i="0" dirty="0">
                <a:solidFill>
                  <a:srgbClr val="262626"/>
                </a:solidFill>
                <a:effectLst/>
                <a:latin typeface="var(--font-title-page)"/>
              </a:rPr>
              <a:t>How to get started</a:t>
            </a:r>
          </a:p>
          <a:p>
            <a:pPr algn="l" fontAlgn="base"/>
            <a:endParaRPr lang="en-US" sz="2000" b="0" i="0" dirty="0">
              <a:solidFill>
                <a:srgbClr val="262626"/>
              </a:solidFill>
              <a:effectLst/>
              <a:latin typeface="var(--font-title-page)"/>
            </a:endParaRPr>
          </a:p>
          <a:p>
            <a:pPr algn="l"/>
            <a:r>
              <a:rPr lang="en-US" sz="1200" b="0" i="0" dirty="0">
                <a:solidFill>
                  <a:srgbClr val="262626"/>
                </a:solidFill>
                <a:effectLst/>
                <a:latin typeface="CVS Health Sans" panose="020B0504020202020204" pitchFamily="34" charset="0"/>
              </a:rPr>
              <a:t>If your practice already uses Availity, simply contact your administrator to request a username. If you don’t know who your administrator is, call </a:t>
            </a:r>
            <a:r>
              <a:rPr lang="en-US" sz="1200" b="0" i="0" u="none" strike="noStrike" dirty="0">
                <a:solidFill>
                  <a:srgbClr val="262626"/>
                </a:solidFill>
                <a:effectLst/>
                <a:latin typeface="CVS Health Sans" panose="020B0504020202020204" pitchFamily="34" charset="0"/>
              </a:rPr>
              <a:t>Availity at </a:t>
            </a:r>
            <a:r>
              <a:rPr lang="en-US" sz="1200" b="0" i="0" u="sng" dirty="0">
                <a:solidFill>
                  <a:srgbClr val="7030A0"/>
                </a:solidFill>
                <a:effectLst/>
                <a:latin typeface="CVS Health Sans" panose="020B0504020202020204" pitchFamily="34" charset="0"/>
                <a:hlinkClick r:id="rId5">
                  <a:extLst>
                    <a:ext uri="{A12FA001-AC4F-418D-AE19-62706E023703}">
                      <ahyp:hlinkClr xmlns:ahyp="http://schemas.microsoft.com/office/drawing/2018/hyperlinkcolor" val="tx"/>
                    </a:ext>
                  </a:extLst>
                </a:hlinkClick>
              </a:rPr>
              <a:t>1-800-282-4548</a:t>
            </a:r>
            <a:r>
              <a:rPr lang="en-US" sz="1200" b="0" i="0" dirty="0">
                <a:solidFill>
                  <a:srgbClr val="262626"/>
                </a:solidFill>
                <a:effectLst/>
                <a:latin typeface="CVS Health Sans" panose="020B0504020202020204" pitchFamily="34" charset="0"/>
              </a:rPr>
              <a:t> for help.</a:t>
            </a:r>
          </a:p>
          <a:p>
            <a:pPr algn="l"/>
            <a:r>
              <a:rPr lang="en-US" sz="1100" b="0" i="0" dirty="0">
                <a:solidFill>
                  <a:srgbClr val="262626"/>
                </a:solidFill>
                <a:effectLst/>
                <a:latin typeface="CVS Health Sans Regular" panose="020B0504020202020204" pitchFamily="34" charset="0"/>
              </a:rPr>
              <a:t> </a:t>
            </a:r>
          </a:p>
          <a:p>
            <a:pPr algn="l"/>
            <a:r>
              <a:rPr lang="en-US" sz="1100" b="0" i="0" dirty="0">
                <a:solidFill>
                  <a:srgbClr val="262626"/>
                </a:solidFill>
                <a:effectLst/>
                <a:latin typeface="CVS Health Sans Regular" panose="020B0504020202020204" pitchFamily="34" charset="0"/>
              </a:rPr>
              <a:t>If your practice is new to Availity, you can use the registration link below to set up your account.</a:t>
            </a:r>
          </a:p>
          <a:p>
            <a:pPr algn="l"/>
            <a:r>
              <a:rPr lang="en-US" sz="1100" b="0" i="0" dirty="0">
                <a:solidFill>
                  <a:srgbClr val="262626"/>
                </a:solidFill>
                <a:effectLst/>
                <a:latin typeface="CVS Health Sans Regular" panose="020B0504020202020204" pitchFamily="34" charset="0"/>
              </a:rPr>
              <a:t> </a:t>
            </a:r>
          </a:p>
          <a:p>
            <a:pPr algn="l"/>
            <a:r>
              <a:rPr lang="en-US" sz="1100" b="0" i="0" u="none" strike="noStrike" dirty="0">
                <a:solidFill>
                  <a:srgbClr val="7030A0"/>
                </a:solidFill>
                <a:effectLst/>
                <a:latin typeface="var(--button-font)"/>
                <a:hlinkClick r:id="rId6">
                  <a:extLst>
                    <a:ext uri="{A12FA001-AC4F-418D-AE19-62706E023703}">
                      <ahyp:hlinkClr xmlns:ahyp="http://schemas.microsoft.com/office/drawing/2018/hyperlinkcolor" val="tx"/>
                    </a:ext>
                  </a:extLst>
                </a:hlinkClick>
              </a:rPr>
              <a:t>Set up Availity account</a:t>
            </a:r>
            <a:endParaRPr lang="en-US" sz="1100" b="0" i="0" dirty="0">
              <a:solidFill>
                <a:srgbClr val="7030A0"/>
              </a:solidFill>
              <a:effectLst/>
              <a:latin typeface="CVS Health Sans Regular" panose="020B0504020202020204" pitchFamily="34" charset="0"/>
            </a:endParaRPr>
          </a:p>
          <a:p>
            <a:pPr algn="l"/>
            <a:r>
              <a:rPr lang="en-US" sz="1100" b="0" i="0" dirty="0">
                <a:solidFill>
                  <a:srgbClr val="262626"/>
                </a:solidFill>
                <a:effectLst/>
                <a:latin typeface="CVS Health Sans Regular" panose="020B0504020202020204" pitchFamily="34" charset="0"/>
              </a:rPr>
              <a:t> </a:t>
            </a:r>
          </a:p>
          <a:p>
            <a:pPr algn="l"/>
            <a:r>
              <a:rPr lang="en-US" sz="1100" b="0" i="0" dirty="0">
                <a:solidFill>
                  <a:srgbClr val="262626"/>
                </a:solidFill>
                <a:effectLst/>
                <a:latin typeface="CVS Health Sans Regular" panose="020B0504020202020204" pitchFamily="34" charset="0"/>
              </a:rPr>
              <a:t>Need help registering for Availity? Browse tips, webinars and training to get on board.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654" y="430555"/>
            <a:ext cx="7916545" cy="381515"/>
          </a:xfrm>
          <a:prstGeom prst="rect">
            <a:avLst/>
          </a:prstGeom>
        </p:spPr>
        <p:txBody>
          <a:bodyPr vert="horz" wrap="square" lIns="0" tIns="12065" rIns="0" bIns="0" rtlCol="0">
            <a:spAutoFit/>
          </a:bodyPr>
          <a:lstStyle/>
          <a:p>
            <a:pPr marL="12700">
              <a:lnSpc>
                <a:spcPct val="100000"/>
              </a:lnSpc>
              <a:spcBef>
                <a:spcPts val="95"/>
              </a:spcBef>
            </a:pPr>
            <a:r>
              <a:rPr lang="en-US" sz="2400" spc="-5" dirty="0">
                <a:solidFill>
                  <a:srgbClr val="7030A0"/>
                </a:solidFill>
              </a:rPr>
              <a:t>All the tools you need, all in one  place in Availity </a:t>
            </a:r>
            <a:endParaRPr sz="2400" dirty="0">
              <a:solidFill>
                <a:srgbClr val="7030A0"/>
              </a:solidFill>
            </a:endParaRPr>
          </a:p>
        </p:txBody>
      </p:sp>
      <p:sp>
        <p:nvSpPr>
          <p:cNvPr id="3" name="object 3"/>
          <p:cNvSpPr txBox="1"/>
          <p:nvPr/>
        </p:nvSpPr>
        <p:spPr>
          <a:xfrm>
            <a:off x="685799" y="1393078"/>
            <a:ext cx="7315201" cy="900246"/>
          </a:xfrm>
          <a:prstGeom prst="rect">
            <a:avLst/>
          </a:prstGeom>
        </p:spPr>
        <p:txBody>
          <a:bodyPr vert="horz" wrap="square" lIns="0" tIns="12700" rIns="0" bIns="0" rtlCol="0">
            <a:spAutoFit/>
          </a:bodyPr>
          <a:lstStyle/>
          <a:p>
            <a:pPr marL="12700">
              <a:lnSpc>
                <a:spcPct val="100000"/>
              </a:lnSpc>
              <a:spcBef>
                <a:spcPts val="100"/>
              </a:spcBef>
            </a:pPr>
            <a:r>
              <a:rPr lang="en-US" sz="1400" dirty="0">
                <a:latin typeface="CVS Health Sans"/>
                <a:cs typeface="CVS Health Sans"/>
              </a:rPr>
              <a:t>The Availity Provider Portal helps you spend less time on administration.  This way, you get a one-stop portal to quickly perform key functions you do every day.  </a:t>
            </a:r>
          </a:p>
          <a:p>
            <a:pPr marL="12700">
              <a:lnSpc>
                <a:spcPct val="100000"/>
              </a:lnSpc>
              <a:spcBef>
                <a:spcPts val="100"/>
              </a:spcBef>
            </a:pPr>
            <a:endParaRPr lang="en-US" sz="1400" dirty="0">
              <a:latin typeface="CVS Health Sans"/>
              <a:cs typeface="CVS Health Sans"/>
            </a:endParaRPr>
          </a:p>
          <a:p>
            <a:pPr marL="12700">
              <a:lnSpc>
                <a:spcPct val="100000"/>
              </a:lnSpc>
              <a:spcBef>
                <a:spcPts val="100"/>
              </a:spcBef>
            </a:pPr>
            <a:r>
              <a:rPr lang="en-US" sz="1400" dirty="0">
                <a:latin typeface="CVS Health Sans"/>
                <a:cs typeface="CVS Health Sans"/>
              </a:rPr>
              <a:t>You can:</a:t>
            </a:r>
            <a:endParaRPr sz="1400" dirty="0">
              <a:latin typeface="CVS Health Sans"/>
              <a:cs typeface="CVS Health Sans"/>
            </a:endParaRPr>
          </a:p>
        </p:txBody>
      </p:sp>
      <p:sp>
        <p:nvSpPr>
          <p:cNvPr id="4" name="object 4"/>
          <p:cNvSpPr txBox="1"/>
          <p:nvPr/>
        </p:nvSpPr>
        <p:spPr>
          <a:xfrm>
            <a:off x="541655" y="2293324"/>
            <a:ext cx="5935345" cy="2333972"/>
          </a:xfrm>
          <a:prstGeom prst="rect">
            <a:avLst/>
          </a:prstGeom>
        </p:spPr>
        <p:txBody>
          <a:bodyPr vert="horz" wrap="square" lIns="0" tIns="12700" rIns="0" bIns="0" rtlCol="0">
            <a:spAutoFit/>
          </a:bodyPr>
          <a:lstStyle/>
          <a:p>
            <a:pPr marL="754380" lvl="1" indent="-285115">
              <a:lnSpc>
                <a:spcPts val="1800"/>
              </a:lnSpc>
              <a:spcBef>
                <a:spcPts val="100"/>
              </a:spcBef>
              <a:buSzPct val="68750"/>
              <a:buFont typeface="Arial"/>
              <a:buChar char="•"/>
              <a:tabLst>
                <a:tab pos="297180" algn="l"/>
                <a:tab pos="297815" algn="l"/>
              </a:tabLst>
            </a:pPr>
            <a:r>
              <a:rPr lang="en-US" sz="1400" dirty="0">
                <a:latin typeface="CVS Health Sans"/>
                <a:cs typeface="CVS Health Sans"/>
              </a:rPr>
              <a:t>Payer Spaces</a:t>
            </a:r>
          </a:p>
          <a:p>
            <a:pPr marL="754380" lvl="1" indent="-285115">
              <a:lnSpc>
                <a:spcPts val="1800"/>
              </a:lnSpc>
              <a:spcBef>
                <a:spcPts val="100"/>
              </a:spcBef>
              <a:buSzPct val="68750"/>
              <a:buFont typeface="Arial"/>
              <a:buChar char="•"/>
              <a:tabLst>
                <a:tab pos="297180" algn="l"/>
                <a:tab pos="297815" algn="l"/>
              </a:tabLst>
            </a:pPr>
            <a:r>
              <a:rPr lang="en-US" sz="1400" dirty="0">
                <a:latin typeface="CVS Health Sans"/>
                <a:cs typeface="CVS Health Sans"/>
              </a:rPr>
              <a:t>Claim submission and claim status transactions </a:t>
            </a:r>
          </a:p>
          <a:p>
            <a:pPr marL="754380" lvl="1" indent="-285115">
              <a:lnSpc>
                <a:spcPts val="1800"/>
              </a:lnSpc>
              <a:buSzPct val="68750"/>
              <a:buFont typeface="Arial"/>
              <a:buChar char="•"/>
              <a:tabLst>
                <a:tab pos="297180" algn="l"/>
                <a:tab pos="297815" algn="l"/>
              </a:tabLst>
            </a:pPr>
            <a:r>
              <a:rPr lang="en-US" sz="1400" dirty="0">
                <a:latin typeface="CVS Health Sans"/>
                <a:cs typeface="CVS Health Sans"/>
              </a:rPr>
              <a:t>Check patient eligibility and benefits</a:t>
            </a:r>
          </a:p>
          <a:p>
            <a:pPr marL="754380" lvl="1" indent="-285115">
              <a:lnSpc>
                <a:spcPts val="1800"/>
              </a:lnSpc>
              <a:buSzPct val="68750"/>
              <a:buFont typeface="Arial"/>
              <a:buChar char="•"/>
              <a:tabLst>
                <a:tab pos="297180" algn="l"/>
                <a:tab pos="297815" algn="l"/>
              </a:tabLst>
            </a:pPr>
            <a:r>
              <a:rPr lang="en-US" sz="1400" dirty="0">
                <a:latin typeface="CVS Health Sans"/>
                <a:cs typeface="CVS Health Sans"/>
              </a:rPr>
              <a:t>Submit appeals and grievances and status transactions </a:t>
            </a:r>
          </a:p>
          <a:p>
            <a:pPr marL="754380" lvl="1" indent="-285115">
              <a:lnSpc>
                <a:spcPts val="1800"/>
              </a:lnSpc>
              <a:buSzPct val="68750"/>
              <a:buFont typeface="Arial"/>
              <a:buChar char="•"/>
              <a:tabLst>
                <a:tab pos="297180" algn="l"/>
                <a:tab pos="297815" algn="l"/>
              </a:tabLst>
            </a:pPr>
            <a:r>
              <a:rPr lang="en-US" sz="1400" dirty="0">
                <a:latin typeface="CVS Health Sans"/>
                <a:cs typeface="CVS Health Sans"/>
              </a:rPr>
              <a:t>Message our Claims Inquiry Claims Resolution (CICR) department</a:t>
            </a:r>
          </a:p>
          <a:p>
            <a:pPr marL="754380" lvl="1" indent="-285115">
              <a:lnSpc>
                <a:spcPts val="1800"/>
              </a:lnSpc>
              <a:buSzPct val="68750"/>
              <a:buFont typeface="Arial"/>
              <a:buChar char="•"/>
              <a:tabLst>
                <a:tab pos="297180" algn="l"/>
                <a:tab pos="297815" algn="l"/>
              </a:tabLst>
            </a:pPr>
            <a:r>
              <a:rPr lang="en-US" sz="1400" dirty="0">
                <a:latin typeface="CVS Health Sans"/>
                <a:cs typeface="CVS Health Sans"/>
              </a:rPr>
              <a:t>Submit HEDIS record submissions using our Contact Us application  </a:t>
            </a:r>
          </a:p>
          <a:p>
            <a:pPr marL="297180" indent="-285115">
              <a:lnSpc>
                <a:spcPts val="1800"/>
              </a:lnSpc>
              <a:buSzPct val="68750"/>
              <a:buFont typeface="Arial"/>
              <a:buChar char="•"/>
              <a:tabLst>
                <a:tab pos="297180" algn="l"/>
                <a:tab pos="297815" algn="l"/>
              </a:tabLst>
            </a:pPr>
            <a:endParaRPr lang="en-US" sz="1400" dirty="0">
              <a:latin typeface="CVS Health Sans"/>
              <a:cs typeface="CVS Health Sans"/>
            </a:endParaRPr>
          </a:p>
          <a:p>
            <a:pPr marL="297180" indent="-285115">
              <a:lnSpc>
                <a:spcPts val="1800"/>
              </a:lnSpc>
              <a:buSzPct val="68750"/>
              <a:buFont typeface="Arial"/>
              <a:buChar char="•"/>
              <a:tabLst>
                <a:tab pos="297180" algn="l"/>
                <a:tab pos="297815" algn="l"/>
              </a:tabLst>
            </a:pPr>
            <a:endParaRPr sz="1600" dirty="0">
              <a:latin typeface="CVS Health Sans"/>
              <a:cs typeface="CVS Health Sans"/>
            </a:endParaRPr>
          </a:p>
        </p:txBody>
      </p:sp>
      <p:sp>
        <p:nvSpPr>
          <p:cNvPr id="18" name="TextBox 17">
            <a:extLst>
              <a:ext uri="{FF2B5EF4-FFF2-40B4-BE49-F238E27FC236}">
                <a16:creationId xmlns:a16="http://schemas.microsoft.com/office/drawing/2014/main" id="{76113721-218C-518A-D938-2143A6A14E65}"/>
              </a:ext>
            </a:extLst>
          </p:cNvPr>
          <p:cNvSpPr txBox="1"/>
          <p:nvPr/>
        </p:nvSpPr>
        <p:spPr>
          <a:xfrm>
            <a:off x="6477000" y="2293324"/>
            <a:ext cx="4876800" cy="2031325"/>
          </a:xfrm>
          <a:prstGeom prst="rect">
            <a:avLst/>
          </a:prstGeom>
          <a:noFill/>
        </p:spPr>
        <p:txBody>
          <a:bodyPr wrap="square">
            <a:spAutoFit/>
          </a:bodyPr>
          <a:lstStyle/>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Ambient (Business Intelligence Reporting)</a:t>
            </a:r>
            <a:r>
              <a:rPr lang="en-US" sz="1400" b="0" i="0" dirty="0">
                <a:solidFill>
                  <a:srgbClr val="000000"/>
                </a:solidFill>
                <a:effectLst/>
                <a:latin typeface="CVS Health Sans" panose="020B0504020202020204" pitchFamily="34" charset="0"/>
              </a:rPr>
              <a:t>​</a:t>
            </a:r>
          </a:p>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Clear Claim</a:t>
            </a:r>
            <a:r>
              <a:rPr lang="en-US" sz="1400" b="0" i="0" dirty="0">
                <a:solidFill>
                  <a:srgbClr val="000000"/>
                </a:solidFill>
                <a:effectLst/>
                <a:latin typeface="CVS Health Sans" panose="020B0504020202020204" pitchFamily="34" charset="0"/>
              </a:rPr>
              <a:t>​</a:t>
            </a:r>
          </a:p>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Prior Authorizations tools</a:t>
            </a:r>
            <a:r>
              <a:rPr lang="en-US" sz="1400" b="0" i="0" dirty="0">
                <a:solidFill>
                  <a:srgbClr val="000000"/>
                </a:solidFill>
                <a:effectLst/>
                <a:latin typeface="CVS Health Sans" panose="020B0504020202020204" pitchFamily="34" charset="0"/>
              </a:rPr>
              <a:t>​</a:t>
            </a:r>
          </a:p>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Provider Intake</a:t>
            </a:r>
            <a:r>
              <a:rPr lang="en-US" sz="1400" b="0" i="0" dirty="0">
                <a:solidFill>
                  <a:srgbClr val="000000"/>
                </a:solidFill>
                <a:effectLst/>
                <a:latin typeface="CVS Health Sans" panose="020B0504020202020204" pitchFamily="34" charset="0"/>
              </a:rPr>
              <a:t>​</a:t>
            </a:r>
          </a:p>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Dynamo (Case Management)</a:t>
            </a:r>
            <a:r>
              <a:rPr lang="en-US" sz="1400" b="0" i="0" dirty="0">
                <a:solidFill>
                  <a:srgbClr val="000000"/>
                </a:solidFill>
                <a:effectLst/>
                <a:latin typeface="CVS Health Sans" panose="020B0504020202020204" pitchFamily="34" charset="0"/>
              </a:rPr>
              <a:t>​</a:t>
            </a:r>
          </a:p>
          <a:p>
            <a:pPr algn="l" rtl="0" fontAlgn="base">
              <a:buFont typeface="Arial" panose="020B0604020202020204" pitchFamily="34" charset="0"/>
              <a:buChar char="•"/>
            </a:pPr>
            <a:r>
              <a:rPr lang="en-US" sz="1400" dirty="0">
                <a:solidFill>
                  <a:srgbClr val="000000"/>
                </a:solidFill>
                <a:latin typeface="CVS Health Sans" panose="020B0504020202020204" pitchFamily="34" charset="0"/>
              </a:rPr>
              <a:t>PDM</a:t>
            </a:r>
          </a:p>
          <a:p>
            <a:pPr algn="l" rtl="0" fontAlgn="base">
              <a:buFont typeface="Arial" panose="020B0604020202020204" pitchFamily="34" charset="0"/>
              <a:buChar char="•"/>
            </a:pPr>
            <a:r>
              <a:rPr lang="en-US" sz="1400" b="0" i="0" dirty="0">
                <a:solidFill>
                  <a:srgbClr val="000000"/>
                </a:solidFill>
                <a:effectLst/>
                <a:latin typeface="CVS Health Sans" panose="020B0504020202020204" pitchFamily="34" charset="0"/>
              </a:rPr>
              <a:t>Panel Roster </a:t>
            </a:r>
          </a:p>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View EOB</a:t>
            </a:r>
            <a:r>
              <a:rPr lang="en-US" sz="1400" b="0" i="0" dirty="0">
                <a:solidFill>
                  <a:srgbClr val="000000"/>
                </a:solidFill>
                <a:effectLst/>
                <a:latin typeface="CVS Health Sans" panose="020B0504020202020204" pitchFamily="34" charset="0"/>
              </a:rPr>
              <a:t>​</a:t>
            </a:r>
          </a:p>
          <a:p>
            <a:pPr algn="l" rtl="0" fontAlgn="base">
              <a:buFont typeface="Arial" panose="020B0604020202020204" pitchFamily="34" charset="0"/>
              <a:buChar char="•"/>
            </a:pPr>
            <a:r>
              <a:rPr lang="en-US" sz="1400" b="0" i="0" u="none" strike="noStrike" dirty="0">
                <a:solidFill>
                  <a:srgbClr val="000000"/>
                </a:solidFill>
                <a:effectLst/>
                <a:latin typeface="CVS Health Sans" panose="020B0504020202020204" pitchFamily="34" charset="0"/>
              </a:rPr>
              <a:t>Remittance viewer</a:t>
            </a:r>
            <a:endParaRPr lang="en-US" sz="1400" b="0" i="0" dirty="0">
              <a:solidFill>
                <a:srgbClr val="000000"/>
              </a:solidFill>
              <a:effectLst/>
              <a:latin typeface="CVS Health Sans" panose="020B0504020202020204" pitchFamily="34" charset="0"/>
            </a:endParaRPr>
          </a:p>
        </p:txBody>
      </p:sp>
      <p:sp>
        <p:nvSpPr>
          <p:cNvPr id="24" name="TextBox 23">
            <a:extLst>
              <a:ext uri="{FF2B5EF4-FFF2-40B4-BE49-F238E27FC236}">
                <a16:creationId xmlns:a16="http://schemas.microsoft.com/office/drawing/2014/main" id="{2AE97D43-EADA-F22D-BBA0-EB379CF1AC1A}"/>
              </a:ext>
            </a:extLst>
          </p:cNvPr>
          <p:cNvSpPr txBox="1"/>
          <p:nvPr/>
        </p:nvSpPr>
        <p:spPr>
          <a:xfrm>
            <a:off x="685799" y="4495800"/>
            <a:ext cx="10964545" cy="1446550"/>
          </a:xfrm>
          <a:prstGeom prst="rect">
            <a:avLst/>
          </a:prstGeom>
          <a:noFill/>
        </p:spPr>
        <p:txBody>
          <a:bodyPr wrap="square">
            <a:spAutoFit/>
          </a:bodyPr>
          <a:lstStyle/>
          <a:p>
            <a:r>
              <a:rPr lang="en-US" sz="1400" i="0" u="none" strike="noStrike" dirty="0">
                <a:solidFill>
                  <a:srgbClr val="000000"/>
                </a:solidFill>
                <a:effectLst/>
                <a:latin typeface="CVS Health Sans" panose="020B0504020202020204" pitchFamily="34" charset="0"/>
              </a:rPr>
              <a:t>For access to the following features, please continue to use the Aetna Better Health of Michigan provider portal until they transition to the secure provider portal on Availity:</a:t>
            </a:r>
          </a:p>
          <a:p>
            <a:endParaRPr lang="en-US" sz="1400" dirty="0">
              <a:solidFill>
                <a:srgbClr val="000000"/>
              </a:solidFill>
              <a:latin typeface="CVS Health Sans" panose="020B0504020202020204" pitchFamily="34" charset="0"/>
            </a:endParaRPr>
          </a:p>
          <a:p>
            <a:pPr marL="285750" indent="-285750">
              <a:buFont typeface="Arial" panose="020B0604020202020204" pitchFamily="34" charset="0"/>
              <a:buChar char="•"/>
            </a:pPr>
            <a:r>
              <a:rPr lang="en-US" sz="1400" dirty="0">
                <a:solidFill>
                  <a:srgbClr val="000000"/>
                </a:solidFill>
                <a:latin typeface="CVS Health Sans" panose="020B0504020202020204" pitchFamily="34" charset="0"/>
              </a:rPr>
              <a:t>Remit PDF</a:t>
            </a:r>
          </a:p>
          <a:p>
            <a:pPr marL="285750" indent="-285750">
              <a:buFont typeface="Arial" panose="020B0604020202020204" pitchFamily="34" charset="0"/>
              <a:buChar char="•"/>
            </a:pPr>
            <a:r>
              <a:rPr lang="en-US" sz="1400" dirty="0">
                <a:solidFill>
                  <a:srgbClr val="000000"/>
                </a:solidFill>
                <a:latin typeface="CVS Health Sans" panose="020B0504020202020204" pitchFamily="34" charset="0"/>
              </a:rPr>
              <a:t>Provider Portal Instructions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492" y="487502"/>
            <a:ext cx="3068320" cy="428625"/>
          </a:xfrm>
          <a:prstGeom prst="rect">
            <a:avLst/>
          </a:prstGeom>
        </p:spPr>
        <p:txBody>
          <a:bodyPr vert="horz" wrap="square" lIns="0" tIns="11430" rIns="0" bIns="0" rtlCol="0">
            <a:spAutoFit/>
          </a:bodyPr>
          <a:lstStyle/>
          <a:p>
            <a:pPr marL="12700">
              <a:lnSpc>
                <a:spcPct val="100000"/>
              </a:lnSpc>
              <a:spcBef>
                <a:spcPts val="90"/>
              </a:spcBef>
            </a:pPr>
            <a:r>
              <a:rPr sz="2650" spc="-5">
                <a:solidFill>
                  <a:srgbClr val="000000"/>
                </a:solidFill>
              </a:rPr>
              <a:t>Remittance</a:t>
            </a:r>
            <a:r>
              <a:rPr sz="2650" spc="-125">
                <a:solidFill>
                  <a:srgbClr val="000000"/>
                </a:solidFill>
              </a:rPr>
              <a:t> </a:t>
            </a:r>
            <a:r>
              <a:rPr sz="2650" spc="-5">
                <a:solidFill>
                  <a:srgbClr val="000000"/>
                </a:solidFill>
              </a:rPr>
              <a:t>advice</a:t>
            </a:r>
            <a:endParaRPr sz="2650"/>
          </a:p>
        </p:txBody>
      </p:sp>
      <p:sp>
        <p:nvSpPr>
          <p:cNvPr id="4" name="object 4"/>
          <p:cNvSpPr txBox="1">
            <a:spLocks noGrp="1"/>
          </p:cNvSpPr>
          <p:nvPr>
            <p:ph type="sldNum" sz="quarter" idx="7"/>
          </p:nvPr>
        </p:nvSpPr>
        <p:spPr>
          <a:xfrm>
            <a:off x="520382" y="6404451"/>
            <a:ext cx="231775" cy="155684"/>
          </a:xfrm>
          <a:prstGeom prst="rect">
            <a:avLst/>
          </a:prstGeom>
        </p:spPr>
        <p:txBody>
          <a:bodyPr vert="horz" wrap="square" lIns="0" tIns="0" rIns="0" bIns="0" rtlCol="0">
            <a:spAutoFit/>
          </a:bodyPr>
          <a:lstStyle/>
          <a:p>
            <a:pPr marL="38100">
              <a:lnSpc>
                <a:spcPts val="1255"/>
              </a:lnSpc>
            </a:pPr>
            <a:endParaRPr spc="-5" dirty="0"/>
          </a:p>
        </p:txBody>
      </p:sp>
      <p:sp>
        <p:nvSpPr>
          <p:cNvPr id="3" name="object 3"/>
          <p:cNvSpPr txBox="1"/>
          <p:nvPr/>
        </p:nvSpPr>
        <p:spPr>
          <a:xfrm>
            <a:off x="420052" y="1169797"/>
            <a:ext cx="10059035" cy="3538220"/>
          </a:xfrm>
          <a:prstGeom prst="rect">
            <a:avLst/>
          </a:prstGeom>
        </p:spPr>
        <p:txBody>
          <a:bodyPr vert="horz" wrap="square" lIns="0" tIns="134620" rIns="0" bIns="0" rtlCol="0">
            <a:spAutoFit/>
          </a:bodyPr>
          <a:lstStyle/>
          <a:p>
            <a:pPr marL="248920" indent="-234315">
              <a:lnSpc>
                <a:spcPct val="100000"/>
              </a:lnSpc>
              <a:spcBef>
                <a:spcPts val="1060"/>
              </a:spcBef>
              <a:buFont typeface="Arial"/>
              <a:buChar char="•"/>
              <a:tabLst>
                <a:tab pos="248920" algn="l"/>
                <a:tab pos="249554" algn="l"/>
              </a:tabLst>
            </a:pPr>
            <a:r>
              <a:rPr sz="1600" spc="-10" dirty="0">
                <a:latin typeface="CVS Health Sans"/>
                <a:cs typeface="CVS Health Sans"/>
              </a:rPr>
              <a:t>Remittance</a:t>
            </a:r>
            <a:r>
              <a:rPr sz="1600" spc="180" dirty="0">
                <a:latin typeface="CVS Health Sans"/>
                <a:cs typeface="CVS Health Sans"/>
              </a:rPr>
              <a:t> </a:t>
            </a:r>
            <a:r>
              <a:rPr sz="1600" spc="-15" dirty="0">
                <a:latin typeface="CVS Health Sans"/>
                <a:cs typeface="CVS Health Sans"/>
              </a:rPr>
              <a:t>advices</a:t>
            </a:r>
            <a:r>
              <a:rPr sz="1600" spc="114" dirty="0">
                <a:latin typeface="CVS Health Sans"/>
                <a:cs typeface="CVS Health Sans"/>
              </a:rPr>
              <a:t> </a:t>
            </a:r>
            <a:r>
              <a:rPr sz="1600" dirty="0">
                <a:latin typeface="CVS Health Sans"/>
                <a:cs typeface="CVS Health Sans"/>
              </a:rPr>
              <a:t>are</a:t>
            </a:r>
            <a:r>
              <a:rPr sz="1600" spc="25" dirty="0">
                <a:latin typeface="CVS Health Sans"/>
                <a:cs typeface="CVS Health Sans"/>
              </a:rPr>
              <a:t> </a:t>
            </a:r>
            <a:r>
              <a:rPr sz="1600" dirty="0">
                <a:latin typeface="CVS Health Sans"/>
                <a:cs typeface="CVS Health Sans"/>
              </a:rPr>
              <a:t>located</a:t>
            </a:r>
            <a:r>
              <a:rPr sz="1600" spc="25" dirty="0">
                <a:latin typeface="CVS Health Sans"/>
                <a:cs typeface="CVS Health Sans"/>
              </a:rPr>
              <a:t> </a:t>
            </a:r>
            <a:r>
              <a:rPr sz="1600" spc="-15" dirty="0">
                <a:latin typeface="CVS Health Sans"/>
                <a:cs typeface="CVS Health Sans"/>
              </a:rPr>
              <a:t>within</a:t>
            </a:r>
            <a:r>
              <a:rPr sz="1600" spc="20" dirty="0">
                <a:latin typeface="CVS Health Sans"/>
                <a:cs typeface="CVS Health Sans"/>
              </a:rPr>
              <a:t> </a:t>
            </a:r>
            <a:r>
              <a:rPr sz="1600" spc="-35" dirty="0">
                <a:latin typeface="CVS Health Sans"/>
                <a:cs typeface="CVS Health Sans"/>
              </a:rPr>
              <a:t>the</a:t>
            </a:r>
            <a:r>
              <a:rPr sz="1600" spc="-55" dirty="0">
                <a:latin typeface="CVS Health Sans"/>
                <a:cs typeface="CVS Health Sans"/>
              </a:rPr>
              <a:t> </a:t>
            </a:r>
            <a:r>
              <a:rPr sz="1600" spc="-20" dirty="0">
                <a:latin typeface="CVS Health Sans"/>
                <a:cs typeface="CVS Health Sans"/>
              </a:rPr>
              <a:t>Aetna</a:t>
            </a:r>
            <a:r>
              <a:rPr sz="1600" spc="100" dirty="0">
                <a:latin typeface="CVS Health Sans"/>
                <a:cs typeface="CVS Health Sans"/>
              </a:rPr>
              <a:t> </a:t>
            </a:r>
            <a:r>
              <a:rPr sz="1600" dirty="0">
                <a:latin typeface="CVS Health Sans"/>
                <a:cs typeface="CVS Health Sans"/>
              </a:rPr>
              <a:t>Better</a:t>
            </a:r>
            <a:r>
              <a:rPr sz="1600" spc="-20" dirty="0">
                <a:latin typeface="CVS Health Sans"/>
                <a:cs typeface="CVS Health Sans"/>
              </a:rPr>
              <a:t> Health</a:t>
            </a:r>
            <a:r>
              <a:rPr sz="1600" spc="185" dirty="0">
                <a:latin typeface="CVS Health Sans"/>
                <a:cs typeface="CVS Health Sans"/>
              </a:rPr>
              <a:t> </a:t>
            </a:r>
            <a:r>
              <a:rPr sz="1600" dirty="0">
                <a:latin typeface="CVS Health Sans"/>
                <a:cs typeface="CVS Health Sans"/>
              </a:rPr>
              <a:t>of</a:t>
            </a:r>
            <a:r>
              <a:rPr sz="1600" spc="-10" dirty="0">
                <a:latin typeface="CVS Health Sans"/>
                <a:cs typeface="CVS Health Sans"/>
              </a:rPr>
              <a:t> </a:t>
            </a:r>
            <a:r>
              <a:rPr sz="1600" spc="-15" dirty="0">
                <a:latin typeface="CVS Health Sans"/>
                <a:cs typeface="CVS Health Sans"/>
              </a:rPr>
              <a:t>Michigan</a:t>
            </a:r>
            <a:r>
              <a:rPr sz="1600" spc="100" dirty="0">
                <a:latin typeface="CVS Health Sans"/>
                <a:cs typeface="CVS Health Sans"/>
              </a:rPr>
              <a:t> </a:t>
            </a:r>
            <a:r>
              <a:rPr sz="1600" spc="-30" dirty="0">
                <a:latin typeface="CVS Health Sans"/>
                <a:cs typeface="CVS Health Sans"/>
              </a:rPr>
              <a:t>new</a:t>
            </a:r>
            <a:r>
              <a:rPr sz="1600" spc="155" dirty="0">
                <a:latin typeface="CVS Health Sans"/>
                <a:cs typeface="CVS Health Sans"/>
              </a:rPr>
              <a:t> </a:t>
            </a:r>
            <a:r>
              <a:rPr sz="1600" spc="-10" dirty="0">
                <a:latin typeface="CVS Health Sans"/>
                <a:cs typeface="CVS Health Sans"/>
              </a:rPr>
              <a:t>provider</a:t>
            </a:r>
            <a:r>
              <a:rPr sz="1600" spc="60" dirty="0">
                <a:latin typeface="CVS Health Sans"/>
                <a:cs typeface="CVS Health Sans"/>
              </a:rPr>
              <a:t> </a:t>
            </a:r>
            <a:r>
              <a:rPr sz="1600" dirty="0">
                <a:latin typeface="CVS Health Sans"/>
                <a:cs typeface="CVS Health Sans"/>
              </a:rPr>
              <a:t>portal</a:t>
            </a:r>
          </a:p>
          <a:p>
            <a:pPr marL="248920">
              <a:lnSpc>
                <a:spcPct val="100000"/>
              </a:lnSpc>
              <a:spcBef>
                <a:spcPts val="960"/>
              </a:spcBef>
            </a:pPr>
            <a:r>
              <a:rPr sz="1600" b="1" dirty="0">
                <a:solidFill>
                  <a:schemeClr val="accent1"/>
                </a:solidFill>
                <a:latin typeface="CVS Health Sans"/>
                <a:cs typeface="CVS Health Sans"/>
                <a:hlinkClick r:id="rId2">
                  <a:extLst>
                    <a:ext uri="{A12FA001-AC4F-418D-AE19-62706E023703}">
                      <ahyp:hlinkClr xmlns:ahyp="http://schemas.microsoft.com/office/drawing/2018/hyperlinkcolor" val="tx"/>
                    </a:ext>
                  </a:extLst>
                </a:hlinkClick>
              </a:rPr>
              <a:t>AetnaBetterHealth.com/Michigan</a:t>
            </a:r>
            <a:endParaRPr sz="1600" dirty="0">
              <a:solidFill>
                <a:schemeClr val="accent1"/>
              </a:solidFill>
              <a:latin typeface="CVS Health Sans"/>
              <a:cs typeface="CVS Health Sans"/>
            </a:endParaRPr>
          </a:p>
          <a:p>
            <a:pPr>
              <a:lnSpc>
                <a:spcPct val="100000"/>
              </a:lnSpc>
              <a:spcBef>
                <a:spcPts val="30"/>
              </a:spcBef>
            </a:pPr>
            <a:endParaRPr sz="2150" dirty="0">
              <a:latin typeface="CVS Health Sans"/>
              <a:cs typeface="CVS Health Sans"/>
            </a:endParaRPr>
          </a:p>
          <a:p>
            <a:pPr marL="248920" indent="-234315">
              <a:lnSpc>
                <a:spcPct val="100000"/>
              </a:lnSpc>
              <a:buFont typeface="Arial"/>
              <a:buChar char="•"/>
              <a:tabLst>
                <a:tab pos="248920" algn="l"/>
                <a:tab pos="249554" algn="l"/>
              </a:tabLst>
            </a:pPr>
            <a:r>
              <a:rPr sz="1600" spc="-10" dirty="0">
                <a:latin typeface="CVS Health Sans"/>
                <a:cs typeface="CVS Health Sans"/>
              </a:rPr>
              <a:t>Electronic</a:t>
            </a:r>
            <a:r>
              <a:rPr sz="1600" spc="114" dirty="0">
                <a:latin typeface="CVS Health Sans"/>
                <a:cs typeface="CVS Health Sans"/>
              </a:rPr>
              <a:t> </a:t>
            </a:r>
            <a:r>
              <a:rPr sz="1600" spc="-10" dirty="0">
                <a:latin typeface="CVS Health Sans"/>
                <a:cs typeface="CVS Health Sans"/>
              </a:rPr>
              <a:t>Remittance</a:t>
            </a:r>
            <a:r>
              <a:rPr sz="1600" spc="105" dirty="0">
                <a:latin typeface="CVS Health Sans"/>
                <a:cs typeface="CVS Health Sans"/>
              </a:rPr>
              <a:t> </a:t>
            </a:r>
            <a:r>
              <a:rPr sz="1600" spc="-15" dirty="0">
                <a:latin typeface="CVS Health Sans"/>
                <a:cs typeface="CVS Health Sans"/>
              </a:rPr>
              <a:t>Advice</a:t>
            </a:r>
            <a:r>
              <a:rPr sz="1600" spc="110" dirty="0">
                <a:latin typeface="CVS Health Sans"/>
                <a:cs typeface="CVS Health Sans"/>
              </a:rPr>
              <a:t> </a:t>
            </a:r>
            <a:r>
              <a:rPr sz="1600" dirty="0">
                <a:latin typeface="CVS Health Sans"/>
                <a:cs typeface="CVS Health Sans"/>
              </a:rPr>
              <a:t>(ERA)</a:t>
            </a:r>
            <a:r>
              <a:rPr sz="1600" spc="65" dirty="0">
                <a:latin typeface="CVS Health Sans"/>
                <a:cs typeface="CVS Health Sans"/>
              </a:rPr>
              <a:t> </a:t>
            </a:r>
            <a:r>
              <a:rPr sz="1600" dirty="0">
                <a:latin typeface="CVS Health Sans"/>
                <a:cs typeface="CVS Health Sans"/>
              </a:rPr>
              <a:t>are</a:t>
            </a:r>
            <a:r>
              <a:rPr sz="1600" spc="25" dirty="0">
                <a:latin typeface="CVS Health Sans"/>
                <a:cs typeface="CVS Health Sans"/>
              </a:rPr>
              <a:t> </a:t>
            </a:r>
            <a:r>
              <a:rPr sz="1600" spc="-10" dirty="0">
                <a:latin typeface="CVS Health Sans"/>
                <a:cs typeface="CVS Health Sans"/>
              </a:rPr>
              <a:t>available</a:t>
            </a:r>
            <a:r>
              <a:rPr sz="1600" spc="190" dirty="0">
                <a:latin typeface="CVS Health Sans"/>
                <a:cs typeface="CVS Health Sans"/>
              </a:rPr>
              <a:t> </a:t>
            </a:r>
            <a:r>
              <a:rPr sz="1600" spc="-30" dirty="0">
                <a:latin typeface="CVS Health Sans"/>
                <a:cs typeface="CVS Health Sans"/>
              </a:rPr>
              <a:t>via</a:t>
            </a:r>
            <a:r>
              <a:rPr sz="1600" spc="110" dirty="0">
                <a:latin typeface="CVS Health Sans"/>
                <a:cs typeface="CVS Health Sans"/>
              </a:rPr>
              <a:t> </a:t>
            </a:r>
            <a:r>
              <a:rPr sz="1600" spc="-25" dirty="0">
                <a:latin typeface="CVS Health Sans"/>
                <a:cs typeface="CVS Health Sans"/>
              </a:rPr>
              <a:t>your</a:t>
            </a:r>
            <a:r>
              <a:rPr sz="1600" spc="145" dirty="0">
                <a:latin typeface="CVS Health Sans"/>
                <a:cs typeface="CVS Health Sans"/>
              </a:rPr>
              <a:t> </a:t>
            </a:r>
            <a:r>
              <a:rPr sz="1600" spc="-10" dirty="0">
                <a:latin typeface="CVS Health Sans"/>
                <a:cs typeface="CVS Health Sans"/>
              </a:rPr>
              <a:t>electronic</a:t>
            </a:r>
            <a:r>
              <a:rPr sz="1600" spc="120" dirty="0">
                <a:latin typeface="CVS Health Sans"/>
                <a:cs typeface="CVS Health Sans"/>
              </a:rPr>
              <a:t> </a:t>
            </a:r>
            <a:r>
              <a:rPr sz="1600" spc="-25" dirty="0">
                <a:latin typeface="CVS Health Sans"/>
                <a:cs typeface="CVS Health Sans"/>
              </a:rPr>
              <a:t>vendor/clearinghouse,</a:t>
            </a:r>
            <a:r>
              <a:rPr sz="1600" spc="400" dirty="0">
                <a:latin typeface="CVS Health Sans"/>
                <a:cs typeface="CVS Health Sans"/>
              </a:rPr>
              <a:t> </a:t>
            </a:r>
            <a:r>
              <a:rPr sz="1600" dirty="0">
                <a:latin typeface="CVS Health Sans"/>
                <a:cs typeface="CVS Health Sans"/>
              </a:rPr>
              <a:t>if</a:t>
            </a:r>
            <a:r>
              <a:rPr sz="1600" spc="70" dirty="0">
                <a:latin typeface="CVS Health Sans"/>
                <a:cs typeface="CVS Health Sans"/>
              </a:rPr>
              <a:t> </a:t>
            </a:r>
            <a:r>
              <a:rPr sz="1600" dirty="0">
                <a:latin typeface="CVS Health Sans"/>
                <a:cs typeface="CVS Health Sans"/>
              </a:rPr>
              <a:t>applicable</a:t>
            </a:r>
          </a:p>
          <a:p>
            <a:pPr>
              <a:lnSpc>
                <a:spcPct val="100000"/>
              </a:lnSpc>
              <a:spcBef>
                <a:spcPts val="15"/>
              </a:spcBef>
              <a:buFont typeface="Arial"/>
              <a:buChar char="•"/>
            </a:pPr>
            <a:endParaRPr sz="2100" dirty="0">
              <a:latin typeface="CVS Health Sans"/>
              <a:cs typeface="CVS Health Sans"/>
            </a:endParaRPr>
          </a:p>
          <a:p>
            <a:pPr marL="248920" indent="-234315">
              <a:lnSpc>
                <a:spcPct val="100000"/>
              </a:lnSpc>
              <a:buFont typeface="Arial"/>
              <a:buChar char="•"/>
              <a:tabLst>
                <a:tab pos="248920" algn="l"/>
                <a:tab pos="249554" algn="l"/>
              </a:tabLst>
            </a:pPr>
            <a:r>
              <a:rPr sz="1600" dirty="0">
                <a:latin typeface="CVS Health Sans"/>
                <a:cs typeface="CVS Health Sans"/>
              </a:rPr>
              <a:t>Claims</a:t>
            </a:r>
            <a:r>
              <a:rPr sz="1600" spc="190" dirty="0">
                <a:latin typeface="CVS Health Sans"/>
                <a:cs typeface="CVS Health Sans"/>
              </a:rPr>
              <a:t> </a:t>
            </a:r>
            <a:r>
              <a:rPr sz="1600" spc="-35" dirty="0">
                <a:latin typeface="CVS Health Sans"/>
                <a:cs typeface="CVS Health Sans"/>
              </a:rPr>
              <a:t>and</a:t>
            </a:r>
            <a:r>
              <a:rPr sz="1600" spc="25" dirty="0">
                <a:latin typeface="CVS Health Sans"/>
                <a:cs typeface="CVS Health Sans"/>
              </a:rPr>
              <a:t> </a:t>
            </a:r>
            <a:r>
              <a:rPr sz="1600" dirty="0">
                <a:latin typeface="CVS Health Sans"/>
                <a:cs typeface="CVS Health Sans"/>
              </a:rPr>
              <a:t>remit</a:t>
            </a:r>
            <a:r>
              <a:rPr sz="1600" spc="145" dirty="0">
                <a:latin typeface="CVS Health Sans"/>
                <a:cs typeface="CVS Health Sans"/>
              </a:rPr>
              <a:t> </a:t>
            </a:r>
            <a:r>
              <a:rPr sz="1600" spc="-10" dirty="0">
                <a:latin typeface="CVS Health Sans"/>
                <a:cs typeface="CVS Health Sans"/>
              </a:rPr>
              <a:t>information</a:t>
            </a:r>
            <a:r>
              <a:rPr sz="1600" spc="105" dirty="0">
                <a:latin typeface="CVS Health Sans"/>
                <a:cs typeface="CVS Health Sans"/>
              </a:rPr>
              <a:t> </a:t>
            </a:r>
            <a:r>
              <a:rPr sz="1600" dirty="0">
                <a:latin typeface="CVS Health Sans"/>
                <a:cs typeface="CVS Health Sans"/>
              </a:rPr>
              <a:t>will</a:t>
            </a:r>
            <a:r>
              <a:rPr sz="1600" spc="-5" dirty="0">
                <a:latin typeface="CVS Health Sans"/>
                <a:cs typeface="CVS Health Sans"/>
              </a:rPr>
              <a:t> </a:t>
            </a:r>
            <a:r>
              <a:rPr sz="1600" dirty="0">
                <a:latin typeface="CVS Health Sans"/>
                <a:cs typeface="CVS Health Sans"/>
              </a:rPr>
              <a:t>remain</a:t>
            </a:r>
            <a:r>
              <a:rPr sz="1600" spc="105" dirty="0">
                <a:latin typeface="CVS Health Sans"/>
                <a:cs typeface="CVS Health Sans"/>
              </a:rPr>
              <a:t> </a:t>
            </a:r>
            <a:r>
              <a:rPr sz="1600" spc="-10" dirty="0">
                <a:latin typeface="CVS Health Sans"/>
                <a:cs typeface="CVS Health Sans"/>
              </a:rPr>
              <a:t>available</a:t>
            </a:r>
            <a:r>
              <a:rPr sz="1600" spc="180" dirty="0">
                <a:latin typeface="CVS Health Sans"/>
                <a:cs typeface="CVS Health Sans"/>
              </a:rPr>
              <a:t> </a:t>
            </a:r>
            <a:r>
              <a:rPr sz="1600" dirty="0">
                <a:latin typeface="CVS Health Sans"/>
                <a:cs typeface="CVS Health Sans"/>
              </a:rPr>
              <a:t>on</a:t>
            </a:r>
            <a:r>
              <a:rPr sz="1600" spc="25" dirty="0">
                <a:latin typeface="CVS Health Sans"/>
                <a:cs typeface="CVS Health Sans"/>
              </a:rPr>
              <a:t> </a:t>
            </a:r>
            <a:r>
              <a:rPr sz="1600" spc="-35" dirty="0">
                <a:latin typeface="CVS Health Sans"/>
                <a:cs typeface="CVS Health Sans"/>
              </a:rPr>
              <a:t>our</a:t>
            </a:r>
            <a:r>
              <a:rPr sz="1600" spc="140" dirty="0">
                <a:latin typeface="CVS Health Sans"/>
                <a:cs typeface="CVS Health Sans"/>
              </a:rPr>
              <a:t> </a:t>
            </a:r>
            <a:r>
              <a:rPr sz="1600" spc="-10" dirty="0">
                <a:latin typeface="CVS Health Sans"/>
                <a:cs typeface="CVS Health Sans"/>
              </a:rPr>
              <a:t>provider</a:t>
            </a:r>
            <a:r>
              <a:rPr sz="1600" spc="55" dirty="0">
                <a:latin typeface="CVS Health Sans"/>
                <a:cs typeface="CVS Health Sans"/>
              </a:rPr>
              <a:t> </a:t>
            </a:r>
            <a:r>
              <a:rPr sz="1600" dirty="0">
                <a:latin typeface="CVS Health Sans"/>
                <a:cs typeface="CVS Health Sans"/>
              </a:rPr>
              <a:t>portal for</a:t>
            </a:r>
            <a:r>
              <a:rPr sz="1600" spc="-25" dirty="0">
                <a:latin typeface="CVS Health Sans"/>
                <a:cs typeface="CVS Health Sans"/>
              </a:rPr>
              <a:t> </a:t>
            </a:r>
            <a:r>
              <a:rPr sz="1600" spc="-50" dirty="0">
                <a:latin typeface="CVS Health Sans"/>
                <a:cs typeface="CVS Health Sans"/>
              </a:rPr>
              <a:t>up</a:t>
            </a:r>
            <a:r>
              <a:rPr sz="1600" spc="105" dirty="0">
                <a:latin typeface="CVS Health Sans"/>
                <a:cs typeface="CVS Health Sans"/>
              </a:rPr>
              <a:t> </a:t>
            </a:r>
            <a:r>
              <a:rPr sz="1600" dirty="0">
                <a:latin typeface="CVS Health Sans"/>
                <a:cs typeface="CVS Health Sans"/>
              </a:rPr>
              <a:t>to</a:t>
            </a:r>
            <a:r>
              <a:rPr sz="1600" spc="-60" dirty="0">
                <a:latin typeface="CVS Health Sans"/>
                <a:cs typeface="CVS Health Sans"/>
              </a:rPr>
              <a:t> </a:t>
            </a:r>
            <a:r>
              <a:rPr sz="1600" spc="-20" dirty="0">
                <a:latin typeface="CVS Health Sans"/>
                <a:cs typeface="CVS Health Sans"/>
              </a:rPr>
              <a:t>three</a:t>
            </a:r>
            <a:r>
              <a:rPr sz="1600" spc="20" dirty="0">
                <a:latin typeface="CVS Health Sans"/>
                <a:cs typeface="CVS Health Sans"/>
              </a:rPr>
              <a:t> </a:t>
            </a:r>
            <a:r>
              <a:rPr sz="1600" dirty="0">
                <a:latin typeface="CVS Health Sans"/>
                <a:cs typeface="CVS Health Sans"/>
              </a:rPr>
              <a:t>(3)</a:t>
            </a:r>
            <a:r>
              <a:rPr sz="1600" spc="60" dirty="0">
                <a:latin typeface="CVS Health Sans"/>
                <a:cs typeface="CVS Health Sans"/>
              </a:rPr>
              <a:t> </a:t>
            </a:r>
            <a:r>
              <a:rPr sz="1600" dirty="0">
                <a:latin typeface="CVS Health Sans"/>
                <a:cs typeface="CVS Health Sans"/>
              </a:rPr>
              <a:t>years</a:t>
            </a:r>
          </a:p>
          <a:p>
            <a:pPr>
              <a:lnSpc>
                <a:spcPct val="100000"/>
              </a:lnSpc>
              <a:spcBef>
                <a:spcPts val="50"/>
              </a:spcBef>
              <a:buFont typeface="Arial"/>
              <a:buChar char="•"/>
            </a:pPr>
            <a:endParaRPr sz="2150" dirty="0">
              <a:latin typeface="CVS Health Sans"/>
              <a:cs typeface="CVS Health Sans"/>
            </a:endParaRPr>
          </a:p>
          <a:p>
            <a:pPr marL="73660">
              <a:lnSpc>
                <a:spcPct val="100000"/>
              </a:lnSpc>
            </a:pPr>
            <a:r>
              <a:rPr sz="1600" b="1" dirty="0">
                <a:latin typeface="CVS Health Sans"/>
                <a:cs typeface="CVS Health Sans"/>
              </a:rPr>
              <a:t>Enrollment</a:t>
            </a:r>
            <a:r>
              <a:rPr sz="1600" b="1" spc="-15" dirty="0">
                <a:latin typeface="CVS Health Sans"/>
                <a:cs typeface="CVS Health Sans"/>
              </a:rPr>
              <a:t> </a:t>
            </a:r>
            <a:r>
              <a:rPr sz="1600" b="1" dirty="0">
                <a:latin typeface="CVS Health Sans"/>
                <a:cs typeface="CVS Health Sans"/>
              </a:rPr>
              <a:t>Options</a:t>
            </a:r>
            <a:r>
              <a:rPr sz="1600" b="1" spc="-15" dirty="0">
                <a:latin typeface="CVS Health Sans"/>
                <a:cs typeface="CVS Health Sans"/>
              </a:rPr>
              <a:t> </a:t>
            </a:r>
            <a:r>
              <a:rPr sz="1600" b="1" dirty="0">
                <a:latin typeface="CVS Health Sans"/>
                <a:cs typeface="CVS Health Sans"/>
              </a:rPr>
              <a:t>for</a:t>
            </a:r>
            <a:r>
              <a:rPr sz="1600" b="1" spc="-15" dirty="0">
                <a:latin typeface="CVS Health Sans"/>
                <a:cs typeface="CVS Health Sans"/>
              </a:rPr>
              <a:t> </a:t>
            </a:r>
            <a:r>
              <a:rPr sz="1600" b="1" dirty="0">
                <a:latin typeface="CVS Health Sans"/>
                <a:cs typeface="CVS Health Sans"/>
              </a:rPr>
              <a:t>EFT/ERA</a:t>
            </a:r>
            <a:endParaRPr sz="1600" dirty="0">
              <a:latin typeface="CVS Health Sans"/>
              <a:cs typeface="CVS Health Sans"/>
            </a:endParaRPr>
          </a:p>
          <a:p>
            <a:pPr>
              <a:lnSpc>
                <a:spcPct val="100000"/>
              </a:lnSpc>
              <a:spcBef>
                <a:spcPts val="15"/>
              </a:spcBef>
            </a:pPr>
            <a:endParaRPr sz="1600" dirty="0">
              <a:latin typeface="CVS Health Sans"/>
              <a:cs typeface="CVS Health Sans"/>
            </a:endParaRPr>
          </a:p>
          <a:p>
            <a:pPr marL="246379" indent="-234315">
              <a:lnSpc>
                <a:spcPct val="100000"/>
              </a:lnSpc>
              <a:buFont typeface="Arial"/>
              <a:buChar char="•"/>
              <a:tabLst>
                <a:tab pos="246379" algn="l"/>
                <a:tab pos="247015" algn="l"/>
              </a:tabLst>
            </a:pPr>
            <a:r>
              <a:rPr sz="1600" spc="-35" dirty="0">
                <a:latin typeface="CVS Health Sans"/>
                <a:cs typeface="CVS Health Sans"/>
              </a:rPr>
              <a:t>Online</a:t>
            </a:r>
            <a:r>
              <a:rPr sz="1600" spc="180" dirty="0">
                <a:latin typeface="CVS Health Sans"/>
                <a:cs typeface="CVS Health Sans"/>
              </a:rPr>
              <a:t> </a:t>
            </a:r>
            <a:r>
              <a:rPr sz="1600" spc="-30" dirty="0">
                <a:latin typeface="CVS Health Sans"/>
                <a:cs typeface="CVS Health Sans"/>
              </a:rPr>
              <a:t>via</a:t>
            </a:r>
            <a:r>
              <a:rPr sz="1600" spc="100" dirty="0">
                <a:latin typeface="CVS Health Sans"/>
                <a:cs typeface="CVS Health Sans"/>
              </a:rPr>
              <a:t> </a:t>
            </a:r>
            <a:r>
              <a:rPr sz="1600" spc="-35" dirty="0">
                <a:latin typeface="CVS Health Sans"/>
                <a:cs typeface="CVS Health Sans"/>
              </a:rPr>
              <a:t>our</a:t>
            </a:r>
            <a:r>
              <a:rPr sz="1600" spc="135" dirty="0">
                <a:latin typeface="CVS Health Sans"/>
                <a:cs typeface="CVS Health Sans"/>
              </a:rPr>
              <a:t> </a:t>
            </a:r>
            <a:r>
              <a:rPr sz="1600" spc="-15" dirty="0">
                <a:latin typeface="CVS Health Sans"/>
                <a:cs typeface="CVS Health Sans"/>
              </a:rPr>
              <a:t>Secure</a:t>
            </a:r>
            <a:r>
              <a:rPr sz="1600" spc="100" dirty="0">
                <a:latin typeface="CVS Health Sans"/>
                <a:cs typeface="CVS Health Sans"/>
              </a:rPr>
              <a:t> </a:t>
            </a:r>
            <a:r>
              <a:rPr sz="1600" dirty="0">
                <a:latin typeface="CVS Health Sans"/>
                <a:cs typeface="CVS Health Sans"/>
              </a:rPr>
              <a:t>Web</a:t>
            </a:r>
            <a:r>
              <a:rPr sz="1600" spc="-60" dirty="0">
                <a:latin typeface="CVS Health Sans"/>
                <a:cs typeface="CVS Health Sans"/>
              </a:rPr>
              <a:t> </a:t>
            </a:r>
            <a:r>
              <a:rPr sz="1600" dirty="0">
                <a:latin typeface="CVS Health Sans"/>
                <a:cs typeface="CVS Health Sans"/>
              </a:rPr>
              <a:t>Portal</a:t>
            </a:r>
            <a:r>
              <a:rPr sz="1600" spc="45" dirty="0">
                <a:latin typeface="CVS Health Sans"/>
                <a:cs typeface="CVS Health Sans"/>
              </a:rPr>
              <a:t> </a:t>
            </a:r>
            <a:r>
              <a:rPr sz="1600" b="1" dirty="0">
                <a:solidFill>
                  <a:schemeClr val="accent1"/>
                </a:solidFill>
                <a:latin typeface="CVS Health Sans"/>
                <a:cs typeface="CVS Health Sans"/>
                <a:hlinkClick r:id="rId2">
                  <a:extLst>
                    <a:ext uri="{A12FA001-AC4F-418D-AE19-62706E023703}">
                      <ahyp:hlinkClr xmlns:ahyp="http://schemas.microsoft.com/office/drawing/2018/hyperlinkcolor" val="tx"/>
                    </a:ext>
                  </a:extLst>
                </a:hlinkClick>
              </a:rPr>
              <a:t>AetnaBetterHealth.com/Michigan</a:t>
            </a:r>
            <a:endParaRPr sz="1600" dirty="0">
              <a:solidFill>
                <a:schemeClr val="accent1"/>
              </a:solidFill>
              <a:latin typeface="CVS Health Sans"/>
              <a:cs typeface="CVS Health Sans"/>
            </a:endParaRPr>
          </a:p>
          <a:p>
            <a:pPr>
              <a:lnSpc>
                <a:spcPct val="100000"/>
              </a:lnSpc>
              <a:spcBef>
                <a:spcPts val="35"/>
              </a:spcBef>
              <a:buFont typeface="Arial"/>
              <a:buChar char="•"/>
            </a:pPr>
            <a:endParaRPr sz="1400" dirty="0">
              <a:latin typeface="CVS Health Sans"/>
              <a:cs typeface="CVS Health Sans"/>
            </a:endParaRPr>
          </a:p>
          <a:p>
            <a:pPr marL="246379" indent="-234315">
              <a:lnSpc>
                <a:spcPct val="100000"/>
              </a:lnSpc>
              <a:spcBef>
                <a:spcPts val="5"/>
              </a:spcBef>
              <a:buFont typeface="Arial"/>
              <a:buChar char="•"/>
              <a:tabLst>
                <a:tab pos="246379" algn="l"/>
                <a:tab pos="247015" algn="l"/>
              </a:tabLst>
            </a:pPr>
            <a:r>
              <a:rPr sz="1600" dirty="0">
                <a:latin typeface="CVS Health Sans"/>
                <a:cs typeface="CVS Health Sans"/>
              </a:rPr>
              <a:t>Call</a:t>
            </a:r>
            <a:r>
              <a:rPr sz="1600" spc="65" dirty="0">
                <a:latin typeface="CVS Health Sans"/>
                <a:cs typeface="CVS Health Sans"/>
              </a:rPr>
              <a:t> </a:t>
            </a:r>
            <a:r>
              <a:rPr sz="1600" spc="-10" dirty="0">
                <a:latin typeface="CVS Health Sans"/>
                <a:cs typeface="CVS Health Sans"/>
              </a:rPr>
              <a:t>Provider</a:t>
            </a:r>
            <a:r>
              <a:rPr sz="1600" spc="130" dirty="0">
                <a:latin typeface="CVS Health Sans"/>
                <a:cs typeface="CVS Health Sans"/>
              </a:rPr>
              <a:t> </a:t>
            </a:r>
            <a:r>
              <a:rPr sz="1600" spc="-10" dirty="0">
                <a:latin typeface="CVS Health Sans"/>
                <a:cs typeface="CVS Health Sans"/>
              </a:rPr>
              <a:t>Relations</a:t>
            </a:r>
            <a:r>
              <a:rPr sz="1600" spc="180" dirty="0">
                <a:latin typeface="CVS Health Sans"/>
                <a:cs typeface="CVS Health Sans"/>
              </a:rPr>
              <a:t> </a:t>
            </a:r>
            <a:r>
              <a:rPr sz="1600" dirty="0">
                <a:latin typeface="CVS Health Sans"/>
                <a:cs typeface="CVS Health Sans"/>
              </a:rPr>
              <a:t>at</a:t>
            </a:r>
            <a:r>
              <a:rPr sz="1600" spc="85" dirty="0">
                <a:latin typeface="CVS Health Sans"/>
                <a:cs typeface="CVS Health Sans"/>
              </a:rPr>
              <a:t> </a:t>
            </a:r>
            <a:r>
              <a:rPr sz="1600" b="1" spc="-10" dirty="0">
                <a:latin typeface="CVS Health Sans"/>
                <a:cs typeface="CVS Health Sans"/>
              </a:rPr>
              <a:t>1-866-314-3784</a:t>
            </a:r>
            <a:endParaRPr sz="1600" dirty="0">
              <a:latin typeface="CVS Health Sans"/>
              <a:cs typeface="CVS Health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507" y="333344"/>
            <a:ext cx="2358942" cy="25904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0000"/>
                </a:solidFill>
              </a:rPr>
              <a:t>How</a:t>
            </a:r>
            <a:r>
              <a:rPr sz="1600" spc="-20" dirty="0">
                <a:solidFill>
                  <a:srgbClr val="000000"/>
                </a:solidFill>
              </a:rPr>
              <a:t> </a:t>
            </a:r>
            <a:r>
              <a:rPr sz="1600" dirty="0">
                <a:solidFill>
                  <a:srgbClr val="000000"/>
                </a:solidFill>
              </a:rPr>
              <a:t>to</a:t>
            </a:r>
            <a:r>
              <a:rPr sz="1600" spc="-20" dirty="0">
                <a:solidFill>
                  <a:srgbClr val="000000"/>
                </a:solidFill>
              </a:rPr>
              <a:t> </a:t>
            </a:r>
            <a:r>
              <a:rPr sz="1600" dirty="0">
                <a:solidFill>
                  <a:srgbClr val="000000"/>
                </a:solidFill>
              </a:rPr>
              <a:t>File</a:t>
            </a:r>
            <a:r>
              <a:rPr sz="1600" spc="-20" dirty="0">
                <a:solidFill>
                  <a:srgbClr val="000000"/>
                </a:solidFill>
              </a:rPr>
              <a:t> </a:t>
            </a:r>
            <a:r>
              <a:rPr sz="1600" dirty="0">
                <a:solidFill>
                  <a:srgbClr val="000000"/>
                </a:solidFill>
              </a:rPr>
              <a:t>A</a:t>
            </a:r>
            <a:r>
              <a:rPr sz="1600" spc="-15" dirty="0">
                <a:solidFill>
                  <a:srgbClr val="000000"/>
                </a:solidFill>
              </a:rPr>
              <a:t> </a:t>
            </a:r>
            <a:r>
              <a:rPr sz="1600" dirty="0">
                <a:solidFill>
                  <a:srgbClr val="000000"/>
                </a:solidFill>
              </a:rPr>
              <a:t>Claim</a:t>
            </a:r>
            <a:endParaRPr sz="1600" dirty="0"/>
          </a:p>
        </p:txBody>
      </p:sp>
      <p:sp>
        <p:nvSpPr>
          <p:cNvPr id="3" name="object 3"/>
          <p:cNvSpPr txBox="1"/>
          <p:nvPr/>
        </p:nvSpPr>
        <p:spPr>
          <a:xfrm>
            <a:off x="454533" y="900544"/>
            <a:ext cx="10831195" cy="3793346"/>
          </a:xfrm>
          <a:prstGeom prst="rect">
            <a:avLst/>
          </a:prstGeom>
        </p:spPr>
        <p:txBody>
          <a:bodyPr vert="horz" wrap="square" lIns="0" tIns="12700" rIns="0" bIns="0" rtlCol="0">
            <a:spAutoFit/>
          </a:bodyPr>
          <a:lstStyle/>
          <a:p>
            <a:pPr marL="297180" indent="-285115">
              <a:lnSpc>
                <a:spcPct val="100000"/>
              </a:lnSpc>
              <a:spcBef>
                <a:spcPts val="100"/>
              </a:spcBef>
              <a:buFont typeface="Arial"/>
              <a:buChar char="•"/>
              <a:tabLst>
                <a:tab pos="297180" algn="l"/>
                <a:tab pos="297815" algn="l"/>
              </a:tabLst>
            </a:pPr>
            <a:r>
              <a:rPr sz="1400" b="1" dirty="0">
                <a:latin typeface="CVS Health Sans" panose="020B0504020202020204" pitchFamily="34" charset="0"/>
                <a:cs typeface="CVS Health Sans"/>
              </a:rPr>
              <a:t>Electronic</a:t>
            </a:r>
            <a:r>
              <a:rPr sz="1400" b="1" spc="105" dirty="0">
                <a:latin typeface="CVS Health Sans" panose="020B0504020202020204" pitchFamily="34" charset="0"/>
                <a:cs typeface="CVS Health Sans"/>
              </a:rPr>
              <a:t> </a:t>
            </a:r>
            <a:r>
              <a:rPr sz="1400" b="1" dirty="0">
                <a:latin typeface="CVS Health Sans" panose="020B0504020202020204" pitchFamily="34" charset="0"/>
                <a:cs typeface="CVS Health Sans"/>
              </a:rPr>
              <a:t>Claims</a:t>
            </a:r>
            <a:r>
              <a:rPr sz="1400" b="1" spc="265" dirty="0">
                <a:latin typeface="CVS Health Sans" panose="020B0504020202020204" pitchFamily="34" charset="0"/>
                <a:cs typeface="CVS Health Sans"/>
              </a:rPr>
              <a:t> </a:t>
            </a:r>
            <a:r>
              <a:rPr sz="1400" b="1" dirty="0">
                <a:latin typeface="CVS Health Sans" panose="020B0504020202020204" pitchFamily="34" charset="0"/>
                <a:cs typeface="CVS Health Sans"/>
              </a:rPr>
              <a:t>Submissions</a:t>
            </a:r>
            <a:r>
              <a:rPr sz="1400" dirty="0">
                <a:latin typeface="CVS Health Sans" panose="020B0504020202020204" pitchFamily="34" charset="0"/>
                <a:cs typeface="CVS Health Sans"/>
              </a:rPr>
              <a:t>:</a:t>
            </a:r>
            <a:r>
              <a:rPr sz="1400" spc="229" dirty="0">
                <a:latin typeface="CVS Health Sans" panose="020B0504020202020204" pitchFamily="34" charset="0"/>
                <a:cs typeface="CVS Health Sans"/>
              </a:rPr>
              <a:t> </a:t>
            </a:r>
            <a:r>
              <a:rPr lang="en-US" sz="1400" spc="-35" dirty="0">
                <a:latin typeface="CVS Health Sans" panose="020B0504020202020204" pitchFamily="34" charset="0"/>
                <a:cs typeface="CVS Health Sans"/>
              </a:rPr>
              <a:t>ECHO Health </a:t>
            </a:r>
            <a:r>
              <a:rPr sz="1400" dirty="0">
                <a:latin typeface="CVS Health Sans" panose="020B0504020202020204" pitchFamily="34" charset="0"/>
                <a:cs typeface="CVS Health Sans"/>
              </a:rPr>
              <a:t>is</a:t>
            </a:r>
            <a:r>
              <a:rPr sz="1400" spc="35" dirty="0">
                <a:latin typeface="CVS Health Sans" panose="020B0504020202020204" pitchFamily="34" charset="0"/>
                <a:cs typeface="CVS Health Sans"/>
              </a:rPr>
              <a:t> </a:t>
            </a:r>
            <a:r>
              <a:rPr lang="en-US" sz="1400" spc="35" dirty="0">
                <a:latin typeface="CVS Health Sans" panose="020B0504020202020204" pitchFamily="34" charset="0"/>
                <a:cs typeface="CVS Health Sans"/>
              </a:rPr>
              <a:t>our </a:t>
            </a:r>
            <a:r>
              <a:rPr sz="1400" dirty="0">
                <a:latin typeface="CVS Health Sans" panose="020B0504020202020204" pitchFamily="34" charset="0"/>
                <a:cs typeface="CVS Health Sans"/>
              </a:rPr>
              <a:t>EDI</a:t>
            </a:r>
            <a:r>
              <a:rPr sz="1400" spc="75" dirty="0">
                <a:latin typeface="CVS Health Sans" panose="020B0504020202020204" pitchFamily="34" charset="0"/>
                <a:cs typeface="CVS Health Sans"/>
              </a:rPr>
              <a:t> </a:t>
            </a:r>
            <a:r>
              <a:rPr sz="1400" spc="-30" dirty="0">
                <a:latin typeface="CVS Health Sans" panose="020B0504020202020204" pitchFamily="34" charset="0"/>
                <a:cs typeface="CVS Health Sans"/>
              </a:rPr>
              <a:t>vendor</a:t>
            </a:r>
            <a:r>
              <a:rPr lang="en-US" sz="1400" spc="-30" dirty="0">
                <a:latin typeface="CVS Health Sans" panose="020B0504020202020204" pitchFamily="34" charset="0"/>
                <a:cs typeface="CVS Health Sans"/>
              </a:rPr>
              <a:t>.</a:t>
            </a:r>
            <a:r>
              <a:rPr sz="1400" spc="140" dirty="0">
                <a:latin typeface="CVS Health Sans" panose="020B0504020202020204" pitchFamily="34" charset="0"/>
                <a:cs typeface="CVS Health Sans"/>
              </a:rPr>
              <a:t> </a:t>
            </a:r>
            <a:r>
              <a:rPr lang="en-US" sz="1400" b="0" i="0" u="none" strike="noStrike" dirty="0">
                <a:solidFill>
                  <a:srgbClr val="414141"/>
                </a:solidFill>
                <a:effectLst/>
                <a:latin typeface="CVS Health Sans" panose="020B0504020202020204" pitchFamily="34" charset="0"/>
              </a:rPr>
              <a:t>To enroll in EERS, visit the </a:t>
            </a:r>
            <a:r>
              <a:rPr lang="en-US" sz="1400" b="0" i="0" u="sng" strike="noStrike" dirty="0">
                <a:solidFill>
                  <a:srgbClr val="293BE5"/>
                </a:solidFill>
                <a:effectLst/>
                <a:latin typeface="CVS Health Sans" panose="020B0504020202020204" pitchFamily="34" charset="0"/>
                <a:hlinkClick r:id="rId2"/>
              </a:rPr>
              <a:t>Aetna Better Health Echo portal</a:t>
            </a:r>
            <a:r>
              <a:rPr lang="en-US" sz="1400" b="0" i="0" u="none" strike="noStrike" dirty="0">
                <a:solidFill>
                  <a:srgbClr val="414141"/>
                </a:solidFill>
                <a:effectLst/>
                <a:latin typeface="CVS Health Sans" panose="020B0504020202020204" pitchFamily="34" charset="0"/>
              </a:rPr>
              <a:t>. </a:t>
            </a:r>
            <a:r>
              <a:rPr lang="en-US" sz="1400" b="0" i="0" dirty="0">
                <a:solidFill>
                  <a:srgbClr val="000000"/>
                </a:solidFill>
                <a:effectLst/>
                <a:latin typeface="CVS Health Sans" panose="020B0504020202020204" pitchFamily="34" charset="0"/>
              </a:rPr>
              <a:t>​or contact ECHO Health at </a:t>
            </a:r>
            <a:r>
              <a:rPr lang="en-US" sz="1400" b="0" i="0" dirty="0">
                <a:solidFill>
                  <a:srgbClr val="000000"/>
                </a:solidFill>
                <a:effectLst/>
                <a:latin typeface="CVS Health Sans" panose="020B0504020202020204" pitchFamily="34" charset="0"/>
                <a:hlinkClick r:id="rId3"/>
              </a:rPr>
              <a:t>allpayer@echohealthinc.com</a:t>
            </a:r>
            <a:r>
              <a:rPr lang="en-US" sz="1400" b="0" i="0" dirty="0">
                <a:solidFill>
                  <a:srgbClr val="000000"/>
                </a:solidFill>
                <a:effectLst/>
                <a:latin typeface="CVS Health Sans" panose="020B0504020202020204" pitchFamily="34" charset="0"/>
              </a:rPr>
              <a:t> or call 888.834.3511.</a:t>
            </a:r>
          </a:p>
          <a:p>
            <a:pPr marL="297180" indent="-285115">
              <a:lnSpc>
                <a:spcPct val="100000"/>
              </a:lnSpc>
              <a:spcBef>
                <a:spcPts val="100"/>
              </a:spcBef>
              <a:buFont typeface="Arial"/>
              <a:buChar char="•"/>
              <a:tabLst>
                <a:tab pos="297180" algn="l"/>
                <a:tab pos="297815" algn="l"/>
              </a:tabLst>
            </a:pPr>
            <a:r>
              <a:rPr lang="en-US" sz="1400" b="1" dirty="0">
                <a:solidFill>
                  <a:srgbClr val="7C3E97"/>
                </a:solidFill>
                <a:latin typeface="CVS Health Sans" panose="020B0504020202020204" pitchFamily="34" charset="0"/>
                <a:cs typeface="CVS Health Sans"/>
              </a:rPr>
              <a:t>EDI: Payer</a:t>
            </a:r>
            <a:r>
              <a:rPr lang="en-US" sz="1400" b="1" spc="20" dirty="0">
                <a:solidFill>
                  <a:srgbClr val="7C3E97"/>
                </a:solidFill>
                <a:latin typeface="CVS Health Sans" panose="020B0504020202020204" pitchFamily="34" charset="0"/>
                <a:cs typeface="CVS Health Sans"/>
              </a:rPr>
              <a:t> </a:t>
            </a:r>
            <a:r>
              <a:rPr lang="en-US" sz="1400" b="1" dirty="0">
                <a:solidFill>
                  <a:srgbClr val="7C3E97"/>
                </a:solidFill>
                <a:latin typeface="CVS Health Sans" panose="020B0504020202020204" pitchFamily="34" charset="0"/>
                <a:cs typeface="CVS Health Sans"/>
              </a:rPr>
              <a:t>ID:</a:t>
            </a:r>
            <a:r>
              <a:rPr lang="en-US" sz="1400" b="1" spc="30" dirty="0">
                <a:solidFill>
                  <a:srgbClr val="7C3E97"/>
                </a:solidFill>
                <a:latin typeface="CVS Health Sans" panose="020B0504020202020204" pitchFamily="34" charset="0"/>
                <a:cs typeface="CVS Health Sans"/>
              </a:rPr>
              <a:t> </a:t>
            </a:r>
            <a:r>
              <a:rPr lang="en-US" sz="1400" b="1" dirty="0">
                <a:solidFill>
                  <a:srgbClr val="7C3E97"/>
                </a:solidFill>
                <a:latin typeface="CVS Health Sans" panose="020B0504020202020204" pitchFamily="34" charset="0"/>
                <a:cs typeface="CVS Health Sans"/>
              </a:rPr>
              <a:t>128MI</a:t>
            </a:r>
            <a:endParaRPr lang="en-US" sz="1400" b="0" i="0" dirty="0">
              <a:solidFill>
                <a:srgbClr val="000000"/>
              </a:solidFill>
              <a:effectLst/>
              <a:latin typeface="CVS Health Sans" panose="020B0504020202020204" pitchFamily="34" charset="0"/>
            </a:endParaRPr>
          </a:p>
          <a:p>
            <a:pPr marL="297180" indent="-285115">
              <a:lnSpc>
                <a:spcPct val="100000"/>
              </a:lnSpc>
              <a:spcBef>
                <a:spcPts val="100"/>
              </a:spcBef>
              <a:buFont typeface="Arial"/>
              <a:buChar char="•"/>
              <a:tabLst>
                <a:tab pos="297180" algn="l"/>
                <a:tab pos="297815" algn="l"/>
              </a:tabLst>
            </a:pPr>
            <a:endParaRPr sz="1400" dirty="0">
              <a:latin typeface="CVS Health Sans" panose="020B0504020202020204" pitchFamily="34" charset="0"/>
              <a:cs typeface="CVS Health Sans"/>
            </a:endParaRPr>
          </a:p>
          <a:p>
            <a:pPr marL="297180" indent="-285115">
              <a:lnSpc>
                <a:spcPct val="100000"/>
              </a:lnSpc>
              <a:buFont typeface="Arial"/>
              <a:buChar char="•"/>
              <a:tabLst>
                <a:tab pos="297180" algn="l"/>
                <a:tab pos="297815" algn="l"/>
                <a:tab pos="3124200" algn="l"/>
              </a:tabLst>
            </a:pPr>
            <a:r>
              <a:rPr sz="1400" b="1" dirty="0">
                <a:latin typeface="CVS Health Sans" panose="020B0504020202020204" pitchFamily="34" charset="0"/>
                <a:cs typeface="CVS Health Sans"/>
              </a:rPr>
              <a:t>Paper</a:t>
            </a:r>
            <a:r>
              <a:rPr sz="1400" b="1" spc="55" dirty="0">
                <a:latin typeface="CVS Health Sans" panose="020B0504020202020204" pitchFamily="34" charset="0"/>
                <a:cs typeface="CVS Health Sans"/>
              </a:rPr>
              <a:t> </a:t>
            </a:r>
            <a:r>
              <a:rPr sz="1400" b="1" dirty="0">
                <a:latin typeface="CVS Health Sans" panose="020B0504020202020204" pitchFamily="34" charset="0"/>
                <a:cs typeface="CVS Health Sans"/>
              </a:rPr>
              <a:t>Claims</a:t>
            </a:r>
            <a:r>
              <a:rPr sz="1400" b="1" spc="200" dirty="0">
                <a:latin typeface="CVS Health Sans" panose="020B0504020202020204" pitchFamily="34" charset="0"/>
                <a:cs typeface="CVS Health Sans"/>
              </a:rPr>
              <a:t> </a:t>
            </a:r>
            <a:r>
              <a:rPr sz="1400" b="1" dirty="0">
                <a:latin typeface="CVS Health Sans" panose="020B0504020202020204" pitchFamily="34" charset="0"/>
                <a:cs typeface="CVS Health Sans"/>
              </a:rPr>
              <a:t>Submissions</a:t>
            </a:r>
            <a:r>
              <a:rPr sz="1400" dirty="0">
                <a:latin typeface="CVS Health Sans" panose="020B0504020202020204" pitchFamily="34" charset="0"/>
                <a:cs typeface="CVS Health Sans"/>
              </a:rPr>
              <a:t>:</a:t>
            </a:r>
            <a:r>
              <a:rPr lang="en-US" sz="1400" dirty="0">
                <a:latin typeface="CVS Health Sans" panose="020B0504020202020204" pitchFamily="34" charset="0"/>
                <a:cs typeface="CVS Health Sans"/>
              </a:rPr>
              <a:t> </a:t>
            </a:r>
          </a:p>
          <a:p>
            <a:pPr marL="297180" indent="-285115">
              <a:lnSpc>
                <a:spcPct val="100000"/>
              </a:lnSpc>
              <a:buFont typeface="Arial"/>
              <a:buChar char="•"/>
              <a:tabLst>
                <a:tab pos="297180" algn="l"/>
                <a:tab pos="297815" algn="l"/>
                <a:tab pos="3124200" algn="l"/>
              </a:tabLst>
            </a:pPr>
            <a:endParaRPr lang="en-US" sz="1400" dirty="0">
              <a:latin typeface="CVS Health Sans" panose="020B0504020202020204" pitchFamily="34" charset="0"/>
              <a:cs typeface="CVS Health Sans"/>
            </a:endParaRPr>
          </a:p>
          <a:p>
            <a:pPr lvl="1" fontAlgn="base"/>
            <a:r>
              <a:rPr lang="en-US" sz="1400" b="1" i="0" u="none" strike="noStrike" dirty="0">
                <a:solidFill>
                  <a:srgbClr val="414141"/>
                </a:solidFill>
                <a:effectLst/>
                <a:latin typeface="Open Sans" panose="020B0606030504020204" pitchFamily="34" charset="0"/>
              </a:rPr>
              <a:t>Medicaid:</a:t>
            </a:r>
            <a:r>
              <a:rPr lang="en-US" sz="1400" b="1" i="0" dirty="0">
                <a:solidFill>
                  <a:srgbClr val="000000"/>
                </a:solidFill>
                <a:effectLst/>
                <a:latin typeface="Open Sans" panose="020B0606030504020204" pitchFamily="34" charset="0"/>
              </a:rPr>
              <a:t>​</a:t>
            </a:r>
            <a:endParaRPr lang="en-US" sz="1400" b="1" i="0" dirty="0">
              <a:solidFill>
                <a:srgbClr val="000000"/>
              </a:solidFill>
              <a:effectLst/>
              <a:latin typeface="Segoe UI" panose="020B0502040204020203" pitchFamily="34" charset="0"/>
            </a:endParaRPr>
          </a:p>
          <a:p>
            <a:pPr lvl="1" fontAlgn="base"/>
            <a:r>
              <a:rPr lang="en-US" sz="1400" b="0" i="0" u="none" strike="noStrike" dirty="0">
                <a:solidFill>
                  <a:srgbClr val="414141"/>
                </a:solidFill>
                <a:effectLst/>
                <a:latin typeface="Open Sans" panose="020B0606030504020204" pitchFamily="34" charset="0"/>
              </a:rPr>
              <a:t>Aetna Better Health of Michigan </a:t>
            </a:r>
            <a:r>
              <a:rPr lang="en-US" sz="1400" b="0" i="0" dirty="0">
                <a:solidFill>
                  <a:srgbClr val="000000"/>
                </a:solidFill>
                <a:effectLst/>
                <a:latin typeface="Open Sans" panose="020B0606030504020204" pitchFamily="34" charset="0"/>
              </a:rPr>
              <a:t>​</a:t>
            </a:r>
            <a:endParaRPr lang="en-US" sz="1400" b="0" i="0" dirty="0">
              <a:solidFill>
                <a:srgbClr val="000000"/>
              </a:solidFill>
              <a:effectLst/>
              <a:latin typeface="Segoe UI" panose="020B0502040204020203" pitchFamily="34" charset="0"/>
            </a:endParaRPr>
          </a:p>
          <a:p>
            <a:pPr lvl="1" fontAlgn="base"/>
            <a:r>
              <a:rPr lang="en-US" sz="1400" b="0" i="0" u="none" strike="noStrike" dirty="0">
                <a:solidFill>
                  <a:srgbClr val="414141"/>
                </a:solidFill>
                <a:effectLst/>
                <a:latin typeface="Open Sans" panose="020B0606030504020204" pitchFamily="34" charset="0"/>
              </a:rPr>
              <a:t>Po Box 982863</a:t>
            </a:r>
            <a:r>
              <a:rPr lang="en-US" sz="1400" b="0" i="0" dirty="0">
                <a:solidFill>
                  <a:srgbClr val="000000"/>
                </a:solidFill>
                <a:effectLst/>
                <a:latin typeface="Open Sans" panose="020B0606030504020204" pitchFamily="34" charset="0"/>
              </a:rPr>
              <a:t>​</a:t>
            </a:r>
            <a:endParaRPr lang="en-US" sz="1400" b="0" i="0" dirty="0">
              <a:solidFill>
                <a:srgbClr val="000000"/>
              </a:solidFill>
              <a:effectLst/>
              <a:latin typeface="Segoe UI" panose="020B0502040204020203" pitchFamily="34" charset="0"/>
            </a:endParaRPr>
          </a:p>
          <a:p>
            <a:pPr lvl="1" fontAlgn="base"/>
            <a:r>
              <a:rPr lang="en-US" sz="1400" b="0" i="0" u="none" strike="noStrike" dirty="0">
                <a:solidFill>
                  <a:srgbClr val="414141"/>
                </a:solidFill>
                <a:effectLst/>
                <a:latin typeface="Open Sans" panose="020B0606030504020204" pitchFamily="34" charset="0"/>
              </a:rPr>
              <a:t>El Paso, TX 79998-2963</a:t>
            </a:r>
            <a:endParaRPr lang="en-US" sz="1400" spc="-5" dirty="0">
              <a:latin typeface="CVS Health Sans" panose="020B0504020202020204" pitchFamily="34" charset="0"/>
              <a:cs typeface="CVS Health Sans"/>
            </a:endParaRPr>
          </a:p>
          <a:p>
            <a:pPr marL="479425">
              <a:lnSpc>
                <a:spcPct val="100000"/>
              </a:lnSpc>
              <a:spcBef>
                <a:spcPts val="605"/>
              </a:spcBef>
            </a:pPr>
            <a:endParaRPr lang="en-US" sz="1400" spc="-5" dirty="0">
              <a:latin typeface="CVS Health Sans" panose="020B0504020202020204" pitchFamily="34" charset="0"/>
              <a:cs typeface="CVS Health Sans"/>
            </a:endParaRPr>
          </a:p>
          <a:p>
            <a:pPr lvl="1" fontAlgn="base"/>
            <a:r>
              <a:rPr lang="en-US" sz="1600" b="1" i="0" u="none" strike="noStrike" dirty="0">
                <a:solidFill>
                  <a:srgbClr val="414141"/>
                </a:solidFill>
                <a:effectLst/>
                <a:latin typeface="Open Sans" panose="020B0606030504020204" pitchFamily="34" charset="0"/>
              </a:rPr>
              <a:t>Medicare-Medicaid (Aetna Better Health Premier Plan):</a:t>
            </a:r>
            <a:r>
              <a:rPr lang="en-US" sz="1600" b="1" i="0" dirty="0">
                <a:solidFill>
                  <a:srgbClr val="000000"/>
                </a:solidFill>
                <a:effectLst/>
                <a:latin typeface="Open Sans" panose="020B0606030504020204" pitchFamily="34" charset="0"/>
              </a:rPr>
              <a:t>​</a:t>
            </a:r>
            <a:endParaRPr lang="en-US" sz="1600" b="1" i="0" dirty="0">
              <a:solidFill>
                <a:srgbClr val="000000"/>
              </a:solidFill>
              <a:effectLst/>
              <a:latin typeface="Segoe UI" panose="020B0502040204020203" pitchFamily="34" charset="0"/>
            </a:endParaRPr>
          </a:p>
          <a:p>
            <a:pPr lvl="1" fontAlgn="base"/>
            <a:r>
              <a:rPr lang="en-US" sz="1600" b="0" i="0" u="none" strike="noStrike" dirty="0">
                <a:solidFill>
                  <a:srgbClr val="414141"/>
                </a:solidFill>
                <a:effectLst/>
                <a:latin typeface="Open Sans" panose="020B0606030504020204" pitchFamily="34" charset="0"/>
              </a:rPr>
              <a:t>Aetna Better Health of Michigan</a:t>
            </a:r>
            <a:r>
              <a:rPr lang="en-US" sz="1600" b="0" i="0" dirty="0">
                <a:solidFill>
                  <a:srgbClr val="000000"/>
                </a:solidFill>
                <a:effectLst/>
                <a:latin typeface="Open Sans" panose="020B0606030504020204" pitchFamily="34" charset="0"/>
              </a:rPr>
              <a:t>​</a:t>
            </a:r>
            <a:endParaRPr lang="en-US" sz="1600" b="0" i="0" dirty="0">
              <a:solidFill>
                <a:srgbClr val="000000"/>
              </a:solidFill>
              <a:effectLst/>
              <a:latin typeface="Segoe UI" panose="020B0502040204020203" pitchFamily="34" charset="0"/>
            </a:endParaRPr>
          </a:p>
          <a:p>
            <a:pPr lvl="1" fontAlgn="base"/>
            <a:r>
              <a:rPr lang="en-US" sz="1600" b="0" i="0" u="none" strike="noStrike" dirty="0">
                <a:solidFill>
                  <a:srgbClr val="414141"/>
                </a:solidFill>
                <a:effectLst/>
                <a:latin typeface="Open Sans" panose="020B0606030504020204" pitchFamily="34" charset="0"/>
              </a:rPr>
              <a:t>Po Box 982963</a:t>
            </a:r>
            <a:r>
              <a:rPr lang="en-US" sz="1600" b="0" i="0" dirty="0">
                <a:solidFill>
                  <a:srgbClr val="000000"/>
                </a:solidFill>
                <a:effectLst/>
                <a:latin typeface="Open Sans" panose="020B0606030504020204" pitchFamily="34" charset="0"/>
              </a:rPr>
              <a:t>​</a:t>
            </a:r>
            <a:endParaRPr lang="en-US" sz="1600" b="0" i="0" dirty="0">
              <a:solidFill>
                <a:srgbClr val="000000"/>
              </a:solidFill>
              <a:effectLst/>
              <a:latin typeface="Segoe UI" panose="020B0502040204020203" pitchFamily="34" charset="0"/>
            </a:endParaRPr>
          </a:p>
          <a:p>
            <a:pPr lvl="1" fontAlgn="base"/>
            <a:r>
              <a:rPr lang="en-US" sz="1600" b="0" i="0" u="none" strike="noStrike" dirty="0">
                <a:solidFill>
                  <a:srgbClr val="414141"/>
                </a:solidFill>
                <a:effectLst/>
                <a:latin typeface="Open Sans" panose="020B0606030504020204" pitchFamily="34" charset="0"/>
              </a:rPr>
              <a:t>El Paso, TX 79998-2983</a:t>
            </a:r>
            <a:endParaRPr lang="en-US" sz="1600" b="0" i="0" dirty="0">
              <a:solidFill>
                <a:srgbClr val="000000"/>
              </a:solidFill>
              <a:effectLst/>
              <a:latin typeface="Segoe UI" panose="020B0502040204020203" pitchFamily="34" charset="0"/>
            </a:endParaRPr>
          </a:p>
          <a:p>
            <a:pPr marL="479425">
              <a:lnSpc>
                <a:spcPct val="100000"/>
              </a:lnSpc>
              <a:spcBef>
                <a:spcPts val="605"/>
              </a:spcBef>
            </a:pPr>
            <a:endParaRPr sz="1600" dirty="0">
              <a:latin typeface="CVS Health Sans"/>
              <a:cs typeface="CVS Health Sans"/>
            </a:endParaRPr>
          </a:p>
        </p:txBody>
      </p:sp>
      <p:sp>
        <p:nvSpPr>
          <p:cNvPr id="4" name="object 4"/>
          <p:cNvSpPr txBox="1"/>
          <p:nvPr/>
        </p:nvSpPr>
        <p:spPr>
          <a:xfrm>
            <a:off x="381001" y="4317317"/>
            <a:ext cx="10591800" cy="1585049"/>
          </a:xfrm>
          <a:prstGeom prst="rect">
            <a:avLst/>
          </a:prstGeom>
        </p:spPr>
        <p:txBody>
          <a:bodyPr vert="horz" wrap="square" lIns="0" tIns="134620" rIns="0" bIns="0" rtlCol="0">
            <a:spAutoFit/>
          </a:bodyPr>
          <a:lstStyle/>
          <a:p>
            <a:pPr marL="187325" marR="305435" indent="-173355">
              <a:lnSpc>
                <a:spcPts val="1680"/>
              </a:lnSpc>
              <a:buFont typeface="Arial"/>
              <a:buChar char="•"/>
              <a:tabLst>
                <a:tab pos="187960" algn="l"/>
              </a:tabLst>
            </a:pPr>
            <a:r>
              <a:rPr lang="en-US" sz="1600" b="1" u="sng" spc="-10" dirty="0">
                <a:latin typeface="CVS Health Sans"/>
                <a:cs typeface="CVS Health Sans"/>
              </a:rPr>
              <a:t>Online</a:t>
            </a:r>
          </a:p>
          <a:p>
            <a:pPr algn="l" rtl="0" fontAlgn="base"/>
            <a:r>
              <a:rPr lang="en-US" sz="1600" b="0" i="0" u="sng" strike="noStrike" dirty="0">
                <a:solidFill>
                  <a:srgbClr val="293BE5"/>
                </a:solidFill>
                <a:effectLst/>
                <a:latin typeface="CVS Health Sans" panose="020B0504020202020204" pitchFamily="34" charset="0"/>
                <a:hlinkClick r:id="rId4"/>
              </a:rPr>
              <a:t>Availity</a:t>
            </a:r>
            <a:r>
              <a:rPr lang="en-US" sz="1600" b="0" i="0" u="none" strike="noStrike" dirty="0">
                <a:solidFill>
                  <a:srgbClr val="414141"/>
                </a:solidFill>
                <a:effectLst/>
                <a:latin typeface="CVS Health Sans" panose="020B0504020202020204" pitchFamily="34" charset="0"/>
              </a:rPr>
              <a:t> To submit claims online via Availity, choose the button labeled “Medicaid Claim Submission- Office Ally.” This link will take you directly to the Office Ally website where you can submit claims using their online claim entry feature or by uploading a claim file. </a:t>
            </a:r>
            <a:r>
              <a:rPr lang="en-US" sz="1600" b="0" i="0" dirty="0">
                <a:solidFill>
                  <a:srgbClr val="000000"/>
                </a:solidFill>
                <a:effectLst/>
                <a:latin typeface="CVS Health Sans" panose="020B0504020202020204" pitchFamily="34" charset="0"/>
              </a:rPr>
              <a:t>​</a:t>
            </a:r>
          </a:p>
          <a:p>
            <a:pPr algn="l" rtl="0" fontAlgn="base"/>
            <a:r>
              <a:rPr lang="en-US" sz="1600" b="0" i="0" u="none" strike="noStrike" dirty="0">
                <a:solidFill>
                  <a:srgbClr val="414141"/>
                </a:solidFill>
                <a:effectLst/>
                <a:latin typeface="CVS Health Sans" panose="020B0504020202020204" pitchFamily="34" charset="0"/>
              </a:rPr>
              <a:t>Providers must have an Office Ally account to submit claims online. Submission of your ABH claims using Office Ally is free of charge. The status of claims submitted online should be managed through your Office Ally Account.</a:t>
            </a:r>
          </a:p>
        </p:txBody>
      </p:sp>
      <p:pic>
        <p:nvPicPr>
          <p:cNvPr id="5" name="object 5"/>
          <p:cNvPicPr/>
          <p:nvPr/>
        </p:nvPicPr>
        <p:blipFill>
          <a:blip r:embed="rId5" cstate="print"/>
          <a:stretch>
            <a:fillRect/>
          </a:stretch>
        </p:blipFill>
        <p:spPr>
          <a:xfrm>
            <a:off x="9725558" y="2765551"/>
            <a:ext cx="1458163" cy="16824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690479" y="6350000"/>
            <a:ext cx="932815" cy="182880"/>
          </a:xfrm>
          <a:custGeom>
            <a:avLst/>
            <a:gdLst/>
            <a:ahLst/>
            <a:cxnLst/>
            <a:rect l="l" t="t" r="r" b="b"/>
            <a:pathLst>
              <a:path w="932815" h="182879">
                <a:moveTo>
                  <a:pt x="862943" y="63500"/>
                </a:moveTo>
                <a:lnTo>
                  <a:pt x="797052" y="63500"/>
                </a:lnTo>
                <a:lnTo>
                  <a:pt x="809206" y="65008"/>
                </a:lnTo>
                <a:lnTo>
                  <a:pt x="816752" y="69850"/>
                </a:lnTo>
                <a:lnTo>
                  <a:pt x="820608" y="78501"/>
                </a:lnTo>
                <a:lnTo>
                  <a:pt x="821690" y="91440"/>
                </a:lnTo>
                <a:lnTo>
                  <a:pt x="821690" y="93980"/>
                </a:lnTo>
                <a:lnTo>
                  <a:pt x="815594" y="93980"/>
                </a:lnTo>
                <a:lnTo>
                  <a:pt x="783633" y="96797"/>
                </a:lnTo>
                <a:lnTo>
                  <a:pt x="761365" y="105092"/>
                </a:lnTo>
                <a:lnTo>
                  <a:pt x="748335" y="118625"/>
                </a:lnTo>
                <a:lnTo>
                  <a:pt x="744093" y="137160"/>
                </a:lnTo>
                <a:lnTo>
                  <a:pt x="747029" y="156626"/>
                </a:lnTo>
                <a:lnTo>
                  <a:pt x="756443" y="170973"/>
                </a:lnTo>
                <a:lnTo>
                  <a:pt x="773239" y="179843"/>
                </a:lnTo>
                <a:lnTo>
                  <a:pt x="798322" y="182880"/>
                </a:lnTo>
                <a:lnTo>
                  <a:pt x="814113" y="182483"/>
                </a:lnTo>
                <a:lnTo>
                  <a:pt x="847506" y="180736"/>
                </a:lnTo>
                <a:lnTo>
                  <a:pt x="866013" y="180340"/>
                </a:lnTo>
                <a:lnTo>
                  <a:pt x="865352" y="170953"/>
                </a:lnTo>
                <a:lnTo>
                  <a:pt x="865012" y="160496"/>
                </a:lnTo>
                <a:lnTo>
                  <a:pt x="864947" y="154940"/>
                </a:lnTo>
                <a:lnTo>
                  <a:pt x="808228" y="154940"/>
                </a:lnTo>
                <a:lnTo>
                  <a:pt x="798685" y="153947"/>
                </a:lnTo>
                <a:lnTo>
                  <a:pt x="792178" y="150812"/>
                </a:lnTo>
                <a:lnTo>
                  <a:pt x="788457" y="145295"/>
                </a:lnTo>
                <a:lnTo>
                  <a:pt x="787273" y="137160"/>
                </a:lnTo>
                <a:lnTo>
                  <a:pt x="788929" y="129361"/>
                </a:lnTo>
                <a:lnTo>
                  <a:pt x="794051" y="123348"/>
                </a:lnTo>
                <a:lnTo>
                  <a:pt x="802864" y="119479"/>
                </a:lnTo>
                <a:lnTo>
                  <a:pt x="815594" y="118110"/>
                </a:lnTo>
                <a:lnTo>
                  <a:pt x="865405" y="118110"/>
                </a:lnTo>
                <a:lnTo>
                  <a:pt x="865834" y="103088"/>
                </a:lnTo>
                <a:lnTo>
                  <a:pt x="866013" y="87630"/>
                </a:lnTo>
                <a:lnTo>
                  <a:pt x="862943" y="63500"/>
                </a:lnTo>
                <a:close/>
              </a:path>
              <a:path w="932815" h="182879">
                <a:moveTo>
                  <a:pt x="865405" y="118110"/>
                </a:moveTo>
                <a:lnTo>
                  <a:pt x="821690" y="118110"/>
                </a:lnTo>
                <a:lnTo>
                  <a:pt x="821484" y="129361"/>
                </a:lnTo>
                <a:lnTo>
                  <a:pt x="821265" y="137160"/>
                </a:lnTo>
                <a:lnTo>
                  <a:pt x="821207" y="146149"/>
                </a:lnTo>
                <a:lnTo>
                  <a:pt x="821690" y="153670"/>
                </a:lnTo>
                <a:lnTo>
                  <a:pt x="818007" y="154940"/>
                </a:lnTo>
                <a:lnTo>
                  <a:pt x="864947" y="154940"/>
                </a:lnTo>
                <a:lnTo>
                  <a:pt x="864913" y="137160"/>
                </a:lnTo>
                <a:lnTo>
                  <a:pt x="865046" y="129361"/>
                </a:lnTo>
                <a:lnTo>
                  <a:pt x="865405" y="118110"/>
                </a:lnTo>
                <a:close/>
              </a:path>
              <a:path w="932815" h="182879">
                <a:moveTo>
                  <a:pt x="806958" y="34289"/>
                </a:moveTo>
                <a:lnTo>
                  <a:pt x="791791" y="34766"/>
                </a:lnTo>
                <a:lnTo>
                  <a:pt x="778017" y="36194"/>
                </a:lnTo>
                <a:lnTo>
                  <a:pt x="766077" y="38576"/>
                </a:lnTo>
                <a:lnTo>
                  <a:pt x="756412" y="41910"/>
                </a:lnTo>
                <a:lnTo>
                  <a:pt x="758952" y="73660"/>
                </a:lnTo>
                <a:lnTo>
                  <a:pt x="766958" y="69929"/>
                </a:lnTo>
                <a:lnTo>
                  <a:pt x="776144" y="66675"/>
                </a:lnTo>
                <a:lnTo>
                  <a:pt x="786258" y="64373"/>
                </a:lnTo>
                <a:lnTo>
                  <a:pt x="797052" y="63500"/>
                </a:lnTo>
                <a:lnTo>
                  <a:pt x="862943" y="63500"/>
                </a:lnTo>
                <a:lnTo>
                  <a:pt x="862839" y="62686"/>
                </a:lnTo>
                <a:lnTo>
                  <a:pt x="852630" y="46196"/>
                </a:lnTo>
                <a:lnTo>
                  <a:pt x="834348" y="37087"/>
                </a:lnTo>
                <a:lnTo>
                  <a:pt x="806958" y="34289"/>
                </a:lnTo>
                <a:close/>
              </a:path>
              <a:path w="932815" h="182879">
                <a:moveTo>
                  <a:pt x="338963" y="93980"/>
                </a:moveTo>
                <a:lnTo>
                  <a:pt x="277368" y="93980"/>
                </a:lnTo>
                <a:lnTo>
                  <a:pt x="246141" y="96797"/>
                </a:lnTo>
                <a:lnTo>
                  <a:pt x="224250" y="105092"/>
                </a:lnTo>
                <a:lnTo>
                  <a:pt x="211359" y="118625"/>
                </a:lnTo>
                <a:lnTo>
                  <a:pt x="207137" y="137160"/>
                </a:lnTo>
                <a:lnTo>
                  <a:pt x="209875" y="156626"/>
                </a:lnTo>
                <a:lnTo>
                  <a:pt x="218852" y="170973"/>
                </a:lnTo>
                <a:lnTo>
                  <a:pt x="235211" y="179843"/>
                </a:lnTo>
                <a:lnTo>
                  <a:pt x="260096" y="182880"/>
                </a:lnTo>
                <a:lnTo>
                  <a:pt x="275907" y="182483"/>
                </a:lnTo>
                <a:lnTo>
                  <a:pt x="309816" y="180736"/>
                </a:lnTo>
                <a:lnTo>
                  <a:pt x="329057" y="180340"/>
                </a:lnTo>
                <a:lnTo>
                  <a:pt x="327661" y="170953"/>
                </a:lnTo>
                <a:lnTo>
                  <a:pt x="326945" y="160496"/>
                </a:lnTo>
                <a:lnTo>
                  <a:pt x="326808" y="154940"/>
                </a:lnTo>
                <a:lnTo>
                  <a:pt x="271272" y="154940"/>
                </a:lnTo>
                <a:lnTo>
                  <a:pt x="261729" y="153947"/>
                </a:lnTo>
                <a:lnTo>
                  <a:pt x="255222" y="150812"/>
                </a:lnTo>
                <a:lnTo>
                  <a:pt x="251501" y="145295"/>
                </a:lnTo>
                <a:lnTo>
                  <a:pt x="250317" y="137160"/>
                </a:lnTo>
                <a:lnTo>
                  <a:pt x="251775" y="129361"/>
                </a:lnTo>
                <a:lnTo>
                  <a:pt x="256460" y="123348"/>
                </a:lnTo>
                <a:lnTo>
                  <a:pt x="264836" y="119479"/>
                </a:lnTo>
                <a:lnTo>
                  <a:pt x="277368" y="118110"/>
                </a:lnTo>
                <a:lnTo>
                  <a:pt x="443463" y="118110"/>
                </a:lnTo>
                <a:lnTo>
                  <a:pt x="444724" y="117990"/>
                </a:lnTo>
                <a:lnTo>
                  <a:pt x="464708" y="109855"/>
                </a:lnTo>
                <a:lnTo>
                  <a:pt x="476177" y="96520"/>
                </a:lnTo>
                <a:lnTo>
                  <a:pt x="401828" y="96520"/>
                </a:lnTo>
                <a:lnTo>
                  <a:pt x="398145" y="95250"/>
                </a:lnTo>
                <a:lnTo>
                  <a:pt x="346329" y="95250"/>
                </a:lnTo>
                <a:lnTo>
                  <a:pt x="338963" y="93980"/>
                </a:lnTo>
                <a:close/>
              </a:path>
              <a:path w="932815" h="182879">
                <a:moveTo>
                  <a:pt x="399288" y="119380"/>
                </a:moveTo>
                <a:lnTo>
                  <a:pt x="352552" y="119380"/>
                </a:lnTo>
                <a:lnTo>
                  <a:pt x="359102" y="149125"/>
                </a:lnTo>
                <a:lnTo>
                  <a:pt x="373618" y="168751"/>
                </a:lnTo>
                <a:lnTo>
                  <a:pt x="396682" y="179566"/>
                </a:lnTo>
                <a:lnTo>
                  <a:pt x="428879" y="182880"/>
                </a:lnTo>
                <a:lnTo>
                  <a:pt x="441896" y="182403"/>
                </a:lnTo>
                <a:lnTo>
                  <a:pt x="454437" y="180975"/>
                </a:lnTo>
                <a:lnTo>
                  <a:pt x="465597" y="178593"/>
                </a:lnTo>
                <a:lnTo>
                  <a:pt x="474472" y="175260"/>
                </a:lnTo>
                <a:lnTo>
                  <a:pt x="473608" y="153670"/>
                </a:lnTo>
                <a:lnTo>
                  <a:pt x="436245" y="153670"/>
                </a:lnTo>
                <a:lnTo>
                  <a:pt x="420076" y="151368"/>
                </a:lnTo>
                <a:lnTo>
                  <a:pt x="408527" y="144780"/>
                </a:lnTo>
                <a:lnTo>
                  <a:pt x="401597" y="134381"/>
                </a:lnTo>
                <a:lnTo>
                  <a:pt x="399288" y="120650"/>
                </a:lnTo>
                <a:lnTo>
                  <a:pt x="399288" y="119380"/>
                </a:lnTo>
                <a:close/>
              </a:path>
              <a:path w="932815" h="182879">
                <a:moveTo>
                  <a:pt x="443463" y="118110"/>
                </a:moveTo>
                <a:lnTo>
                  <a:pt x="283591" y="118110"/>
                </a:lnTo>
                <a:lnTo>
                  <a:pt x="283591" y="153670"/>
                </a:lnTo>
                <a:lnTo>
                  <a:pt x="281051" y="154940"/>
                </a:lnTo>
                <a:lnTo>
                  <a:pt x="326808" y="154940"/>
                </a:lnTo>
                <a:lnTo>
                  <a:pt x="326681" y="149800"/>
                </a:lnTo>
                <a:lnTo>
                  <a:pt x="326644" y="127000"/>
                </a:lnTo>
                <a:lnTo>
                  <a:pt x="327914" y="119380"/>
                </a:lnTo>
                <a:lnTo>
                  <a:pt x="430011" y="119380"/>
                </a:lnTo>
                <a:lnTo>
                  <a:pt x="443463" y="118110"/>
                </a:lnTo>
                <a:close/>
              </a:path>
              <a:path w="932815" h="182879">
                <a:moveTo>
                  <a:pt x="473202" y="143510"/>
                </a:moveTo>
                <a:lnTo>
                  <a:pt x="465159" y="147776"/>
                </a:lnTo>
                <a:lnTo>
                  <a:pt x="456104" y="150971"/>
                </a:lnTo>
                <a:lnTo>
                  <a:pt x="446359" y="152975"/>
                </a:lnTo>
                <a:lnTo>
                  <a:pt x="436245" y="153670"/>
                </a:lnTo>
                <a:lnTo>
                  <a:pt x="473608" y="153670"/>
                </a:lnTo>
                <a:lnTo>
                  <a:pt x="473202" y="143510"/>
                </a:lnTo>
                <a:close/>
              </a:path>
              <a:path w="932815" h="182879">
                <a:moveTo>
                  <a:pt x="430011" y="119380"/>
                </a:moveTo>
                <a:lnTo>
                  <a:pt x="399288" y="119380"/>
                </a:lnTo>
                <a:lnTo>
                  <a:pt x="402971" y="120650"/>
                </a:lnTo>
                <a:lnTo>
                  <a:pt x="416560" y="120650"/>
                </a:lnTo>
                <a:lnTo>
                  <a:pt x="430011" y="119380"/>
                </a:lnTo>
                <a:close/>
              </a:path>
              <a:path w="932815" h="182879">
                <a:moveTo>
                  <a:pt x="477642" y="60960"/>
                </a:moveTo>
                <a:lnTo>
                  <a:pt x="432562" y="60960"/>
                </a:lnTo>
                <a:lnTo>
                  <a:pt x="438785" y="66040"/>
                </a:lnTo>
                <a:lnTo>
                  <a:pt x="438785" y="76200"/>
                </a:lnTo>
                <a:lnTo>
                  <a:pt x="437145" y="85268"/>
                </a:lnTo>
                <a:lnTo>
                  <a:pt x="432149" y="91598"/>
                </a:lnTo>
                <a:lnTo>
                  <a:pt x="423675" y="95309"/>
                </a:lnTo>
                <a:lnTo>
                  <a:pt x="411607" y="96520"/>
                </a:lnTo>
                <a:lnTo>
                  <a:pt x="476177" y="96520"/>
                </a:lnTo>
                <a:lnTo>
                  <a:pt x="476621" y="96004"/>
                </a:lnTo>
                <a:lnTo>
                  <a:pt x="480568" y="76200"/>
                </a:lnTo>
                <a:lnTo>
                  <a:pt x="477642" y="60960"/>
                </a:lnTo>
                <a:close/>
              </a:path>
              <a:path w="932815" h="182879">
                <a:moveTo>
                  <a:pt x="423926" y="34289"/>
                </a:moveTo>
                <a:lnTo>
                  <a:pt x="393217" y="38278"/>
                </a:lnTo>
                <a:lnTo>
                  <a:pt x="372094" y="50006"/>
                </a:lnTo>
                <a:lnTo>
                  <a:pt x="359042" y="69115"/>
                </a:lnTo>
                <a:lnTo>
                  <a:pt x="352552" y="95250"/>
                </a:lnTo>
                <a:lnTo>
                  <a:pt x="398145" y="95250"/>
                </a:lnTo>
                <a:lnTo>
                  <a:pt x="399385" y="81319"/>
                </a:lnTo>
                <a:lnTo>
                  <a:pt x="403494" y="70485"/>
                </a:lnTo>
                <a:lnTo>
                  <a:pt x="411057" y="63460"/>
                </a:lnTo>
                <a:lnTo>
                  <a:pt x="422656" y="60960"/>
                </a:lnTo>
                <a:lnTo>
                  <a:pt x="477642" y="60960"/>
                </a:lnTo>
                <a:lnTo>
                  <a:pt x="477254" y="58935"/>
                </a:lnTo>
                <a:lnTo>
                  <a:pt x="467010" y="45719"/>
                </a:lnTo>
                <a:lnTo>
                  <a:pt x="449385" y="37266"/>
                </a:lnTo>
                <a:lnTo>
                  <a:pt x="423926" y="34289"/>
                </a:lnTo>
                <a:close/>
              </a:path>
              <a:path w="932815" h="182879">
                <a:moveTo>
                  <a:pt x="324861" y="63500"/>
                </a:moveTo>
                <a:lnTo>
                  <a:pt x="258953" y="63500"/>
                </a:lnTo>
                <a:lnTo>
                  <a:pt x="271285" y="65008"/>
                </a:lnTo>
                <a:lnTo>
                  <a:pt x="279225" y="69850"/>
                </a:lnTo>
                <a:lnTo>
                  <a:pt x="283473" y="78501"/>
                </a:lnTo>
                <a:lnTo>
                  <a:pt x="284734" y="91440"/>
                </a:lnTo>
                <a:lnTo>
                  <a:pt x="284734" y="93980"/>
                </a:lnTo>
                <a:lnTo>
                  <a:pt x="327914" y="93980"/>
                </a:lnTo>
                <a:lnTo>
                  <a:pt x="327914" y="87630"/>
                </a:lnTo>
                <a:lnTo>
                  <a:pt x="324861" y="63500"/>
                </a:lnTo>
                <a:close/>
              </a:path>
              <a:path w="932815" h="182879">
                <a:moveTo>
                  <a:pt x="270002" y="34289"/>
                </a:moveTo>
                <a:lnTo>
                  <a:pt x="254835" y="34766"/>
                </a:lnTo>
                <a:lnTo>
                  <a:pt x="241061" y="36194"/>
                </a:lnTo>
                <a:lnTo>
                  <a:pt x="229121" y="38576"/>
                </a:lnTo>
                <a:lnTo>
                  <a:pt x="219456" y="41910"/>
                </a:lnTo>
                <a:lnTo>
                  <a:pt x="220726" y="73660"/>
                </a:lnTo>
                <a:lnTo>
                  <a:pt x="228967" y="69929"/>
                </a:lnTo>
                <a:lnTo>
                  <a:pt x="238458" y="66675"/>
                </a:lnTo>
                <a:lnTo>
                  <a:pt x="248640" y="64373"/>
                </a:lnTo>
                <a:lnTo>
                  <a:pt x="258953" y="63500"/>
                </a:lnTo>
                <a:lnTo>
                  <a:pt x="324861" y="63500"/>
                </a:lnTo>
                <a:lnTo>
                  <a:pt x="324758" y="62686"/>
                </a:lnTo>
                <a:lnTo>
                  <a:pt x="314674" y="46196"/>
                </a:lnTo>
                <a:lnTo>
                  <a:pt x="296731" y="37087"/>
                </a:lnTo>
                <a:lnTo>
                  <a:pt x="270002" y="34289"/>
                </a:lnTo>
                <a:close/>
              </a:path>
              <a:path w="932815" h="182879">
                <a:moveTo>
                  <a:pt x="669036" y="34289"/>
                </a:moveTo>
                <a:lnTo>
                  <a:pt x="651670" y="34885"/>
                </a:lnTo>
                <a:lnTo>
                  <a:pt x="618797" y="37504"/>
                </a:lnTo>
                <a:lnTo>
                  <a:pt x="600075" y="38100"/>
                </a:lnTo>
                <a:lnTo>
                  <a:pt x="600809" y="58042"/>
                </a:lnTo>
                <a:lnTo>
                  <a:pt x="601186" y="78581"/>
                </a:lnTo>
                <a:lnTo>
                  <a:pt x="601317" y="132119"/>
                </a:lnTo>
                <a:lnTo>
                  <a:pt x="601186" y="150177"/>
                </a:lnTo>
                <a:lnTo>
                  <a:pt x="600809" y="167878"/>
                </a:lnTo>
                <a:lnTo>
                  <a:pt x="600075" y="180340"/>
                </a:lnTo>
                <a:lnTo>
                  <a:pt x="646811" y="180340"/>
                </a:lnTo>
                <a:lnTo>
                  <a:pt x="645935" y="167878"/>
                </a:lnTo>
                <a:lnTo>
                  <a:pt x="645175" y="151130"/>
                </a:lnTo>
                <a:lnTo>
                  <a:pt x="644614" y="132119"/>
                </a:lnTo>
                <a:lnTo>
                  <a:pt x="644398" y="114300"/>
                </a:lnTo>
                <a:lnTo>
                  <a:pt x="644496" y="97928"/>
                </a:lnTo>
                <a:lnTo>
                  <a:pt x="655447" y="63500"/>
                </a:lnTo>
                <a:lnTo>
                  <a:pt x="724056" y="63500"/>
                </a:lnTo>
                <a:lnTo>
                  <a:pt x="723953" y="62686"/>
                </a:lnTo>
                <a:lnTo>
                  <a:pt x="714136" y="46513"/>
                </a:lnTo>
                <a:lnTo>
                  <a:pt x="696247" y="37246"/>
                </a:lnTo>
                <a:lnTo>
                  <a:pt x="669036" y="34289"/>
                </a:lnTo>
                <a:close/>
              </a:path>
              <a:path w="932815" h="182879">
                <a:moveTo>
                  <a:pt x="724056" y="63500"/>
                </a:moveTo>
                <a:lnTo>
                  <a:pt x="661670" y="63500"/>
                </a:lnTo>
                <a:lnTo>
                  <a:pt x="671873" y="65027"/>
                </a:lnTo>
                <a:lnTo>
                  <a:pt x="678719" y="70008"/>
                </a:lnTo>
                <a:lnTo>
                  <a:pt x="682565" y="79037"/>
                </a:lnTo>
                <a:lnTo>
                  <a:pt x="683768" y="92710"/>
                </a:lnTo>
                <a:lnTo>
                  <a:pt x="683768" y="114300"/>
                </a:lnTo>
                <a:lnTo>
                  <a:pt x="683567" y="132119"/>
                </a:lnTo>
                <a:lnTo>
                  <a:pt x="682798" y="168235"/>
                </a:lnTo>
                <a:lnTo>
                  <a:pt x="682625" y="180340"/>
                </a:lnTo>
                <a:lnTo>
                  <a:pt x="728091" y="180340"/>
                </a:lnTo>
                <a:lnTo>
                  <a:pt x="727904" y="167878"/>
                </a:lnTo>
                <a:lnTo>
                  <a:pt x="727499" y="150177"/>
                </a:lnTo>
                <a:lnTo>
                  <a:pt x="727115" y="131048"/>
                </a:lnTo>
                <a:lnTo>
                  <a:pt x="726948" y="114300"/>
                </a:lnTo>
                <a:lnTo>
                  <a:pt x="726948" y="86360"/>
                </a:lnTo>
                <a:lnTo>
                  <a:pt x="724056" y="63500"/>
                </a:lnTo>
                <a:close/>
              </a:path>
              <a:path w="932815" h="182879">
                <a:moveTo>
                  <a:pt x="549529" y="68580"/>
                </a:moveTo>
                <a:lnTo>
                  <a:pt x="507746" y="68580"/>
                </a:lnTo>
                <a:lnTo>
                  <a:pt x="507011" y="82153"/>
                </a:lnTo>
                <a:lnTo>
                  <a:pt x="506634" y="99060"/>
                </a:lnTo>
                <a:lnTo>
                  <a:pt x="506557" y="137735"/>
                </a:lnTo>
                <a:lnTo>
                  <a:pt x="509456" y="158234"/>
                </a:lnTo>
                <a:lnTo>
                  <a:pt x="518318" y="172402"/>
                </a:lnTo>
                <a:lnTo>
                  <a:pt x="532943" y="180379"/>
                </a:lnTo>
                <a:lnTo>
                  <a:pt x="553212" y="182880"/>
                </a:lnTo>
                <a:lnTo>
                  <a:pt x="563586" y="182483"/>
                </a:lnTo>
                <a:lnTo>
                  <a:pt x="572198" y="181610"/>
                </a:lnTo>
                <a:lnTo>
                  <a:pt x="578715" y="180736"/>
                </a:lnTo>
                <a:lnTo>
                  <a:pt x="582803" y="180340"/>
                </a:lnTo>
                <a:lnTo>
                  <a:pt x="580583" y="151130"/>
                </a:lnTo>
                <a:lnTo>
                  <a:pt x="568071" y="151130"/>
                </a:lnTo>
                <a:lnTo>
                  <a:pt x="559440" y="149998"/>
                </a:lnTo>
                <a:lnTo>
                  <a:pt x="553704" y="145891"/>
                </a:lnTo>
                <a:lnTo>
                  <a:pt x="550515" y="137735"/>
                </a:lnTo>
                <a:lnTo>
                  <a:pt x="549529" y="124460"/>
                </a:lnTo>
                <a:lnTo>
                  <a:pt x="549529" y="68580"/>
                </a:lnTo>
                <a:close/>
              </a:path>
              <a:path w="932815" h="182879">
                <a:moveTo>
                  <a:pt x="580390" y="148590"/>
                </a:moveTo>
                <a:lnTo>
                  <a:pt x="577850" y="149860"/>
                </a:lnTo>
                <a:lnTo>
                  <a:pt x="572897" y="151130"/>
                </a:lnTo>
                <a:lnTo>
                  <a:pt x="580583" y="151130"/>
                </a:lnTo>
                <a:lnTo>
                  <a:pt x="580390" y="148590"/>
                </a:lnTo>
                <a:close/>
              </a:path>
              <a:path w="932815" h="182879">
                <a:moveTo>
                  <a:pt x="552069" y="0"/>
                </a:moveTo>
                <a:lnTo>
                  <a:pt x="526161" y="0"/>
                </a:lnTo>
                <a:lnTo>
                  <a:pt x="522513" y="17660"/>
                </a:lnTo>
                <a:lnTo>
                  <a:pt x="516318" y="30797"/>
                </a:lnTo>
                <a:lnTo>
                  <a:pt x="506408" y="39647"/>
                </a:lnTo>
                <a:lnTo>
                  <a:pt x="491617" y="44450"/>
                </a:lnTo>
                <a:lnTo>
                  <a:pt x="491617" y="68580"/>
                </a:lnTo>
                <a:lnTo>
                  <a:pt x="577850" y="68580"/>
                </a:lnTo>
                <a:lnTo>
                  <a:pt x="577850" y="38100"/>
                </a:lnTo>
                <a:lnTo>
                  <a:pt x="550799" y="38100"/>
                </a:lnTo>
                <a:lnTo>
                  <a:pt x="550818" y="29467"/>
                </a:lnTo>
                <a:lnTo>
                  <a:pt x="550957" y="19526"/>
                </a:lnTo>
                <a:lnTo>
                  <a:pt x="551334" y="9346"/>
                </a:lnTo>
                <a:lnTo>
                  <a:pt x="552069" y="0"/>
                </a:lnTo>
                <a:close/>
              </a:path>
              <a:path w="932815" h="182879">
                <a:moveTo>
                  <a:pt x="59436" y="20319"/>
                </a:moveTo>
                <a:lnTo>
                  <a:pt x="48387" y="20319"/>
                </a:lnTo>
                <a:lnTo>
                  <a:pt x="42164" y="22860"/>
                </a:lnTo>
                <a:lnTo>
                  <a:pt x="6477" y="59690"/>
                </a:lnTo>
                <a:lnTo>
                  <a:pt x="1619" y="67171"/>
                </a:lnTo>
                <a:lnTo>
                  <a:pt x="0" y="75723"/>
                </a:lnTo>
                <a:lnTo>
                  <a:pt x="1619" y="84514"/>
                </a:lnTo>
                <a:lnTo>
                  <a:pt x="6477" y="92710"/>
                </a:lnTo>
                <a:lnTo>
                  <a:pt x="95123" y="182880"/>
                </a:lnTo>
                <a:lnTo>
                  <a:pt x="183769" y="92710"/>
                </a:lnTo>
                <a:lnTo>
                  <a:pt x="188626" y="84514"/>
                </a:lnTo>
                <a:lnTo>
                  <a:pt x="190246" y="75723"/>
                </a:lnTo>
                <a:lnTo>
                  <a:pt x="188626" y="67171"/>
                </a:lnTo>
                <a:lnTo>
                  <a:pt x="183769" y="59690"/>
                </a:lnTo>
                <a:lnTo>
                  <a:pt x="178648" y="54610"/>
                </a:lnTo>
                <a:lnTo>
                  <a:pt x="95123" y="54610"/>
                </a:lnTo>
                <a:lnTo>
                  <a:pt x="69215" y="27939"/>
                </a:lnTo>
                <a:lnTo>
                  <a:pt x="64389" y="22860"/>
                </a:lnTo>
                <a:lnTo>
                  <a:pt x="59436" y="20319"/>
                </a:lnTo>
                <a:close/>
              </a:path>
              <a:path w="932815" h="182879">
                <a:moveTo>
                  <a:pt x="141986" y="20319"/>
                </a:moveTo>
                <a:lnTo>
                  <a:pt x="130810" y="20319"/>
                </a:lnTo>
                <a:lnTo>
                  <a:pt x="124714" y="22860"/>
                </a:lnTo>
                <a:lnTo>
                  <a:pt x="121031" y="27939"/>
                </a:lnTo>
                <a:lnTo>
                  <a:pt x="95123" y="54610"/>
                </a:lnTo>
                <a:lnTo>
                  <a:pt x="178648" y="54610"/>
                </a:lnTo>
                <a:lnTo>
                  <a:pt x="151765" y="27939"/>
                </a:lnTo>
                <a:lnTo>
                  <a:pt x="148082" y="22860"/>
                </a:lnTo>
                <a:lnTo>
                  <a:pt x="141986" y="20319"/>
                </a:lnTo>
                <a:close/>
              </a:path>
              <a:path w="932815" h="182879">
                <a:moveTo>
                  <a:pt x="888238" y="39369"/>
                </a:moveTo>
                <a:lnTo>
                  <a:pt x="882015" y="39369"/>
                </a:lnTo>
                <a:lnTo>
                  <a:pt x="882015" y="64769"/>
                </a:lnTo>
                <a:lnTo>
                  <a:pt x="888238" y="64769"/>
                </a:lnTo>
                <a:lnTo>
                  <a:pt x="888238" y="39369"/>
                </a:lnTo>
                <a:close/>
              </a:path>
              <a:path w="932815" h="182879">
                <a:moveTo>
                  <a:pt x="896874" y="34289"/>
                </a:moveTo>
                <a:lnTo>
                  <a:pt x="873506" y="34289"/>
                </a:lnTo>
                <a:lnTo>
                  <a:pt x="873506" y="39369"/>
                </a:lnTo>
                <a:lnTo>
                  <a:pt x="896874" y="39369"/>
                </a:lnTo>
                <a:lnTo>
                  <a:pt x="896874" y="34289"/>
                </a:lnTo>
                <a:close/>
              </a:path>
              <a:path w="932815" h="182879">
                <a:moveTo>
                  <a:pt x="910336" y="34289"/>
                </a:moveTo>
                <a:lnTo>
                  <a:pt x="902970" y="34289"/>
                </a:lnTo>
                <a:lnTo>
                  <a:pt x="902970" y="64769"/>
                </a:lnTo>
                <a:lnTo>
                  <a:pt x="907923" y="64769"/>
                </a:lnTo>
                <a:lnTo>
                  <a:pt x="907923" y="39369"/>
                </a:lnTo>
                <a:lnTo>
                  <a:pt x="911860" y="39369"/>
                </a:lnTo>
                <a:lnTo>
                  <a:pt x="910336" y="34289"/>
                </a:lnTo>
                <a:close/>
              </a:path>
              <a:path w="932815" h="182879">
                <a:moveTo>
                  <a:pt x="911860" y="39369"/>
                </a:moveTo>
                <a:lnTo>
                  <a:pt x="907923" y="39369"/>
                </a:lnTo>
                <a:lnTo>
                  <a:pt x="909193" y="46990"/>
                </a:lnTo>
                <a:lnTo>
                  <a:pt x="911606" y="52069"/>
                </a:lnTo>
                <a:lnTo>
                  <a:pt x="915289" y="64769"/>
                </a:lnTo>
                <a:lnTo>
                  <a:pt x="920242" y="64769"/>
                </a:lnTo>
                <a:lnTo>
                  <a:pt x="922083" y="58419"/>
                </a:lnTo>
                <a:lnTo>
                  <a:pt x="917829" y="58419"/>
                </a:lnTo>
                <a:lnTo>
                  <a:pt x="915289" y="50800"/>
                </a:lnTo>
                <a:lnTo>
                  <a:pt x="911860" y="39369"/>
                </a:lnTo>
                <a:close/>
              </a:path>
              <a:path w="932815" h="182879">
                <a:moveTo>
                  <a:pt x="932561" y="39369"/>
                </a:moveTo>
                <a:lnTo>
                  <a:pt x="927608" y="39369"/>
                </a:lnTo>
                <a:lnTo>
                  <a:pt x="927608" y="64769"/>
                </a:lnTo>
                <a:lnTo>
                  <a:pt x="932561" y="64769"/>
                </a:lnTo>
                <a:lnTo>
                  <a:pt x="932561" y="39369"/>
                </a:lnTo>
                <a:close/>
              </a:path>
              <a:path w="932815" h="182879">
                <a:moveTo>
                  <a:pt x="932561" y="34289"/>
                </a:moveTo>
                <a:lnTo>
                  <a:pt x="923925" y="34289"/>
                </a:lnTo>
                <a:lnTo>
                  <a:pt x="920242" y="46990"/>
                </a:lnTo>
                <a:lnTo>
                  <a:pt x="918972" y="50800"/>
                </a:lnTo>
                <a:lnTo>
                  <a:pt x="917829" y="58419"/>
                </a:lnTo>
                <a:lnTo>
                  <a:pt x="922083" y="58419"/>
                </a:lnTo>
                <a:lnTo>
                  <a:pt x="923925" y="52069"/>
                </a:lnTo>
                <a:lnTo>
                  <a:pt x="925195" y="46990"/>
                </a:lnTo>
                <a:lnTo>
                  <a:pt x="927608" y="39369"/>
                </a:lnTo>
                <a:lnTo>
                  <a:pt x="932561" y="39369"/>
                </a:lnTo>
                <a:lnTo>
                  <a:pt x="932561" y="34289"/>
                </a:lnTo>
                <a:close/>
              </a:path>
            </a:pathLst>
          </a:custGeom>
          <a:solidFill>
            <a:srgbClr val="7C3E97"/>
          </a:solidFill>
        </p:spPr>
        <p:txBody>
          <a:bodyPr wrap="square" lIns="0" tIns="0" rIns="0" bIns="0" rtlCol="0"/>
          <a:lstStyle/>
          <a:p>
            <a:endParaRPr/>
          </a:p>
        </p:txBody>
      </p:sp>
      <p:pic>
        <p:nvPicPr>
          <p:cNvPr id="4" name="object 4"/>
          <p:cNvPicPr/>
          <p:nvPr/>
        </p:nvPicPr>
        <p:blipFill>
          <a:blip r:embed="rId2" cstate="print"/>
          <a:stretch>
            <a:fillRect/>
          </a:stretch>
        </p:blipFill>
        <p:spPr>
          <a:xfrm>
            <a:off x="0" y="428625"/>
            <a:ext cx="4652710" cy="5787501"/>
          </a:xfrm>
          <a:prstGeom prst="rect">
            <a:avLst/>
          </a:prstGeom>
        </p:spPr>
      </p:pic>
      <p:sp>
        <p:nvSpPr>
          <p:cNvPr id="5" name="object 5"/>
          <p:cNvSpPr txBox="1">
            <a:spLocks noGrp="1"/>
          </p:cNvSpPr>
          <p:nvPr>
            <p:ph type="title"/>
          </p:nvPr>
        </p:nvSpPr>
        <p:spPr>
          <a:xfrm>
            <a:off x="0" y="-40262"/>
            <a:ext cx="5486400" cy="381515"/>
          </a:xfrm>
          <a:prstGeom prst="rect">
            <a:avLst/>
          </a:prstGeom>
        </p:spPr>
        <p:txBody>
          <a:bodyPr vert="horz" wrap="square" lIns="0" tIns="12065" rIns="0" bIns="0" rtlCol="0">
            <a:spAutoFit/>
          </a:bodyPr>
          <a:lstStyle/>
          <a:p>
            <a:pPr marL="12700">
              <a:lnSpc>
                <a:spcPct val="100000"/>
              </a:lnSpc>
              <a:spcBef>
                <a:spcPts val="95"/>
              </a:spcBef>
            </a:pPr>
            <a:r>
              <a:rPr sz="2400" spc="-5" dirty="0">
                <a:solidFill>
                  <a:srgbClr val="7030A0"/>
                </a:solidFill>
              </a:rPr>
              <a:t>Claim</a:t>
            </a:r>
            <a:r>
              <a:rPr sz="2400" spc="-110" dirty="0">
                <a:solidFill>
                  <a:srgbClr val="7030A0"/>
                </a:solidFill>
              </a:rPr>
              <a:t> </a:t>
            </a:r>
            <a:r>
              <a:rPr lang="en-US" sz="2400" spc="-110" dirty="0">
                <a:solidFill>
                  <a:srgbClr val="7030A0"/>
                </a:solidFill>
              </a:rPr>
              <a:t>and Claims </a:t>
            </a:r>
            <a:r>
              <a:rPr sz="2400" spc="-5" dirty="0">
                <a:solidFill>
                  <a:srgbClr val="7030A0"/>
                </a:solidFill>
              </a:rPr>
              <a:t>Submission</a:t>
            </a:r>
            <a:endParaRPr sz="2400" dirty="0">
              <a:solidFill>
                <a:srgbClr val="7030A0"/>
              </a:solidFill>
            </a:endParaRPr>
          </a:p>
        </p:txBody>
      </p:sp>
      <p:sp>
        <p:nvSpPr>
          <p:cNvPr id="6" name="object 6"/>
          <p:cNvSpPr txBox="1"/>
          <p:nvPr/>
        </p:nvSpPr>
        <p:spPr>
          <a:xfrm>
            <a:off x="4724400" y="428625"/>
            <a:ext cx="7064997" cy="6617196"/>
          </a:xfrm>
          <a:prstGeom prst="rect">
            <a:avLst/>
          </a:prstGeom>
        </p:spPr>
        <p:txBody>
          <a:bodyPr vert="horz" wrap="square" lIns="0" tIns="15240" rIns="0" bIns="0" rtlCol="0">
            <a:spAutoFit/>
          </a:bodyPr>
          <a:lstStyle/>
          <a:p>
            <a:pPr marL="12700" algn="ctr">
              <a:lnSpc>
                <a:spcPct val="100000"/>
              </a:lnSpc>
              <a:spcBef>
                <a:spcPts val="120"/>
              </a:spcBef>
            </a:pPr>
            <a:r>
              <a:rPr lang="en-US" sz="1900" b="1" spc="10" dirty="0">
                <a:latin typeface="CVS Health Sans"/>
                <a:cs typeface="CVS Health Sans"/>
              </a:rPr>
              <a:t>Filing a claim:</a:t>
            </a:r>
            <a:endParaRPr sz="1900" dirty="0">
              <a:latin typeface="CVS Health Sans"/>
              <a:cs typeface="CVS Health Sans"/>
            </a:endParaRPr>
          </a:p>
          <a:p>
            <a:pPr marL="187325" marR="80010" indent="-173355">
              <a:lnSpc>
                <a:spcPts val="1760"/>
              </a:lnSpc>
              <a:spcBef>
                <a:spcPts val="1780"/>
              </a:spcBef>
              <a:buFont typeface="Arial"/>
              <a:buChar char="•"/>
              <a:tabLst>
                <a:tab pos="187960" algn="l"/>
              </a:tabLst>
            </a:pPr>
            <a:r>
              <a:rPr lang="en-US" sz="1400" b="1" u="sng" spc="-40" dirty="0">
                <a:latin typeface="CVS Health Sans" panose="020B0504020202020204" pitchFamily="34" charset="0"/>
                <a:cs typeface="CVS Health Sans"/>
              </a:rPr>
              <a:t>New </a:t>
            </a:r>
            <a:r>
              <a:rPr lang="en-US" sz="1400" b="1" u="sng" dirty="0">
                <a:latin typeface="CVS Health Sans" panose="020B0504020202020204" pitchFamily="34" charset="0"/>
                <a:cs typeface="CVS Health Sans"/>
              </a:rPr>
              <a:t>Claim </a:t>
            </a:r>
            <a:r>
              <a:rPr lang="en-US" sz="1400" b="1" u="sng" spc="-20" dirty="0">
                <a:latin typeface="CVS Health Sans" panose="020B0504020202020204" pitchFamily="34" charset="0"/>
                <a:cs typeface="CVS Health Sans"/>
              </a:rPr>
              <a:t>Submissions</a:t>
            </a:r>
            <a:r>
              <a:rPr lang="en-US" sz="1400" b="1" u="sng" spc="-15" dirty="0">
                <a:latin typeface="CVS Health Sans" panose="020B0504020202020204" pitchFamily="34" charset="0"/>
                <a:cs typeface="CVS Health Sans"/>
              </a:rPr>
              <a:t>:</a:t>
            </a:r>
            <a:r>
              <a:rPr lang="en-US" sz="1400" dirty="0">
                <a:latin typeface="CVS Health Sans" panose="020B0504020202020204" pitchFamily="34" charset="0"/>
                <a:cs typeface="CVS Health Sans"/>
              </a:rPr>
              <a:t> </a:t>
            </a:r>
          </a:p>
          <a:p>
            <a:pPr marL="187325" marR="80010" indent="-173355">
              <a:lnSpc>
                <a:spcPts val="1760"/>
              </a:lnSpc>
              <a:spcBef>
                <a:spcPts val="1780"/>
              </a:spcBef>
              <a:buFont typeface="Arial"/>
              <a:buChar char="•"/>
              <a:tabLst>
                <a:tab pos="187960" algn="l"/>
              </a:tabLst>
            </a:pPr>
            <a:r>
              <a:rPr lang="en-US" sz="1400" dirty="0">
                <a:solidFill>
                  <a:srgbClr val="414141"/>
                </a:solidFill>
                <a:latin typeface="CVS Health Sans" panose="020B0504020202020204" pitchFamily="34" charset="0"/>
              </a:rPr>
              <a:t>New claims must be filed </a:t>
            </a:r>
            <a:r>
              <a:rPr lang="en-US" sz="1400" b="0" i="0" u="none" strike="noStrike" dirty="0">
                <a:solidFill>
                  <a:srgbClr val="414141"/>
                </a:solidFill>
                <a:effectLst/>
                <a:latin typeface="CVS Health Sans" panose="020B0504020202020204" pitchFamily="34" charset="0"/>
              </a:rPr>
              <a:t>within 365 days from the date you provide services, unless there’s a contractual exception. For hospital inpatient claims, the date of service refers to the date that the member was discharged.</a:t>
            </a:r>
            <a:r>
              <a:rPr lang="en-US" sz="1400" b="1" dirty="0">
                <a:solidFill>
                  <a:srgbClr val="414141"/>
                </a:solidFill>
                <a:latin typeface="CVS Health Sans" panose="020B0504020202020204" pitchFamily="34" charset="0"/>
              </a:rPr>
              <a:t>  </a:t>
            </a:r>
          </a:p>
          <a:p>
            <a:pPr marL="187325" marR="80010" indent="-173355">
              <a:lnSpc>
                <a:spcPts val="1760"/>
              </a:lnSpc>
              <a:spcBef>
                <a:spcPts val="1780"/>
              </a:spcBef>
              <a:buFont typeface="Arial"/>
              <a:buChar char="•"/>
              <a:tabLst>
                <a:tab pos="187960" algn="l"/>
              </a:tabLst>
            </a:pPr>
            <a:r>
              <a:rPr lang="en-US" sz="1400" b="1" i="0" u="sng" dirty="0">
                <a:solidFill>
                  <a:srgbClr val="414141"/>
                </a:solidFill>
                <a:effectLst/>
                <a:latin typeface="CVS Health Sans" panose="020B0504020202020204" pitchFamily="34" charset="0"/>
              </a:rPr>
              <a:t>Some timeframes to note</a:t>
            </a:r>
            <a:r>
              <a:rPr lang="en-US" sz="1400" b="1" i="0" dirty="0">
                <a:solidFill>
                  <a:srgbClr val="414141"/>
                </a:solidFill>
                <a:effectLst/>
                <a:latin typeface="CVS Health Sans" panose="020B0504020202020204" pitchFamily="34" charset="0"/>
              </a:rPr>
              <a:t>: </a:t>
            </a:r>
          </a:p>
          <a:p>
            <a:pPr algn="l" rtl="0" fontAlgn="base">
              <a:buFont typeface="Arial" panose="020B0604020202020204" pitchFamily="34" charset="0"/>
              <a:buChar char="•"/>
            </a:pPr>
            <a:endParaRPr lang="en-US" sz="1400" b="1" dirty="0">
              <a:solidFill>
                <a:srgbClr val="414141"/>
              </a:solidFill>
              <a:latin typeface="CVS Health Sans" panose="020B0504020202020204" pitchFamily="34" charset="0"/>
            </a:endParaRPr>
          </a:p>
          <a:p>
            <a:pPr algn="l" rtl="0" fontAlgn="base">
              <a:buFont typeface="Arial" panose="020B0604020202020204" pitchFamily="34" charset="0"/>
              <a:buChar char="•"/>
            </a:pPr>
            <a:r>
              <a:rPr lang="en-US" sz="1400" i="0" strike="noStrike" dirty="0">
                <a:solidFill>
                  <a:srgbClr val="414141"/>
                </a:solidFill>
                <a:effectLst/>
                <a:latin typeface="CVS Health Sans" panose="020B0504020202020204" pitchFamily="34" charset="0"/>
              </a:rPr>
              <a:t>    </a:t>
            </a:r>
            <a:r>
              <a:rPr lang="en-US" sz="1400" b="1" i="0" strike="noStrike" dirty="0">
                <a:solidFill>
                  <a:srgbClr val="414141"/>
                </a:solidFill>
                <a:effectLst/>
                <a:latin typeface="CVS Health Sans" panose="020B0504020202020204" pitchFamily="34" charset="0"/>
              </a:rPr>
              <a:t>Medicaid</a:t>
            </a:r>
            <a:r>
              <a:rPr lang="en-US" sz="1400" i="0" strike="noStrike" dirty="0">
                <a:solidFill>
                  <a:srgbClr val="414141"/>
                </a:solidFill>
                <a:effectLst/>
                <a:latin typeface="CVS Health Sans" panose="020B0504020202020204" pitchFamily="34" charset="0"/>
              </a:rPr>
              <a:t>: </a:t>
            </a:r>
            <a:r>
              <a:rPr lang="en-US" sz="1400" b="0" i="0" u="none" strike="noStrike" dirty="0">
                <a:solidFill>
                  <a:srgbClr val="414141"/>
                </a:solidFill>
                <a:effectLst/>
                <a:latin typeface="CVS Health Sans" panose="020B0504020202020204" pitchFamily="34" charset="0"/>
              </a:rPr>
              <a:t>You have 180 days from the paid date to resubmit a revised version of a   processed claim.</a:t>
            </a:r>
          </a:p>
          <a:p>
            <a:pPr algn="l" rtl="0" fontAlgn="base"/>
            <a:r>
              <a:rPr lang="en-US" sz="1400" b="0" i="0" u="none" strike="noStrike" dirty="0">
                <a:solidFill>
                  <a:srgbClr val="414141"/>
                </a:solidFill>
                <a:effectLst/>
                <a:latin typeface="CVS Health Sans" panose="020B0504020202020204" pitchFamily="34" charset="0"/>
              </a:rPr>
              <a:t> </a:t>
            </a:r>
            <a:r>
              <a:rPr lang="en-US" sz="1400" i="0" dirty="0">
                <a:solidFill>
                  <a:srgbClr val="000000"/>
                </a:solidFill>
                <a:effectLst/>
                <a:latin typeface="CVS Health Sans" panose="020B0504020202020204" pitchFamily="34" charset="0"/>
              </a:rPr>
              <a:t>​    </a:t>
            </a:r>
            <a:r>
              <a:rPr lang="en-US" sz="1400" b="1" i="0" strike="noStrike" dirty="0">
                <a:solidFill>
                  <a:srgbClr val="414141"/>
                </a:solidFill>
                <a:effectLst/>
                <a:latin typeface="CVS Health Sans" panose="020B0504020202020204" pitchFamily="34" charset="0"/>
              </a:rPr>
              <a:t>Medicare-Medicaid (Aetna Better Health Premier Plan): </a:t>
            </a:r>
            <a:r>
              <a:rPr lang="en-US" sz="1400" b="0" i="0" u="none" strike="noStrike" dirty="0">
                <a:solidFill>
                  <a:srgbClr val="414141"/>
                </a:solidFill>
                <a:effectLst/>
                <a:latin typeface="CVS Health Sans" panose="020B0504020202020204" pitchFamily="34" charset="0"/>
              </a:rPr>
              <a:t>You have one year from the date of service or discharge to resubmit a revised version of a processed claim.</a:t>
            </a:r>
          </a:p>
          <a:p>
            <a:pPr algn="l" rtl="0" fontAlgn="base"/>
            <a:endParaRPr lang="en-US" sz="1200" b="0" i="0" dirty="0">
              <a:solidFill>
                <a:srgbClr val="000000"/>
              </a:solidFill>
              <a:effectLst/>
              <a:latin typeface="CVS Health Sans" panose="020B0504020202020204" pitchFamily="34" charset="0"/>
            </a:endParaRPr>
          </a:p>
          <a:p>
            <a:pPr marL="171450" indent="-171450" algn="l" rtl="0" fontAlgn="base">
              <a:buFont typeface="Arial" panose="020B0604020202020204" pitchFamily="34" charset="0"/>
              <a:buChar char="•"/>
            </a:pPr>
            <a:endParaRPr lang="en-US" sz="1200" b="0" i="0" dirty="0">
              <a:solidFill>
                <a:srgbClr val="414141"/>
              </a:solidFill>
              <a:effectLst/>
              <a:latin typeface="CVS Health Sans" panose="020B0504020202020204" pitchFamily="34" charset="0"/>
            </a:endParaRPr>
          </a:p>
          <a:p>
            <a:pPr marL="171450" indent="-171450" algn="l" rtl="0" fontAlgn="base">
              <a:buFont typeface="Arial" panose="020B0604020202020204" pitchFamily="34" charset="0"/>
              <a:buChar char="•"/>
            </a:pPr>
            <a:endParaRPr lang="en-US" sz="1200" b="0" i="0" dirty="0">
              <a:solidFill>
                <a:srgbClr val="000000"/>
              </a:solidFill>
              <a:effectLst/>
              <a:latin typeface="CVS Health Sans" panose="020B0504020202020204" pitchFamily="34" charset="0"/>
            </a:endParaRPr>
          </a:p>
          <a:p>
            <a:pPr marL="187325" marR="305435" indent="-173355">
              <a:lnSpc>
                <a:spcPts val="1680"/>
              </a:lnSpc>
              <a:buFont typeface="Arial"/>
              <a:buChar char="•"/>
              <a:tabLst>
                <a:tab pos="187960" algn="l"/>
              </a:tabLst>
            </a:pPr>
            <a:endParaRPr lang="en-US" sz="12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lang="en-US" sz="1600" spc="-10" dirty="0">
              <a:latin typeface="CVS Health Sans"/>
              <a:cs typeface="CVS Health Sans"/>
            </a:endParaRPr>
          </a:p>
          <a:p>
            <a:pPr marL="187325" marR="305435" indent="-173355">
              <a:lnSpc>
                <a:spcPts val="1680"/>
              </a:lnSpc>
              <a:buFont typeface="Arial"/>
              <a:buChar char="•"/>
              <a:tabLst>
                <a:tab pos="187960" algn="l"/>
              </a:tabLst>
            </a:pPr>
            <a:endParaRPr sz="1600" dirty="0">
              <a:latin typeface="CVS Health Sans"/>
              <a:cs typeface="CVS Health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5468</TotalTime>
  <Words>2599</Words>
  <Application>Microsoft Office PowerPoint</Application>
  <PresentationFormat>Widescreen</PresentationFormat>
  <Paragraphs>287</Paragraphs>
  <Slides>22</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Calibri</vt:lpstr>
      <vt:lpstr>CVS Health Sans</vt:lpstr>
      <vt:lpstr>CVS Health Sans Black</vt:lpstr>
      <vt:lpstr>CVS Health Sans Regular</vt:lpstr>
      <vt:lpstr>Domaine Display Bold</vt:lpstr>
      <vt:lpstr>Lucida Grande</vt:lpstr>
      <vt:lpstr>Open Sans</vt:lpstr>
      <vt:lpstr>Open Sans Bold</vt:lpstr>
      <vt:lpstr>Segoe UI</vt:lpstr>
      <vt:lpstr>Times New Roman</vt:lpstr>
      <vt:lpstr>var(--button-font)</vt:lpstr>
      <vt:lpstr>var(--font-title-page)</vt:lpstr>
      <vt:lpstr>Wingdings</vt:lpstr>
      <vt:lpstr>Office Theme</vt:lpstr>
      <vt:lpstr>   Aetna Better Health of Michigan   Lakeland Care Annual Payor Conference   October 16, 2024    </vt:lpstr>
      <vt:lpstr>   </vt:lpstr>
      <vt:lpstr>   </vt:lpstr>
      <vt:lpstr>Our Website </vt:lpstr>
      <vt:lpstr>Secure Provider Portal Registration</vt:lpstr>
      <vt:lpstr>All the tools you need, all in one  place in Availity </vt:lpstr>
      <vt:lpstr>Remittance advice</vt:lpstr>
      <vt:lpstr>How to File A Claim</vt:lpstr>
      <vt:lpstr>Claim and Claims Submission</vt:lpstr>
      <vt:lpstr>Claim reconsideration </vt:lpstr>
      <vt:lpstr>Claim Submission Resources</vt:lpstr>
      <vt:lpstr>Aetna Authorization Tools (PROPAT and EviCore)</vt:lpstr>
      <vt:lpstr>Medical Prior Authorizations (PA)</vt:lpstr>
      <vt:lpstr>Concurrent Review Process </vt:lpstr>
      <vt:lpstr>How to submit a Provider Grievance?</vt:lpstr>
      <vt:lpstr>How to submit a Member Grievance?</vt:lpstr>
      <vt:lpstr>How to submit a Provider Appeal?</vt:lpstr>
      <vt:lpstr>Grievance &amp;  Appeal (Expedited)</vt:lpstr>
      <vt:lpstr>Grievance &amp; Appeal (Expedited) Address</vt:lpstr>
      <vt:lpstr>Sub-Contractors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Oddo</dc:creator>
  <cp:lastModifiedBy>Pampalone, Catherine E.</cp:lastModifiedBy>
  <cp:revision>47</cp:revision>
  <dcterms:created xsi:type="dcterms:W3CDTF">2021-10-28T13:24:04Z</dcterms:created>
  <dcterms:modified xsi:type="dcterms:W3CDTF">2024-10-15T15:52:50Z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2021-10-11T00:00:00Z</vt:filetime>
  </property>
  <property fmtid="{D5CDD505-2E9C-101B-9397-08002B2CF9AE}" pid="3" name="Creator">
    <vt:lpwstr>Microsoft® PowerPoint® for Microsoft 365</vt:lpwstr>
  </property>
  <property fmtid="{D5CDD505-2E9C-101B-9397-08002B2CF9AE}" pid="4" name="LastSaved">
    <vt:filetime>2021-10-28T00:00:00Z</vt:filetime>
  </property>
  <property fmtid="{D5CDD505-2E9C-101B-9397-08002B2CF9AE}" pid="5" name="MSIP_Label_67599526-06ca-49cc-9fa9-5307800a949a_Enabled">
    <vt:lpwstr>true</vt:lpwstr>
  </property>
  <property fmtid="{D5CDD505-2E9C-101B-9397-08002B2CF9AE}" pid="6" name="MSIP_Label_67599526-06ca-49cc-9fa9-5307800a949a_SetDate">
    <vt:lpwstr>2021-10-28T13:24:11Z</vt:lpwstr>
  </property>
  <property fmtid="{D5CDD505-2E9C-101B-9397-08002B2CF9AE}" pid="7" name="MSIP_Label_67599526-06ca-49cc-9fa9-5307800a949a_Method">
    <vt:lpwstr>Standard</vt:lpwstr>
  </property>
  <property fmtid="{D5CDD505-2E9C-101B-9397-08002B2CF9AE}" pid="8" name="MSIP_Label_67599526-06ca-49cc-9fa9-5307800a949a_Name">
    <vt:lpwstr>67599526-06ca-49cc-9fa9-5307800a949a</vt:lpwstr>
  </property>
  <property fmtid="{D5CDD505-2E9C-101B-9397-08002B2CF9AE}" pid="9" name="MSIP_Label_67599526-06ca-49cc-9fa9-5307800a949a_SiteId">
    <vt:lpwstr>fabb61b8-3afe-4e75-b934-a47f782b8cd7</vt:lpwstr>
  </property>
  <property fmtid="{D5CDD505-2E9C-101B-9397-08002B2CF9AE}" pid="10" name="MSIP_Label_67599526-06ca-49cc-9fa9-5307800a949a_ActionId">
    <vt:lpwstr>85228975-4d22-4aee-86d3-96f0e79565a8</vt:lpwstr>
  </property>
  <property fmtid="{D5CDD505-2E9C-101B-9397-08002B2CF9AE}" pid="11" name="MSIP_Label_67599526-06ca-49cc-9fa9-5307800a949a_ContentBits">
    <vt:lpwstr>0</vt:lpwstr>
  </property>
</Properties>
</file>