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29"/>
  </p:notesMasterIdLst>
  <p:sldIdLst>
    <p:sldId id="353" r:id="rId2"/>
    <p:sldId id="480" r:id="rId3"/>
    <p:sldId id="464" r:id="rId4"/>
    <p:sldId id="484" r:id="rId5"/>
    <p:sldId id="485" r:id="rId6"/>
    <p:sldId id="487" r:id="rId7"/>
    <p:sldId id="483" r:id="rId8"/>
    <p:sldId id="489" r:id="rId9"/>
    <p:sldId id="488" r:id="rId10"/>
    <p:sldId id="486" r:id="rId11"/>
    <p:sldId id="467" r:id="rId12"/>
    <p:sldId id="459" r:id="rId13"/>
    <p:sldId id="461" r:id="rId14"/>
    <p:sldId id="460" r:id="rId15"/>
    <p:sldId id="477" r:id="rId16"/>
    <p:sldId id="478" r:id="rId17"/>
    <p:sldId id="482" r:id="rId18"/>
    <p:sldId id="465" r:id="rId19"/>
    <p:sldId id="479" r:id="rId20"/>
    <p:sldId id="455" r:id="rId21"/>
    <p:sldId id="450" r:id="rId22"/>
    <p:sldId id="481" r:id="rId23"/>
    <p:sldId id="445" r:id="rId24"/>
    <p:sldId id="406" r:id="rId25"/>
    <p:sldId id="490" r:id="rId26"/>
    <p:sldId id="420" r:id="rId27"/>
    <p:sldId id="433"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101516"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3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9651" autoAdjust="0"/>
  </p:normalViewPr>
  <p:slideViewPr>
    <p:cSldViewPr>
      <p:cViewPr varScale="1">
        <p:scale>
          <a:sx n="84" d="100"/>
          <a:sy n="84" d="100"/>
        </p:scale>
        <p:origin x="10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646DA47-6159-4493-A504-FD8C33222C93}" type="datetimeFigureOut">
              <a:rPr lang="en-US" smtClean="0"/>
              <a:t>10/15/2024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A2FDA65-2DA1-4BDA-A3E5-EE88803265EA}" type="slidenum">
              <a:rPr lang="en-US" smtClean="0"/>
              <a:t>‹#›</a:t>
            </a:fld>
            <a:endParaRPr lang="en-US"/>
          </a:p>
        </p:txBody>
      </p:sp>
    </p:spTree>
    <p:extLst>
      <p:ext uri="{BB962C8B-B14F-4D97-AF65-F5344CB8AC3E}">
        <p14:creationId xmlns:p14="http://schemas.microsoft.com/office/powerpoint/2010/main" val="2025039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5608" indent="-290497" eaLnBrk="0" hangingPunct="0">
              <a:spcBef>
                <a:spcPct val="30000"/>
              </a:spcBef>
              <a:defRPr sz="1200">
                <a:solidFill>
                  <a:schemeClr val="tx1"/>
                </a:solidFill>
                <a:latin typeface="Arial" charset="0"/>
              </a:defRPr>
            </a:lvl2pPr>
            <a:lvl3pPr marL="1163574" indent="-231762" eaLnBrk="0" hangingPunct="0">
              <a:spcBef>
                <a:spcPct val="30000"/>
              </a:spcBef>
              <a:defRPr sz="1200">
                <a:solidFill>
                  <a:schemeClr val="tx1"/>
                </a:solidFill>
                <a:latin typeface="Arial" charset="0"/>
              </a:defRPr>
            </a:lvl3pPr>
            <a:lvl4pPr marL="1630273" indent="-231762" eaLnBrk="0" hangingPunct="0">
              <a:spcBef>
                <a:spcPct val="30000"/>
              </a:spcBef>
              <a:defRPr sz="1200">
                <a:solidFill>
                  <a:schemeClr val="tx1"/>
                </a:solidFill>
                <a:latin typeface="Arial" charset="0"/>
              </a:defRPr>
            </a:lvl4pPr>
            <a:lvl5pPr marL="2095384" indent="-231762" eaLnBrk="0" hangingPunct="0">
              <a:spcBef>
                <a:spcPct val="30000"/>
              </a:spcBef>
              <a:defRPr sz="1200">
                <a:solidFill>
                  <a:schemeClr val="tx1"/>
                </a:solidFill>
                <a:latin typeface="Arial" charset="0"/>
              </a:defRPr>
            </a:lvl5pPr>
            <a:lvl6pPr marL="2552559" indent="-231762" eaLnBrk="0" fontAlgn="base" hangingPunct="0">
              <a:spcBef>
                <a:spcPct val="30000"/>
              </a:spcBef>
              <a:spcAft>
                <a:spcPct val="0"/>
              </a:spcAft>
              <a:defRPr sz="1200">
                <a:solidFill>
                  <a:schemeClr val="tx1"/>
                </a:solidFill>
                <a:latin typeface="Arial" charset="0"/>
              </a:defRPr>
            </a:lvl6pPr>
            <a:lvl7pPr marL="3009734" indent="-231762" eaLnBrk="0" fontAlgn="base" hangingPunct="0">
              <a:spcBef>
                <a:spcPct val="30000"/>
              </a:spcBef>
              <a:spcAft>
                <a:spcPct val="0"/>
              </a:spcAft>
              <a:defRPr sz="1200">
                <a:solidFill>
                  <a:schemeClr val="tx1"/>
                </a:solidFill>
                <a:latin typeface="Arial" charset="0"/>
              </a:defRPr>
            </a:lvl7pPr>
            <a:lvl8pPr marL="3466908" indent="-231762" eaLnBrk="0" fontAlgn="base" hangingPunct="0">
              <a:spcBef>
                <a:spcPct val="30000"/>
              </a:spcBef>
              <a:spcAft>
                <a:spcPct val="0"/>
              </a:spcAft>
              <a:defRPr sz="1200">
                <a:solidFill>
                  <a:schemeClr val="tx1"/>
                </a:solidFill>
                <a:latin typeface="Arial" charset="0"/>
              </a:defRPr>
            </a:lvl8pPr>
            <a:lvl9pPr marL="3924083" indent="-231762"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C83D128-57FE-49B6-A87F-98AA04A52C3B}" type="slidenum">
              <a:rPr lang="en-US" altLang="en-US">
                <a:solidFill>
                  <a:prstClr val="black"/>
                </a:solidFill>
              </a:rPr>
              <a:pPr eaLnBrk="1" hangingPunct="1">
                <a:spcBef>
                  <a:spcPct val="0"/>
                </a:spcBef>
              </a:pPr>
              <a:t>1</a:t>
            </a:fld>
            <a:endParaRPr lang="en-US" altLang="en-US">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altLang="en-US"/>
            </a:b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cvr_3_image_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848225"/>
            <a:ext cx="9144000" cy="20193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53125" y="365125"/>
            <a:ext cx="2981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244475" y="1700213"/>
            <a:ext cx="7772400" cy="1470025"/>
          </a:xfrm>
        </p:spPr>
        <p:txBody>
          <a:bodyPr wrap="square" anchor="ctr"/>
          <a:lstStyle>
            <a:lvl1pPr>
              <a:lnSpc>
                <a:spcPct val="80000"/>
              </a:lnSpc>
              <a:defRPr sz="7000" b="0"/>
            </a:lvl1pPr>
          </a:lstStyle>
          <a:p>
            <a:pPr lvl="0"/>
            <a:r>
              <a:rPr lang="en-US" noProof="0" dirty="0"/>
              <a:t>Click to edit Master title style</a:t>
            </a:r>
          </a:p>
        </p:txBody>
      </p:sp>
      <p:sp>
        <p:nvSpPr>
          <p:cNvPr id="6147" name="Rectangle 3"/>
          <p:cNvSpPr>
            <a:spLocks noGrp="1" noChangeArrowheads="1"/>
          </p:cNvSpPr>
          <p:nvPr>
            <p:ph type="subTitle" idx="1"/>
          </p:nvPr>
        </p:nvSpPr>
        <p:spPr>
          <a:xfrm>
            <a:off x="273050" y="3363913"/>
            <a:ext cx="6400800" cy="401637"/>
          </a:xfrm>
        </p:spPr>
        <p:txBody>
          <a:bodyPr wrap="square"/>
          <a:lstStyle>
            <a:lvl1pPr>
              <a:defRPr sz="2300"/>
            </a:lvl1pPr>
          </a:lstStyle>
          <a:p>
            <a:pPr lvl="0"/>
            <a:r>
              <a:rPr lang="en-US" noProof="0"/>
              <a:t>Click to edit Master subtitle style</a:t>
            </a:r>
          </a:p>
        </p:txBody>
      </p:sp>
    </p:spTree>
    <p:extLst>
      <p:ext uri="{BB962C8B-B14F-4D97-AF65-F5344CB8AC3E}">
        <p14:creationId xmlns:p14="http://schemas.microsoft.com/office/powerpoint/2010/main" val="428619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4"/>
          <p:cNvSpPr>
            <a:spLocks noGrp="1" noChangeArrowheads="1"/>
          </p:cNvSpPr>
          <p:nvPr>
            <p:ph type="ftr" sz="quarter" idx="10"/>
          </p:nvPr>
        </p:nvSpPr>
        <p:spPr>
          <a:ln/>
        </p:spPr>
        <p:txBody>
          <a:bodyPr/>
          <a:lstStyle>
            <a:lvl1pPr>
              <a:defRPr/>
            </a:lvl1pPr>
          </a:lstStyle>
          <a:p>
            <a:pPr>
              <a:defRPr/>
            </a:pPr>
            <a:r>
              <a:rPr lang="en-US">
                <a:solidFill>
                  <a:srgbClr val="000000"/>
                </a:solidFill>
              </a:rPr>
              <a:t>Confidential disclaimer or title of presentation here, edit in View/master/slide master</a:t>
            </a:r>
          </a:p>
        </p:txBody>
      </p:sp>
    </p:spTree>
    <p:extLst>
      <p:ext uri="{BB962C8B-B14F-4D97-AF65-F5344CB8AC3E}">
        <p14:creationId xmlns:p14="http://schemas.microsoft.com/office/powerpoint/2010/main" val="2131558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78338" y="152400"/>
            <a:ext cx="1400175" cy="2830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3050" y="152400"/>
            <a:ext cx="4052888" cy="2830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4"/>
          <p:cNvSpPr>
            <a:spLocks noGrp="1" noChangeArrowheads="1"/>
          </p:cNvSpPr>
          <p:nvPr>
            <p:ph type="ftr" sz="quarter" idx="10"/>
          </p:nvPr>
        </p:nvSpPr>
        <p:spPr>
          <a:ln/>
        </p:spPr>
        <p:txBody>
          <a:bodyPr/>
          <a:lstStyle>
            <a:lvl1pPr>
              <a:defRPr/>
            </a:lvl1pPr>
          </a:lstStyle>
          <a:p>
            <a:pPr>
              <a:defRPr/>
            </a:pPr>
            <a:r>
              <a:rPr lang="en-US">
                <a:solidFill>
                  <a:srgbClr val="000000"/>
                </a:solidFill>
              </a:rPr>
              <a:t>Confidential disclaimer or title of presentation here, edit in View/master/slide master</a:t>
            </a:r>
          </a:p>
        </p:txBody>
      </p:sp>
    </p:spTree>
    <p:extLst>
      <p:ext uri="{BB962C8B-B14F-4D97-AF65-F5344CB8AC3E}">
        <p14:creationId xmlns:p14="http://schemas.microsoft.com/office/powerpoint/2010/main" val="49869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4"/>
          <p:cNvSpPr>
            <a:spLocks noGrp="1" noChangeArrowheads="1"/>
          </p:cNvSpPr>
          <p:nvPr>
            <p:ph type="ftr" sz="quarter" idx="10"/>
          </p:nvPr>
        </p:nvSpPr>
        <p:spPr>
          <a:ln/>
        </p:spPr>
        <p:txBody>
          <a:bodyPr/>
          <a:lstStyle>
            <a:lvl1pPr>
              <a:defRPr/>
            </a:lvl1pPr>
          </a:lstStyle>
          <a:p>
            <a:pPr>
              <a:defRPr/>
            </a:pPr>
            <a:r>
              <a:rPr lang="en-US">
                <a:solidFill>
                  <a:srgbClr val="000000"/>
                </a:solidFill>
              </a:rPr>
              <a:t>Confidential disclaimer or title of presentation here, edit in View/master/slide master</a:t>
            </a:r>
          </a:p>
        </p:txBody>
      </p:sp>
    </p:spTree>
    <p:extLst>
      <p:ext uri="{BB962C8B-B14F-4D97-AF65-F5344CB8AC3E}">
        <p14:creationId xmlns:p14="http://schemas.microsoft.com/office/powerpoint/2010/main" val="395880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4"/>
          <p:cNvSpPr>
            <a:spLocks noGrp="1" noChangeArrowheads="1"/>
          </p:cNvSpPr>
          <p:nvPr>
            <p:ph type="ftr" sz="quarter" idx="10"/>
          </p:nvPr>
        </p:nvSpPr>
        <p:spPr>
          <a:ln/>
        </p:spPr>
        <p:txBody>
          <a:bodyPr/>
          <a:lstStyle>
            <a:lvl1pPr>
              <a:defRPr/>
            </a:lvl1pPr>
          </a:lstStyle>
          <a:p>
            <a:pPr>
              <a:defRPr/>
            </a:pPr>
            <a:r>
              <a:rPr lang="en-US">
                <a:solidFill>
                  <a:srgbClr val="000000"/>
                </a:solidFill>
              </a:rPr>
              <a:t>Confidential disclaimer or title of presentation here, edit in View/master/slide master</a:t>
            </a:r>
          </a:p>
        </p:txBody>
      </p:sp>
    </p:spTree>
    <p:extLst>
      <p:ext uri="{BB962C8B-B14F-4D97-AF65-F5344CB8AC3E}">
        <p14:creationId xmlns:p14="http://schemas.microsoft.com/office/powerpoint/2010/main" val="4235375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3050" y="1414463"/>
            <a:ext cx="2009775" cy="156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435225" y="1414463"/>
            <a:ext cx="2009775" cy="156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4"/>
          <p:cNvSpPr>
            <a:spLocks noGrp="1" noChangeArrowheads="1"/>
          </p:cNvSpPr>
          <p:nvPr>
            <p:ph type="ftr" sz="quarter" idx="10"/>
          </p:nvPr>
        </p:nvSpPr>
        <p:spPr>
          <a:ln/>
        </p:spPr>
        <p:txBody>
          <a:bodyPr/>
          <a:lstStyle>
            <a:lvl1pPr>
              <a:defRPr/>
            </a:lvl1pPr>
          </a:lstStyle>
          <a:p>
            <a:pPr>
              <a:defRPr/>
            </a:pPr>
            <a:r>
              <a:rPr lang="en-US">
                <a:solidFill>
                  <a:srgbClr val="000000"/>
                </a:solidFill>
              </a:rPr>
              <a:t>Confidential disclaimer or title of presentation here, edit in View/master/slide master</a:t>
            </a:r>
          </a:p>
        </p:txBody>
      </p:sp>
    </p:spTree>
    <p:extLst>
      <p:ext uri="{BB962C8B-B14F-4D97-AF65-F5344CB8AC3E}">
        <p14:creationId xmlns:p14="http://schemas.microsoft.com/office/powerpoint/2010/main" val="83369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4"/>
          <p:cNvSpPr>
            <a:spLocks noGrp="1" noChangeArrowheads="1"/>
          </p:cNvSpPr>
          <p:nvPr>
            <p:ph type="ftr" sz="quarter" idx="10"/>
          </p:nvPr>
        </p:nvSpPr>
        <p:spPr>
          <a:ln/>
        </p:spPr>
        <p:txBody>
          <a:bodyPr/>
          <a:lstStyle>
            <a:lvl1pPr>
              <a:defRPr/>
            </a:lvl1pPr>
          </a:lstStyle>
          <a:p>
            <a:pPr>
              <a:defRPr/>
            </a:pPr>
            <a:r>
              <a:rPr lang="en-US">
                <a:solidFill>
                  <a:srgbClr val="000000"/>
                </a:solidFill>
              </a:rPr>
              <a:t>Confidential disclaimer or title of presentation here, edit in View/master/slide master</a:t>
            </a:r>
          </a:p>
        </p:txBody>
      </p:sp>
    </p:spTree>
    <p:extLst>
      <p:ext uri="{BB962C8B-B14F-4D97-AF65-F5344CB8AC3E}">
        <p14:creationId xmlns:p14="http://schemas.microsoft.com/office/powerpoint/2010/main" val="203323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4"/>
          <p:cNvSpPr>
            <a:spLocks noGrp="1" noChangeArrowheads="1"/>
          </p:cNvSpPr>
          <p:nvPr>
            <p:ph type="ftr" sz="quarter" idx="10"/>
          </p:nvPr>
        </p:nvSpPr>
        <p:spPr>
          <a:ln/>
        </p:spPr>
        <p:txBody>
          <a:bodyPr/>
          <a:lstStyle>
            <a:lvl1pPr>
              <a:defRPr/>
            </a:lvl1pPr>
          </a:lstStyle>
          <a:p>
            <a:pPr>
              <a:defRPr/>
            </a:pPr>
            <a:r>
              <a:rPr lang="en-US">
                <a:solidFill>
                  <a:srgbClr val="000000"/>
                </a:solidFill>
              </a:rPr>
              <a:t>Confidential disclaimer or title of presentation here, edit in View/master/slide master</a:t>
            </a:r>
          </a:p>
        </p:txBody>
      </p:sp>
    </p:spTree>
    <p:extLst>
      <p:ext uri="{BB962C8B-B14F-4D97-AF65-F5344CB8AC3E}">
        <p14:creationId xmlns:p14="http://schemas.microsoft.com/office/powerpoint/2010/main" val="3472830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4"/>
          <p:cNvSpPr>
            <a:spLocks noGrp="1" noChangeArrowheads="1"/>
          </p:cNvSpPr>
          <p:nvPr>
            <p:ph type="ftr" sz="quarter" idx="10"/>
          </p:nvPr>
        </p:nvSpPr>
        <p:spPr>
          <a:ln/>
        </p:spPr>
        <p:txBody>
          <a:bodyPr/>
          <a:lstStyle>
            <a:lvl1pPr>
              <a:defRPr/>
            </a:lvl1pPr>
          </a:lstStyle>
          <a:p>
            <a:pPr>
              <a:defRPr/>
            </a:pPr>
            <a:r>
              <a:rPr lang="en-US">
                <a:solidFill>
                  <a:srgbClr val="000000"/>
                </a:solidFill>
              </a:rPr>
              <a:t>Confidential disclaimer or title of presentation here, edit in View/master/slide master</a:t>
            </a:r>
          </a:p>
        </p:txBody>
      </p:sp>
    </p:spTree>
    <p:extLst>
      <p:ext uri="{BB962C8B-B14F-4D97-AF65-F5344CB8AC3E}">
        <p14:creationId xmlns:p14="http://schemas.microsoft.com/office/powerpoint/2010/main" val="153950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4"/>
          <p:cNvSpPr>
            <a:spLocks noGrp="1" noChangeArrowheads="1"/>
          </p:cNvSpPr>
          <p:nvPr>
            <p:ph type="ftr" sz="quarter" idx="10"/>
          </p:nvPr>
        </p:nvSpPr>
        <p:spPr>
          <a:ln/>
        </p:spPr>
        <p:txBody>
          <a:bodyPr/>
          <a:lstStyle>
            <a:lvl1pPr>
              <a:defRPr/>
            </a:lvl1pPr>
          </a:lstStyle>
          <a:p>
            <a:pPr>
              <a:defRPr/>
            </a:pPr>
            <a:r>
              <a:rPr lang="en-US">
                <a:solidFill>
                  <a:srgbClr val="000000"/>
                </a:solidFill>
              </a:rPr>
              <a:t>Confidential disclaimer or title of presentation here, edit in View/master/slide master</a:t>
            </a:r>
          </a:p>
        </p:txBody>
      </p:sp>
    </p:spTree>
    <p:extLst>
      <p:ext uri="{BB962C8B-B14F-4D97-AF65-F5344CB8AC3E}">
        <p14:creationId xmlns:p14="http://schemas.microsoft.com/office/powerpoint/2010/main" val="421659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4"/>
          <p:cNvSpPr>
            <a:spLocks noGrp="1" noChangeArrowheads="1"/>
          </p:cNvSpPr>
          <p:nvPr>
            <p:ph type="ftr" sz="quarter" idx="10"/>
          </p:nvPr>
        </p:nvSpPr>
        <p:spPr>
          <a:ln/>
        </p:spPr>
        <p:txBody>
          <a:bodyPr/>
          <a:lstStyle>
            <a:lvl1pPr>
              <a:defRPr/>
            </a:lvl1pPr>
          </a:lstStyle>
          <a:p>
            <a:pPr>
              <a:defRPr/>
            </a:pPr>
            <a:r>
              <a:rPr lang="en-US">
                <a:solidFill>
                  <a:srgbClr val="000000"/>
                </a:solidFill>
              </a:rPr>
              <a:t>Confidential disclaimer or title of presentation here, edit in View/master/slide master</a:t>
            </a:r>
          </a:p>
        </p:txBody>
      </p:sp>
    </p:spTree>
    <p:extLst>
      <p:ext uri="{BB962C8B-B14F-4D97-AF65-F5344CB8AC3E}">
        <p14:creationId xmlns:p14="http://schemas.microsoft.com/office/powerpoint/2010/main" val="163975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52"/>
          <p:cNvSpPr>
            <a:spLocks noGrp="1" noChangeArrowheads="1"/>
          </p:cNvSpPr>
          <p:nvPr>
            <p:ph type="title"/>
          </p:nvPr>
        </p:nvSpPr>
        <p:spPr bwMode="auto">
          <a:xfrm>
            <a:off x="273050" y="152400"/>
            <a:ext cx="56054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r>
              <a:rPr lang="en-US" altLang="en-US"/>
              <a:t>Click to edit Master title style</a:t>
            </a:r>
          </a:p>
        </p:txBody>
      </p:sp>
      <p:sp>
        <p:nvSpPr>
          <p:cNvPr id="3075" name="Rectangle 53"/>
          <p:cNvSpPr>
            <a:spLocks noGrp="1" noChangeArrowheads="1"/>
          </p:cNvSpPr>
          <p:nvPr>
            <p:ph type="body" idx="1"/>
          </p:nvPr>
        </p:nvSpPr>
        <p:spPr bwMode="auto">
          <a:xfrm>
            <a:off x="273050" y="1414463"/>
            <a:ext cx="41719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First level</a:t>
            </a:r>
          </a:p>
          <a:p>
            <a:pPr lvl="2"/>
            <a:r>
              <a:rPr lang="en-US" altLang="en-US"/>
              <a:t>Third level</a:t>
            </a:r>
          </a:p>
          <a:p>
            <a:pPr lvl="3"/>
            <a:r>
              <a:rPr lang="en-US" altLang="en-US"/>
              <a:t>Fourth level</a:t>
            </a:r>
          </a:p>
        </p:txBody>
      </p:sp>
      <p:sp>
        <p:nvSpPr>
          <p:cNvPr id="1078" name="Rectangle 54"/>
          <p:cNvSpPr>
            <a:spLocks noGrp="1" noChangeArrowheads="1"/>
          </p:cNvSpPr>
          <p:nvPr>
            <p:ph type="ftr" sz="quarter" idx="3"/>
          </p:nvPr>
        </p:nvSpPr>
        <p:spPr bwMode="auto">
          <a:xfrm>
            <a:off x="273050" y="6381750"/>
            <a:ext cx="716756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r>
              <a:rPr lang="en-US">
                <a:solidFill>
                  <a:srgbClr val="000000"/>
                </a:solidFill>
              </a:rPr>
              <a:t>Confidential disclaimer or title of presentation here, edit in View/master/slide master</a:t>
            </a:r>
          </a:p>
        </p:txBody>
      </p:sp>
      <p:sp>
        <p:nvSpPr>
          <p:cNvPr id="3077" name="Rectangle 55"/>
          <p:cNvSpPr>
            <a:spLocks noChangeArrowheads="1"/>
          </p:cNvSpPr>
          <p:nvPr/>
        </p:nvSpPr>
        <p:spPr bwMode="auto">
          <a:xfrm>
            <a:off x="8104188" y="6381750"/>
            <a:ext cx="661987" cy="476250"/>
          </a:xfrm>
          <a:prstGeom prst="rect">
            <a:avLst/>
          </a:prstGeom>
          <a:noFill/>
          <a:ln>
            <a:noFill/>
          </a:ln>
          <a:effec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fld id="{9F9338A4-972F-4625-8286-33F6EEEA0194}" type="slidenum">
              <a:rPr lang="en-US" altLang="en-US" sz="1400" smtClean="0">
                <a:solidFill>
                  <a:srgbClr val="000000"/>
                </a:solidFill>
                <a:latin typeface="Calibri" pitchFamily="34" charset="0"/>
              </a:rPr>
              <a:pPr algn="r" eaLnBrk="1" fontAlgn="base" hangingPunct="1">
                <a:spcBef>
                  <a:spcPct val="0"/>
                </a:spcBef>
                <a:spcAft>
                  <a:spcPct val="0"/>
                </a:spcAft>
                <a:defRPr/>
              </a:pPr>
              <a:t>‹#›</a:t>
            </a:fld>
            <a:endParaRPr lang="en-US" altLang="en-US" sz="1400" dirty="0">
              <a:solidFill>
                <a:srgbClr val="000000"/>
              </a:solidFill>
              <a:latin typeface="Calibri" pitchFamily="34" charset="0"/>
            </a:endParaRPr>
          </a:p>
        </p:txBody>
      </p:sp>
      <p:sp>
        <p:nvSpPr>
          <p:cNvPr id="3078" name="Line 56"/>
          <p:cNvSpPr>
            <a:spLocks noChangeShapeType="1"/>
          </p:cNvSpPr>
          <p:nvPr/>
        </p:nvSpPr>
        <p:spPr bwMode="auto">
          <a:xfrm>
            <a:off x="382588" y="6343650"/>
            <a:ext cx="8308975" cy="0"/>
          </a:xfrm>
          <a:prstGeom prst="line">
            <a:avLst/>
          </a:prstGeom>
          <a:noFill/>
          <a:ln w="25400" cap="rnd">
            <a:solidFill>
              <a:srgbClr val="80808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ndParaRPr>
          </a:p>
        </p:txBody>
      </p:sp>
      <p:sp>
        <p:nvSpPr>
          <p:cNvPr id="3079" name="Text Box 57"/>
          <p:cNvSpPr txBox="1">
            <a:spLocks noChangeArrowheads="1"/>
          </p:cNvSpPr>
          <p:nvPr/>
        </p:nvSpPr>
        <p:spPr bwMode="auto">
          <a:xfrm>
            <a:off x="7499350" y="6381750"/>
            <a:ext cx="957263" cy="304800"/>
          </a:xfrm>
          <a:prstGeom prst="rect">
            <a:avLst/>
          </a:prstGeom>
          <a:noFill/>
          <a:ln>
            <a:noFill/>
          </a:ln>
          <a:effec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defRPr/>
            </a:pPr>
            <a:r>
              <a:rPr lang="en-US" sz="1400" dirty="0">
                <a:solidFill>
                  <a:srgbClr val="000000"/>
                </a:solidFill>
                <a:latin typeface="Calibri" pitchFamily="34" charset="0"/>
              </a:rPr>
              <a:t>Aetna Inc.</a:t>
            </a:r>
          </a:p>
        </p:txBody>
      </p:sp>
    </p:spTree>
    <p:extLst>
      <p:ext uri="{BB962C8B-B14F-4D97-AF65-F5344CB8AC3E}">
        <p14:creationId xmlns:p14="http://schemas.microsoft.com/office/powerpoint/2010/main" val="154414533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dt="0"/>
  <p:txStyles>
    <p:titleStyle>
      <a:lvl1pPr algn="l" rtl="0" eaLnBrk="0" fontAlgn="base" hangingPunct="0">
        <a:lnSpc>
          <a:spcPct val="85000"/>
        </a:lnSpc>
        <a:spcBef>
          <a:spcPct val="0"/>
        </a:spcBef>
        <a:spcAft>
          <a:spcPct val="0"/>
        </a:spcAft>
        <a:defRPr sz="3500" b="1">
          <a:solidFill>
            <a:srgbClr val="7D3F98"/>
          </a:solidFill>
          <a:latin typeface="+mj-lt"/>
          <a:ea typeface="+mj-ea"/>
          <a:cs typeface="+mj-cs"/>
        </a:defRPr>
      </a:lvl1pPr>
      <a:lvl2pPr algn="l" rtl="0" eaLnBrk="0" fontAlgn="base" hangingPunct="0">
        <a:lnSpc>
          <a:spcPct val="85000"/>
        </a:lnSpc>
        <a:spcBef>
          <a:spcPct val="0"/>
        </a:spcBef>
        <a:spcAft>
          <a:spcPct val="0"/>
        </a:spcAft>
        <a:defRPr sz="3500" b="1">
          <a:solidFill>
            <a:srgbClr val="7D3F98"/>
          </a:solidFill>
          <a:latin typeface="Calibri" pitchFamily="34" charset="0"/>
        </a:defRPr>
      </a:lvl2pPr>
      <a:lvl3pPr algn="l" rtl="0" eaLnBrk="0" fontAlgn="base" hangingPunct="0">
        <a:lnSpc>
          <a:spcPct val="85000"/>
        </a:lnSpc>
        <a:spcBef>
          <a:spcPct val="0"/>
        </a:spcBef>
        <a:spcAft>
          <a:spcPct val="0"/>
        </a:spcAft>
        <a:defRPr sz="3500" b="1">
          <a:solidFill>
            <a:srgbClr val="7D3F98"/>
          </a:solidFill>
          <a:latin typeface="Calibri" pitchFamily="34" charset="0"/>
        </a:defRPr>
      </a:lvl3pPr>
      <a:lvl4pPr algn="l" rtl="0" eaLnBrk="0" fontAlgn="base" hangingPunct="0">
        <a:lnSpc>
          <a:spcPct val="85000"/>
        </a:lnSpc>
        <a:spcBef>
          <a:spcPct val="0"/>
        </a:spcBef>
        <a:spcAft>
          <a:spcPct val="0"/>
        </a:spcAft>
        <a:defRPr sz="3500" b="1">
          <a:solidFill>
            <a:srgbClr val="7D3F98"/>
          </a:solidFill>
          <a:latin typeface="Calibri" pitchFamily="34" charset="0"/>
        </a:defRPr>
      </a:lvl4pPr>
      <a:lvl5pPr algn="l" rtl="0" eaLnBrk="0" fontAlgn="base" hangingPunct="0">
        <a:lnSpc>
          <a:spcPct val="85000"/>
        </a:lnSpc>
        <a:spcBef>
          <a:spcPct val="0"/>
        </a:spcBef>
        <a:spcAft>
          <a:spcPct val="0"/>
        </a:spcAft>
        <a:defRPr sz="3500" b="1">
          <a:solidFill>
            <a:srgbClr val="7D3F98"/>
          </a:solidFill>
          <a:latin typeface="Calibri" pitchFamily="34" charset="0"/>
        </a:defRPr>
      </a:lvl5pPr>
      <a:lvl6pPr marL="457200" algn="l" rtl="0" fontAlgn="base">
        <a:lnSpc>
          <a:spcPct val="85000"/>
        </a:lnSpc>
        <a:spcBef>
          <a:spcPct val="0"/>
        </a:spcBef>
        <a:spcAft>
          <a:spcPct val="0"/>
        </a:spcAft>
        <a:defRPr sz="3500" b="1">
          <a:solidFill>
            <a:srgbClr val="7D3F98"/>
          </a:solidFill>
          <a:latin typeface="Calibri" pitchFamily="34" charset="0"/>
        </a:defRPr>
      </a:lvl6pPr>
      <a:lvl7pPr marL="914400" algn="l" rtl="0" fontAlgn="base">
        <a:lnSpc>
          <a:spcPct val="85000"/>
        </a:lnSpc>
        <a:spcBef>
          <a:spcPct val="0"/>
        </a:spcBef>
        <a:spcAft>
          <a:spcPct val="0"/>
        </a:spcAft>
        <a:defRPr sz="3500" b="1">
          <a:solidFill>
            <a:srgbClr val="7D3F98"/>
          </a:solidFill>
          <a:latin typeface="Calibri" pitchFamily="34" charset="0"/>
        </a:defRPr>
      </a:lvl7pPr>
      <a:lvl8pPr marL="1371600" algn="l" rtl="0" fontAlgn="base">
        <a:lnSpc>
          <a:spcPct val="85000"/>
        </a:lnSpc>
        <a:spcBef>
          <a:spcPct val="0"/>
        </a:spcBef>
        <a:spcAft>
          <a:spcPct val="0"/>
        </a:spcAft>
        <a:defRPr sz="3500" b="1">
          <a:solidFill>
            <a:srgbClr val="7D3F98"/>
          </a:solidFill>
          <a:latin typeface="Calibri" pitchFamily="34" charset="0"/>
        </a:defRPr>
      </a:lvl8pPr>
      <a:lvl9pPr marL="1828800" algn="l" rtl="0" fontAlgn="base">
        <a:lnSpc>
          <a:spcPct val="85000"/>
        </a:lnSpc>
        <a:spcBef>
          <a:spcPct val="0"/>
        </a:spcBef>
        <a:spcAft>
          <a:spcPct val="0"/>
        </a:spcAft>
        <a:defRPr sz="3500" b="1">
          <a:solidFill>
            <a:srgbClr val="7D3F98"/>
          </a:solidFill>
          <a:latin typeface="Calibri" pitchFamily="34" charset="0"/>
        </a:defRPr>
      </a:lvl9pPr>
    </p:titleStyle>
    <p:bodyStyle>
      <a:lvl1pPr marL="342900" indent="-342900" algn="l" rtl="0" eaLnBrk="0" fontAlgn="base" hangingPunct="0">
        <a:spcBef>
          <a:spcPct val="20000"/>
        </a:spcBef>
        <a:spcAft>
          <a:spcPct val="0"/>
        </a:spcAft>
        <a:defRPr sz="2500" b="1">
          <a:solidFill>
            <a:schemeClr val="tx1"/>
          </a:solidFill>
          <a:latin typeface="+mn-lt"/>
          <a:ea typeface="+mn-ea"/>
          <a:cs typeface="+mn-cs"/>
        </a:defRPr>
      </a:lvl1pPr>
      <a:lvl2pPr marL="342900" indent="-228600" algn="l" rtl="0" eaLnBrk="0" fontAlgn="base" hangingPunct="0">
        <a:spcBef>
          <a:spcPct val="20000"/>
        </a:spcBef>
        <a:spcAft>
          <a:spcPct val="0"/>
        </a:spcAft>
        <a:buChar char="•"/>
        <a:defRPr sz="2000">
          <a:solidFill>
            <a:schemeClr val="tx1"/>
          </a:solidFill>
          <a:latin typeface="+mn-lt"/>
        </a:defRPr>
      </a:lvl2pPr>
      <a:lvl3pPr marL="685800" indent="-228600" algn="l" rtl="0" eaLnBrk="0" fontAlgn="base" hangingPunct="0">
        <a:spcBef>
          <a:spcPct val="20000"/>
        </a:spcBef>
        <a:spcAft>
          <a:spcPct val="0"/>
        </a:spcAft>
        <a:buChar char="•"/>
        <a:defRPr sz="2000">
          <a:solidFill>
            <a:schemeClr val="tx1"/>
          </a:solidFill>
          <a:latin typeface="+mn-lt"/>
        </a:defRPr>
      </a:lvl3pPr>
      <a:lvl4pPr marL="10287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MalolosB@cvshealth.com" TargetMode="External"/><Relationship Id="rId2" Type="http://schemas.openxmlformats.org/officeDocument/2006/relationships/hyperlink" Target="mailto:MadridR2@cvshealth.com" TargetMode="External"/><Relationship Id="rId1" Type="http://schemas.openxmlformats.org/officeDocument/2006/relationships/slideLayout" Target="../slideLayouts/slideLayout2.xml"/><Relationship Id="rId4" Type="http://schemas.openxmlformats.org/officeDocument/2006/relationships/hyperlink" Target="mailto:HallerL@aetna.co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availity.com/" TargetMode="External"/><Relationship Id="rId2" Type="http://schemas.openxmlformats.org/officeDocument/2006/relationships/hyperlink" Target="http://www.aetnawebinars.com/"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aetna.com/health-care-professionals.html" TargetMode="External"/><Relationship Id="rId1" Type="http://schemas.openxmlformats.org/officeDocument/2006/relationships/slideLayout" Target="../slideLayouts/slideLayout2.xml"/><Relationship Id="rId6" Type="http://schemas.openxmlformats.org/officeDocument/2006/relationships/image" Target="cid:image001.jpg@01D8C859.080B9150"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hyperlink" Target="FirstHealth.com" TargetMode="Externa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hyperlink" Target="mailto:claims@groupresources.co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customerservice@cofinity.net"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304800" y="1651770"/>
            <a:ext cx="8264525" cy="773738"/>
          </a:xfrm>
          <a:noFill/>
        </p:spPr>
        <p:txBody>
          <a:bodyPr/>
          <a:lstStyle/>
          <a:p>
            <a:pPr algn="ctr" eaLnBrk="1" hangingPunct="1"/>
            <a:r>
              <a:rPr lang="en-US" altLang="en-US" sz="5400" b="1" dirty="0"/>
              <a:t>Aetna Updates</a:t>
            </a:r>
          </a:p>
        </p:txBody>
      </p:sp>
      <p:pic>
        <p:nvPicPr>
          <p:cNvPr id="2" name="Picture 1">
            <a:extLst>
              <a:ext uri="{FF2B5EF4-FFF2-40B4-BE49-F238E27FC236}">
                <a16:creationId xmlns:a16="http://schemas.microsoft.com/office/drawing/2014/main" id="{CE857532-7D57-4C14-8A20-A91651DD3752}"/>
              </a:ext>
            </a:extLst>
          </p:cNvPr>
          <p:cNvPicPr>
            <a:picLocks noChangeAspect="1"/>
          </p:cNvPicPr>
          <p:nvPr/>
        </p:nvPicPr>
        <p:blipFill>
          <a:blip r:embed="rId4"/>
          <a:stretch>
            <a:fillRect/>
          </a:stretch>
        </p:blipFill>
        <p:spPr>
          <a:xfrm>
            <a:off x="-26964" y="3797104"/>
            <a:ext cx="9182685" cy="3137096"/>
          </a:xfrm>
          <a:prstGeom prst="rect">
            <a:avLst/>
          </a:prstGeom>
        </p:spPr>
      </p:pic>
      <p:sp>
        <p:nvSpPr>
          <p:cNvPr id="4" name="Rectangle 4">
            <a:extLst>
              <a:ext uri="{FF2B5EF4-FFF2-40B4-BE49-F238E27FC236}">
                <a16:creationId xmlns:a16="http://schemas.microsoft.com/office/drawing/2014/main" id="{255A686E-1B52-4D9C-BD25-EBC7AE9CF8F3}"/>
              </a:ext>
            </a:extLst>
          </p:cNvPr>
          <p:cNvSpPr>
            <a:spLocks noChangeArrowheads="1"/>
          </p:cNvSpPr>
          <p:nvPr/>
        </p:nvSpPr>
        <p:spPr bwMode="auto">
          <a:xfrm>
            <a:off x="2667000" y="2447270"/>
            <a:ext cx="44196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apyrus" panose="03070502060502030205" pitchFamily="66" charset="0"/>
                <a:ea typeface="Calibri" panose="020F0502020204030204" pitchFamily="34" charset="0"/>
              </a:rPr>
              <a:t>Kiley S. Radel</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1F497D"/>
                </a:solidFill>
                <a:effectLst/>
                <a:latin typeface="Arial" panose="020B0604020202020204" pitchFamily="34" charset="0"/>
                <a:ea typeface="Calibri" panose="020F0502020204030204" pitchFamily="34" charset="0"/>
              </a:rPr>
              <a:t>Senior Manager, Network Management, Michigan</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1F497D"/>
                </a:solidFill>
                <a:effectLst/>
                <a:latin typeface="Arial" panose="020B0604020202020204" pitchFamily="34" charset="0"/>
                <a:ea typeface="Calibri" panose="020F0502020204030204" pitchFamily="34" charset="0"/>
              </a:rPr>
              <a:t>AETNA &amp; COFINITY</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4185961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72E409-74E7-B588-FF14-1D7B8BA8812E}"/>
              </a:ext>
            </a:extLst>
          </p:cNvPr>
          <p:cNvPicPr>
            <a:picLocks noChangeAspect="1"/>
          </p:cNvPicPr>
          <p:nvPr/>
        </p:nvPicPr>
        <p:blipFill>
          <a:blip r:embed="rId2"/>
          <a:stretch>
            <a:fillRect/>
          </a:stretch>
        </p:blipFill>
        <p:spPr>
          <a:xfrm>
            <a:off x="990600" y="283464"/>
            <a:ext cx="7162800" cy="6291072"/>
          </a:xfrm>
          <a:prstGeom prst="rect">
            <a:avLst/>
          </a:prstGeom>
        </p:spPr>
      </p:pic>
    </p:spTree>
    <p:extLst>
      <p:ext uri="{BB962C8B-B14F-4D97-AF65-F5344CB8AC3E}">
        <p14:creationId xmlns:p14="http://schemas.microsoft.com/office/powerpoint/2010/main" val="2569707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4DB73-DDCD-480C-A994-A60B278B1A10}"/>
              </a:ext>
            </a:extLst>
          </p:cNvPr>
          <p:cNvSpPr>
            <a:spLocks noGrp="1"/>
          </p:cNvSpPr>
          <p:nvPr>
            <p:ph type="title"/>
          </p:nvPr>
        </p:nvSpPr>
        <p:spPr>
          <a:xfrm>
            <a:off x="762000" y="152401"/>
            <a:ext cx="5684569" cy="554191"/>
          </a:xfrm>
        </p:spPr>
        <p:txBody>
          <a:bodyPr/>
          <a:lstStyle/>
          <a:p>
            <a:r>
              <a:rPr lang="en-US" dirty="0"/>
              <a:t>Is Auth Required Feature Add</a:t>
            </a:r>
          </a:p>
        </p:txBody>
      </p:sp>
      <p:sp>
        <p:nvSpPr>
          <p:cNvPr id="4" name="Content Placeholder 3">
            <a:extLst>
              <a:ext uri="{FF2B5EF4-FFF2-40B4-BE49-F238E27FC236}">
                <a16:creationId xmlns:a16="http://schemas.microsoft.com/office/drawing/2014/main" id="{F6BFEE79-FDC1-C84F-F86E-C6338591F7B3}"/>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900E294-DD4C-30FB-1BA2-CFFE319CF207}"/>
              </a:ext>
            </a:extLst>
          </p:cNvPr>
          <p:cNvPicPr>
            <a:picLocks noChangeAspect="1"/>
          </p:cNvPicPr>
          <p:nvPr/>
        </p:nvPicPr>
        <p:blipFill rotWithShape="1">
          <a:blip r:embed="rId2"/>
          <a:srcRect l="6667" t="40124" r="75833" b="19433"/>
          <a:stretch/>
        </p:blipFill>
        <p:spPr>
          <a:xfrm>
            <a:off x="381000" y="595371"/>
            <a:ext cx="8001000" cy="6034029"/>
          </a:xfrm>
          <a:prstGeom prst="rect">
            <a:avLst/>
          </a:prstGeom>
        </p:spPr>
      </p:pic>
    </p:spTree>
    <p:extLst>
      <p:ext uri="{BB962C8B-B14F-4D97-AF65-F5344CB8AC3E}">
        <p14:creationId xmlns:p14="http://schemas.microsoft.com/office/powerpoint/2010/main" val="1578620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7263-2235-4222-A617-25559FFA02CF}"/>
              </a:ext>
            </a:extLst>
          </p:cNvPr>
          <p:cNvSpPr>
            <a:spLocks noGrp="1"/>
          </p:cNvSpPr>
          <p:nvPr>
            <p:ph type="title"/>
          </p:nvPr>
        </p:nvSpPr>
        <p:spPr>
          <a:xfrm>
            <a:off x="273050" y="152400"/>
            <a:ext cx="6429965" cy="567399"/>
          </a:xfrm>
        </p:spPr>
        <p:txBody>
          <a:bodyPr/>
          <a:lstStyle/>
          <a:p>
            <a:r>
              <a:rPr lang="en-US" dirty="0"/>
              <a:t>Scenario 1) </a:t>
            </a:r>
            <a:r>
              <a:rPr lang="en-US" sz="3600" b="0" dirty="0" err="1">
                <a:solidFill>
                  <a:srgbClr val="7030A0"/>
                </a:solidFill>
              </a:rPr>
              <a:t>Precert</a:t>
            </a:r>
            <a:r>
              <a:rPr lang="en-US" sz="3600" b="0" dirty="0">
                <a:solidFill>
                  <a:srgbClr val="7030A0"/>
                </a:solidFill>
              </a:rPr>
              <a:t> Not Required </a:t>
            </a:r>
            <a:endParaRPr lang="en-US" dirty="0"/>
          </a:p>
        </p:txBody>
      </p:sp>
      <p:sp>
        <p:nvSpPr>
          <p:cNvPr id="3" name="Content Placeholder 2">
            <a:extLst>
              <a:ext uri="{FF2B5EF4-FFF2-40B4-BE49-F238E27FC236}">
                <a16:creationId xmlns:a16="http://schemas.microsoft.com/office/drawing/2014/main" id="{C9245345-443B-42A6-8143-398CDF46D630}"/>
              </a:ext>
            </a:extLst>
          </p:cNvPr>
          <p:cNvSpPr>
            <a:spLocks noGrp="1"/>
          </p:cNvSpPr>
          <p:nvPr>
            <p:ph idx="1"/>
          </p:nvPr>
        </p:nvSpPr>
        <p:spPr/>
        <p:txBody>
          <a:bodyPr/>
          <a:lstStyle/>
          <a:p>
            <a:endParaRPr lang="en-US"/>
          </a:p>
        </p:txBody>
      </p:sp>
      <p:pic>
        <p:nvPicPr>
          <p:cNvPr id="1026" name="Picture 3" descr="Graphical user interface, application, Teams&#10;&#10;Description automatically generated">
            <a:extLst>
              <a:ext uri="{FF2B5EF4-FFF2-40B4-BE49-F238E27FC236}">
                <a16:creationId xmlns:a16="http://schemas.microsoft.com/office/drawing/2014/main" id="{2EF46C66-3CD8-41A6-93E3-744944361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0995"/>
            <a:ext cx="9144000" cy="556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591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7263-2235-4222-A617-25559FFA02CF}"/>
              </a:ext>
            </a:extLst>
          </p:cNvPr>
          <p:cNvSpPr>
            <a:spLocks noGrp="1"/>
          </p:cNvSpPr>
          <p:nvPr>
            <p:ph type="title"/>
          </p:nvPr>
        </p:nvSpPr>
        <p:spPr>
          <a:xfrm>
            <a:off x="273050" y="152400"/>
            <a:ext cx="5734262" cy="567399"/>
          </a:xfrm>
        </p:spPr>
        <p:txBody>
          <a:bodyPr/>
          <a:lstStyle/>
          <a:p>
            <a:r>
              <a:rPr lang="en-US" dirty="0"/>
              <a:t>Scenario 2) </a:t>
            </a:r>
            <a:r>
              <a:rPr lang="en-US" sz="3600" b="0" dirty="0" err="1">
                <a:solidFill>
                  <a:srgbClr val="7030A0"/>
                </a:solidFill>
              </a:rPr>
              <a:t>Precert</a:t>
            </a:r>
            <a:r>
              <a:rPr lang="en-US" sz="3600" b="0" dirty="0">
                <a:solidFill>
                  <a:srgbClr val="7030A0"/>
                </a:solidFill>
              </a:rPr>
              <a:t> Required  </a:t>
            </a:r>
            <a:endParaRPr lang="en-US" dirty="0"/>
          </a:p>
        </p:txBody>
      </p:sp>
      <p:sp>
        <p:nvSpPr>
          <p:cNvPr id="3" name="Content Placeholder 2">
            <a:extLst>
              <a:ext uri="{FF2B5EF4-FFF2-40B4-BE49-F238E27FC236}">
                <a16:creationId xmlns:a16="http://schemas.microsoft.com/office/drawing/2014/main" id="{C9245345-443B-42A6-8143-398CDF46D630}"/>
              </a:ext>
            </a:extLst>
          </p:cNvPr>
          <p:cNvSpPr>
            <a:spLocks noGrp="1"/>
          </p:cNvSpPr>
          <p:nvPr>
            <p:ph idx="1"/>
          </p:nvPr>
        </p:nvSpPr>
        <p:spPr/>
        <p:txBody>
          <a:bodyPr/>
          <a:lstStyle/>
          <a:p>
            <a:endParaRPr lang="en-US" dirty="0"/>
          </a:p>
        </p:txBody>
      </p:sp>
      <p:pic>
        <p:nvPicPr>
          <p:cNvPr id="2051" name="Picture 2" descr="Graphical user interface, application&#10;&#10;Description automatically generated">
            <a:extLst>
              <a:ext uri="{FF2B5EF4-FFF2-40B4-BE49-F238E27FC236}">
                <a16:creationId xmlns:a16="http://schemas.microsoft.com/office/drawing/2014/main" id="{6FF753B4-3F72-4369-AAA4-AEF1D646E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6" y="838200"/>
            <a:ext cx="9135754"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971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7263-2235-4222-A617-25559FFA02CF}"/>
              </a:ext>
            </a:extLst>
          </p:cNvPr>
          <p:cNvSpPr>
            <a:spLocks noGrp="1"/>
          </p:cNvSpPr>
          <p:nvPr>
            <p:ph type="title"/>
          </p:nvPr>
        </p:nvSpPr>
        <p:spPr>
          <a:xfrm>
            <a:off x="273050" y="152400"/>
            <a:ext cx="8739893" cy="1025217"/>
          </a:xfrm>
        </p:spPr>
        <p:txBody>
          <a:bodyPr/>
          <a:lstStyle/>
          <a:p>
            <a:r>
              <a:rPr lang="en-US" dirty="0"/>
              <a:t>Scenario 3) </a:t>
            </a:r>
            <a:r>
              <a:rPr lang="en-US" sz="2400" b="0" dirty="0" err="1">
                <a:solidFill>
                  <a:srgbClr val="7030A0"/>
                </a:solidFill>
              </a:rPr>
              <a:t>Precert</a:t>
            </a:r>
            <a:r>
              <a:rPr lang="en-US" sz="2400" b="0" dirty="0">
                <a:solidFill>
                  <a:srgbClr val="7030A0"/>
                </a:solidFill>
              </a:rPr>
              <a:t> Required though a delegated organization  </a:t>
            </a:r>
            <a:br>
              <a:rPr lang="en-US" sz="3600" b="0" dirty="0">
                <a:solidFill>
                  <a:srgbClr val="7030A0"/>
                </a:solidFill>
              </a:rPr>
            </a:br>
            <a:r>
              <a:rPr lang="en-US" sz="3600" b="0" dirty="0">
                <a:solidFill>
                  <a:srgbClr val="7030A0"/>
                </a:solidFill>
              </a:rPr>
              <a:t> </a:t>
            </a:r>
            <a:endParaRPr lang="en-US" dirty="0"/>
          </a:p>
        </p:txBody>
      </p:sp>
      <p:sp>
        <p:nvSpPr>
          <p:cNvPr id="3" name="Content Placeholder 2">
            <a:extLst>
              <a:ext uri="{FF2B5EF4-FFF2-40B4-BE49-F238E27FC236}">
                <a16:creationId xmlns:a16="http://schemas.microsoft.com/office/drawing/2014/main" id="{C9245345-443B-42A6-8143-398CDF46D630}"/>
              </a:ext>
            </a:extLst>
          </p:cNvPr>
          <p:cNvSpPr>
            <a:spLocks noGrp="1"/>
          </p:cNvSpPr>
          <p:nvPr>
            <p:ph idx="1"/>
          </p:nvPr>
        </p:nvSpPr>
        <p:spPr/>
        <p:txBody>
          <a:bodyPr/>
          <a:lstStyle/>
          <a:p>
            <a:endParaRPr lang="en-US" dirty="0"/>
          </a:p>
        </p:txBody>
      </p:sp>
      <p:pic>
        <p:nvPicPr>
          <p:cNvPr id="3074" name="Picture 1" descr="Graphical user interface, application&#10;&#10;Description automatically generated">
            <a:extLst>
              <a:ext uri="{FF2B5EF4-FFF2-40B4-BE49-F238E27FC236}">
                <a16:creationId xmlns:a16="http://schemas.microsoft.com/office/drawing/2014/main" id="{141995CB-CE11-4F5C-9987-A794668D4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914400"/>
            <a:ext cx="8751194"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322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42E310-B464-4843-94D3-40DDE5B4BA69}"/>
              </a:ext>
            </a:extLst>
          </p:cNvPr>
          <p:cNvPicPr>
            <a:picLocks noChangeAspect="1"/>
          </p:cNvPicPr>
          <p:nvPr/>
        </p:nvPicPr>
        <p:blipFill rotWithShape="1">
          <a:blip r:embed="rId2"/>
          <a:srcRect l="52500" t="35185" r="16667" b="32082"/>
          <a:stretch/>
        </p:blipFill>
        <p:spPr>
          <a:xfrm>
            <a:off x="838201" y="1260783"/>
            <a:ext cx="6172199" cy="2169406"/>
          </a:xfrm>
          <a:prstGeom prst="rect">
            <a:avLst/>
          </a:prstGeom>
        </p:spPr>
      </p:pic>
      <p:sp>
        <p:nvSpPr>
          <p:cNvPr id="2" name="Title 1">
            <a:extLst>
              <a:ext uri="{FF2B5EF4-FFF2-40B4-BE49-F238E27FC236}">
                <a16:creationId xmlns:a16="http://schemas.microsoft.com/office/drawing/2014/main" id="{23523AE6-BE83-437E-9037-C165D901F2C4}"/>
              </a:ext>
            </a:extLst>
          </p:cNvPr>
          <p:cNvSpPr>
            <a:spLocks noGrp="1"/>
          </p:cNvSpPr>
          <p:nvPr>
            <p:ph type="title"/>
          </p:nvPr>
        </p:nvSpPr>
        <p:spPr>
          <a:xfrm>
            <a:off x="273050" y="152400"/>
            <a:ext cx="4275529" cy="554191"/>
          </a:xfrm>
        </p:spPr>
        <p:txBody>
          <a:bodyPr/>
          <a:lstStyle/>
          <a:p>
            <a:r>
              <a:rPr lang="en-US" dirty="0"/>
              <a:t>Clinical Questionnaire</a:t>
            </a:r>
          </a:p>
        </p:txBody>
      </p:sp>
      <p:sp>
        <p:nvSpPr>
          <p:cNvPr id="3" name="Content Placeholder 2">
            <a:extLst>
              <a:ext uri="{FF2B5EF4-FFF2-40B4-BE49-F238E27FC236}">
                <a16:creationId xmlns:a16="http://schemas.microsoft.com/office/drawing/2014/main" id="{0D231294-BCDB-4F56-9D11-0A6C308E750C}"/>
              </a:ext>
            </a:extLst>
          </p:cNvPr>
          <p:cNvSpPr>
            <a:spLocks noGrp="1"/>
          </p:cNvSpPr>
          <p:nvPr>
            <p:ph idx="1"/>
          </p:nvPr>
        </p:nvSpPr>
        <p:spPr>
          <a:xfrm>
            <a:off x="435338" y="706591"/>
            <a:ext cx="8672567" cy="701731"/>
          </a:xfrm>
        </p:spPr>
        <p:txBody>
          <a:bodyPr/>
          <a:lstStyle/>
          <a:p>
            <a:r>
              <a:rPr lang="en-US" sz="1800" dirty="0"/>
              <a:t>When providers submit an authorization for certain services, we may pend their request </a:t>
            </a:r>
          </a:p>
          <a:p>
            <a:r>
              <a:rPr lang="en-US" sz="1800" dirty="0"/>
              <a:t>and ask them for additional clinical information, they will see this pop-up screen:</a:t>
            </a:r>
          </a:p>
        </p:txBody>
      </p:sp>
      <p:sp>
        <p:nvSpPr>
          <p:cNvPr id="7" name="TextBox 6">
            <a:extLst>
              <a:ext uri="{FF2B5EF4-FFF2-40B4-BE49-F238E27FC236}">
                <a16:creationId xmlns:a16="http://schemas.microsoft.com/office/drawing/2014/main" id="{9D8120F0-FED1-4E0F-A45D-F3916ED86538}"/>
              </a:ext>
            </a:extLst>
          </p:cNvPr>
          <p:cNvSpPr txBox="1"/>
          <p:nvPr/>
        </p:nvSpPr>
        <p:spPr>
          <a:xfrm>
            <a:off x="347717" y="3505200"/>
            <a:ext cx="85979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Questions will vary depending on the type of service requesting auth for and vary from patient to patient, but will only take a couple minutes.</a:t>
            </a:r>
          </a:p>
          <a:p>
            <a:pPr marL="285750" indent="-285750">
              <a:buFont typeface="Arial" panose="020B0604020202020204" pitchFamily="34" charset="0"/>
              <a:buChar char="•"/>
            </a:pPr>
            <a:r>
              <a:rPr lang="en-US" sz="1800" dirty="0"/>
              <a:t>Supports both Inpatient and Outpatient requests</a:t>
            </a:r>
          </a:p>
          <a:p>
            <a:pPr marL="285750" indent="-285750">
              <a:buFont typeface="Arial" panose="020B0604020202020204" pitchFamily="34" charset="0"/>
              <a:buChar char="•"/>
            </a:pPr>
            <a:r>
              <a:rPr lang="en-US" dirty="0"/>
              <a:t>Once you’ve submitted Aetna will either approve or pend for additional info</a:t>
            </a:r>
          </a:p>
          <a:p>
            <a:pPr marL="285750" indent="-285750">
              <a:buFont typeface="Arial" panose="020B0604020202020204" pitchFamily="34" charset="0"/>
              <a:buChar char="•"/>
            </a:pPr>
            <a:r>
              <a:rPr lang="en-US" dirty="0"/>
              <a:t>If you received automatic approval all done, see event as Certified in Total under Availity Auth/Referral Dashboard</a:t>
            </a:r>
          </a:p>
          <a:p>
            <a:pPr marL="285750" indent="-285750">
              <a:buFont typeface="Arial" panose="020B0604020202020204" pitchFamily="34" charset="0"/>
              <a:buChar char="•"/>
            </a:pPr>
            <a:r>
              <a:rPr lang="en-US" dirty="0"/>
              <a:t>If receive a pended response, may upload additional clinical doc’s through the Auth/Referral Dashboard (click on event and then add attachments button) or complete an Auth Inquiry transaction.</a:t>
            </a:r>
          </a:p>
          <a:p>
            <a:pPr marL="285750" indent="-285750">
              <a:buFont typeface="Arial" panose="020B0604020202020204" pitchFamily="34" charset="0"/>
              <a:buChar char="•"/>
            </a:pPr>
            <a:r>
              <a:rPr lang="en-US" dirty="0"/>
              <a:t>For pended cases, non-urgent turnaround time is around 15 days.</a:t>
            </a:r>
          </a:p>
        </p:txBody>
      </p:sp>
    </p:spTree>
    <p:extLst>
      <p:ext uri="{BB962C8B-B14F-4D97-AF65-F5344CB8AC3E}">
        <p14:creationId xmlns:p14="http://schemas.microsoft.com/office/powerpoint/2010/main" val="3332172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7430-D846-F12A-2AEB-893E49A28B51}"/>
              </a:ext>
            </a:extLst>
          </p:cNvPr>
          <p:cNvSpPr>
            <a:spLocks noGrp="1"/>
          </p:cNvSpPr>
          <p:nvPr>
            <p:ph type="title"/>
          </p:nvPr>
        </p:nvSpPr>
        <p:spPr>
          <a:xfrm>
            <a:off x="273050" y="152400"/>
            <a:ext cx="5873724" cy="554191"/>
          </a:xfrm>
        </p:spPr>
        <p:txBody>
          <a:bodyPr/>
          <a:lstStyle/>
          <a:p>
            <a:r>
              <a:rPr lang="en-US" dirty="0"/>
              <a:t>Clinical Questionnaire (Cont.)</a:t>
            </a:r>
          </a:p>
        </p:txBody>
      </p:sp>
      <p:sp>
        <p:nvSpPr>
          <p:cNvPr id="6" name="TextBox 5">
            <a:extLst>
              <a:ext uri="{FF2B5EF4-FFF2-40B4-BE49-F238E27FC236}">
                <a16:creationId xmlns:a16="http://schemas.microsoft.com/office/drawing/2014/main" id="{B435FF84-3031-D1CD-B724-4D1698BB5D26}"/>
              </a:ext>
            </a:extLst>
          </p:cNvPr>
          <p:cNvSpPr txBox="1"/>
          <p:nvPr/>
        </p:nvSpPr>
        <p:spPr>
          <a:xfrm>
            <a:off x="273050" y="698500"/>
            <a:ext cx="8382000" cy="5570756"/>
          </a:xfrm>
          <a:prstGeom prst="rect">
            <a:avLst/>
          </a:prstGeom>
          <a:noFill/>
        </p:spPr>
        <p:txBody>
          <a:bodyPr wrap="square">
            <a:spAutoFit/>
          </a:bodyPr>
          <a:lstStyle/>
          <a:p>
            <a:endParaRPr lang="en-US" sz="1600" b="0" i="0" dirty="0">
              <a:solidFill>
                <a:srgbClr val="323130"/>
              </a:solidFill>
              <a:effectLst/>
              <a:latin typeface="Segoe UI" panose="020B0502040204020203" pitchFamily="34" charset="0"/>
            </a:endParaRPr>
          </a:p>
          <a:p>
            <a:r>
              <a:rPr lang="en-US" sz="1600" b="0" i="0" dirty="0">
                <a:solidFill>
                  <a:srgbClr val="323130"/>
                </a:solidFill>
                <a:effectLst/>
                <a:latin typeface="Segoe UI" panose="020B0502040204020203" pitchFamily="34" charset="0"/>
              </a:rPr>
              <a:t>Providers may use the inpatient clinical questionnaire to share discharge and disposition information. We’ll ask them whether they’ve discharged their patient. If so, we’ll also ask them the date and place they were discharged.</a:t>
            </a:r>
          </a:p>
          <a:p>
            <a:endParaRPr lang="en-US" dirty="0">
              <a:solidFill>
                <a:srgbClr val="323130"/>
              </a:solidFill>
              <a:latin typeface="Segoe UI" panose="020B0502040204020203" pitchFamily="34" charset="0"/>
            </a:endParaRPr>
          </a:p>
          <a:p>
            <a:pPr algn="l"/>
            <a:r>
              <a:rPr lang="en-US" sz="1600" b="1" i="0" dirty="0">
                <a:solidFill>
                  <a:srgbClr val="323130"/>
                </a:solidFill>
                <a:effectLst/>
                <a:latin typeface="Segoe UI" panose="020B0502040204020203" pitchFamily="34" charset="0"/>
              </a:rPr>
              <a:t>Inpatient clinical questionnaire</a:t>
            </a:r>
            <a:endParaRPr lang="en-US" sz="1600" b="0" i="0" dirty="0">
              <a:solidFill>
                <a:srgbClr val="323130"/>
              </a:solidFill>
              <a:effectLst/>
              <a:latin typeface="Segoe UI" panose="020B0502040204020203" pitchFamily="34" charset="0"/>
            </a:endParaRPr>
          </a:p>
          <a:p>
            <a:pPr algn="l"/>
            <a:r>
              <a:rPr lang="en-US" sz="1600" b="0" i="0" dirty="0">
                <a:solidFill>
                  <a:srgbClr val="323130"/>
                </a:solidFill>
                <a:effectLst/>
                <a:latin typeface="Segoe UI" panose="020B0502040204020203" pitchFamily="34" charset="0"/>
              </a:rPr>
              <a:t>When the patient’s bed days are complete, we’ll send the provider a notification from </a:t>
            </a:r>
            <a:r>
              <a:rPr lang="en-US" sz="1600" b="0" i="0" dirty="0" err="1">
                <a:solidFill>
                  <a:srgbClr val="323130"/>
                </a:solidFill>
                <a:effectLst/>
                <a:latin typeface="Segoe UI" panose="020B0502040204020203" pitchFamily="34" charset="0"/>
              </a:rPr>
              <a:t>MedCompass</a:t>
            </a:r>
            <a:r>
              <a:rPr lang="en-US" sz="1600" b="0" i="0" dirty="0">
                <a:solidFill>
                  <a:srgbClr val="323130"/>
                </a:solidFill>
                <a:effectLst/>
                <a:latin typeface="Segoe UI" panose="020B0502040204020203" pitchFamily="34" charset="0"/>
              </a:rPr>
              <a:t> to their Availity Authorization/Referral dashboard. If they see a blue triangle, this means an action is required.. Once they go to the clinical questionnaire, they’ll need to answer a maximum of two questions:</a:t>
            </a:r>
          </a:p>
          <a:p>
            <a:pPr lvl="1">
              <a:buFont typeface="Arial" panose="020B0604020202020204" pitchFamily="34" charset="0"/>
              <a:buChar char="•"/>
            </a:pPr>
            <a:r>
              <a:rPr lang="en-US" sz="1600" b="0" i="0" dirty="0">
                <a:solidFill>
                  <a:srgbClr val="323130"/>
                </a:solidFill>
                <a:effectLst/>
                <a:latin typeface="Segoe UI" panose="020B0502040204020203" pitchFamily="34" charset="0"/>
              </a:rPr>
              <a:t>Have they discharged the patient?</a:t>
            </a:r>
          </a:p>
          <a:p>
            <a:pPr lvl="1">
              <a:buFont typeface="Arial" panose="020B0604020202020204" pitchFamily="34" charset="0"/>
              <a:buChar char="•"/>
            </a:pPr>
            <a:r>
              <a:rPr lang="en-US" sz="1600" b="0" i="0" dirty="0">
                <a:solidFill>
                  <a:srgbClr val="323130"/>
                </a:solidFill>
                <a:effectLst/>
                <a:latin typeface="Segoe UI" panose="020B0502040204020203" pitchFamily="34" charset="0"/>
              </a:rPr>
              <a:t>If so, when and where?​​​​​​​</a:t>
            </a:r>
          </a:p>
          <a:p>
            <a:pPr algn="l"/>
            <a:endParaRPr lang="en-US" sz="1600" b="0" i="0" dirty="0">
              <a:solidFill>
                <a:srgbClr val="323130"/>
              </a:solidFill>
              <a:effectLst/>
              <a:latin typeface="Segoe UI" panose="020B0502040204020203" pitchFamily="34" charset="0"/>
            </a:endParaRPr>
          </a:p>
          <a:p>
            <a:pPr algn="l"/>
            <a:r>
              <a:rPr lang="en-US" sz="1600" b="1" i="0" dirty="0">
                <a:solidFill>
                  <a:srgbClr val="323130"/>
                </a:solidFill>
                <a:effectLst/>
                <a:latin typeface="Segoe UI" panose="020B0502040204020203" pitchFamily="34" charset="0"/>
              </a:rPr>
              <a:t>Benefits of completing the questionnaire</a:t>
            </a:r>
            <a:br>
              <a:rPr lang="en-US" sz="1600" b="0" i="0" dirty="0">
                <a:solidFill>
                  <a:srgbClr val="323130"/>
                </a:solidFill>
                <a:effectLst/>
                <a:latin typeface="Segoe UI" panose="020B0502040204020203" pitchFamily="34" charset="0"/>
              </a:rPr>
            </a:br>
            <a:r>
              <a:rPr lang="en-US" sz="1600" b="0" i="0" dirty="0">
                <a:solidFill>
                  <a:srgbClr val="323130"/>
                </a:solidFill>
                <a:effectLst/>
                <a:latin typeface="Segoe UI" panose="020B0502040204020203" pitchFamily="34" charset="0"/>
              </a:rPr>
              <a:t>When providers complete the questionnaire on Availity it:</a:t>
            </a:r>
          </a:p>
          <a:p>
            <a:pPr lvl="1">
              <a:buFont typeface="Arial" panose="020B0604020202020204" pitchFamily="34" charset="0"/>
              <a:buChar char="•"/>
            </a:pPr>
            <a:r>
              <a:rPr lang="en-US" sz="1600" b="0" i="0" dirty="0">
                <a:solidFill>
                  <a:srgbClr val="323130"/>
                </a:solidFill>
                <a:effectLst/>
                <a:latin typeface="Segoe UI" panose="020B0502040204020203" pitchFamily="34" charset="0"/>
              </a:rPr>
              <a:t>Keeps everything in one place</a:t>
            </a:r>
          </a:p>
          <a:p>
            <a:pPr lvl="1">
              <a:buFont typeface="Arial" panose="020B0604020202020204" pitchFamily="34" charset="0"/>
              <a:buChar char="•"/>
            </a:pPr>
            <a:r>
              <a:rPr lang="en-US" sz="1600" b="0" i="0" dirty="0">
                <a:solidFill>
                  <a:srgbClr val="323130"/>
                </a:solidFill>
                <a:effectLst/>
                <a:latin typeface="Segoe UI" panose="020B0502040204020203" pitchFamily="34" charset="0"/>
              </a:rPr>
              <a:t>Helps expedite our review</a:t>
            </a:r>
          </a:p>
          <a:p>
            <a:pPr lvl="1">
              <a:buFont typeface="Arial" panose="020B0604020202020204" pitchFamily="34" charset="0"/>
              <a:buChar char="•"/>
            </a:pPr>
            <a:r>
              <a:rPr lang="en-US" sz="1600" b="0" i="0" dirty="0">
                <a:solidFill>
                  <a:srgbClr val="323130"/>
                </a:solidFill>
                <a:effectLst/>
                <a:latin typeface="Segoe UI" panose="020B0502040204020203" pitchFamily="34" charset="0"/>
              </a:rPr>
              <a:t>Gives us what we need to review the case</a:t>
            </a:r>
          </a:p>
          <a:p>
            <a:pPr lvl="1">
              <a:buFont typeface="Arial" panose="020B0604020202020204" pitchFamily="34" charset="0"/>
              <a:buChar char="•"/>
            </a:pPr>
            <a:r>
              <a:rPr lang="en-US" sz="1600" b="0" i="0" dirty="0">
                <a:solidFill>
                  <a:srgbClr val="323130"/>
                </a:solidFill>
                <a:effectLst/>
                <a:latin typeface="Segoe UI" panose="020B0502040204020203" pitchFamily="34" charset="0"/>
              </a:rPr>
              <a:t>Reduces phone calls between providers and us</a:t>
            </a:r>
          </a:p>
          <a:p>
            <a:pPr lvl="1"/>
            <a:r>
              <a:rPr lang="en-US" sz="1600" b="0" i="0" dirty="0">
                <a:solidFill>
                  <a:srgbClr val="323130"/>
                </a:solidFill>
                <a:effectLst/>
                <a:latin typeface="Segoe UI" panose="020B0502040204020203" pitchFamily="34" charset="0"/>
              </a:rPr>
              <a:t>Note: though a procedure may be supported by the clinical questionnaire, providers may not always get an invitation to complete it.</a:t>
            </a:r>
          </a:p>
          <a:p>
            <a:endParaRPr lang="en-US" dirty="0"/>
          </a:p>
        </p:txBody>
      </p:sp>
    </p:spTree>
    <p:extLst>
      <p:ext uri="{BB962C8B-B14F-4D97-AF65-F5344CB8AC3E}">
        <p14:creationId xmlns:p14="http://schemas.microsoft.com/office/powerpoint/2010/main" val="1118774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3175-F494-D165-0B50-51E3D4D4C2DB}"/>
              </a:ext>
            </a:extLst>
          </p:cNvPr>
          <p:cNvSpPr>
            <a:spLocks noGrp="1"/>
          </p:cNvSpPr>
          <p:nvPr>
            <p:ph type="title"/>
          </p:nvPr>
        </p:nvSpPr>
        <p:spPr>
          <a:xfrm>
            <a:off x="288924" y="401194"/>
            <a:ext cx="8515473" cy="356251"/>
          </a:xfrm>
        </p:spPr>
        <p:txBody>
          <a:bodyPr/>
          <a:lstStyle/>
          <a:p>
            <a:r>
              <a:rPr lang="en-US" sz="2000" b="1" u="sng" dirty="0">
                <a:effectLst/>
                <a:latin typeface="Calibri" panose="020F0502020204030204" pitchFamily="34" charset="0"/>
                <a:ea typeface="Calibri" panose="020F0502020204030204" pitchFamily="34" charset="0"/>
              </a:rPr>
              <a:t>Aetna Discharge Escalation Workflow (i.e. to Post-Acute types SNF, </a:t>
            </a:r>
            <a:r>
              <a:rPr lang="en-US" sz="2000" b="1" u="sng" dirty="0" err="1">
                <a:effectLst/>
                <a:latin typeface="Calibri" panose="020F0502020204030204" pitchFamily="34" charset="0"/>
                <a:ea typeface="Calibri" panose="020F0502020204030204" pitchFamily="34" charset="0"/>
              </a:rPr>
              <a:t>Rhab</a:t>
            </a:r>
            <a:r>
              <a:rPr lang="en-US" sz="2000" b="1" u="sng" dirty="0">
                <a:effectLst/>
                <a:latin typeface="Calibri" panose="020F0502020204030204" pitchFamily="34" charset="0"/>
                <a:ea typeface="Calibri" panose="020F0502020204030204" pitchFamily="34" charset="0"/>
              </a:rPr>
              <a:t>, etc.)</a:t>
            </a:r>
            <a:endParaRPr lang="en-US" sz="3600" dirty="0"/>
          </a:p>
        </p:txBody>
      </p:sp>
      <p:graphicFrame>
        <p:nvGraphicFramePr>
          <p:cNvPr id="8" name="Content Placeholder 7">
            <a:extLst>
              <a:ext uri="{FF2B5EF4-FFF2-40B4-BE49-F238E27FC236}">
                <a16:creationId xmlns:a16="http://schemas.microsoft.com/office/drawing/2014/main" id="{2DCAEB59-A97C-6B80-4B48-DA487FBB453D}"/>
              </a:ext>
            </a:extLst>
          </p:cNvPr>
          <p:cNvGraphicFramePr>
            <a:graphicFrameLocks noGrp="1"/>
          </p:cNvGraphicFramePr>
          <p:nvPr>
            <p:ph idx="1"/>
            <p:extLst>
              <p:ext uri="{D42A27DB-BD31-4B8C-83A1-F6EECF244321}">
                <p14:modId xmlns:p14="http://schemas.microsoft.com/office/powerpoint/2010/main" val="727132662"/>
              </p:ext>
            </p:extLst>
          </p:nvPr>
        </p:nvGraphicFramePr>
        <p:xfrm>
          <a:off x="288925" y="4800600"/>
          <a:ext cx="8566150" cy="1235011"/>
        </p:xfrm>
        <a:graphic>
          <a:graphicData uri="http://schemas.openxmlformats.org/drawingml/2006/table">
            <a:tbl>
              <a:tblPr firstRow="1" firstCol="1" bandRow="1"/>
              <a:tblGrid>
                <a:gridCol w="2616148">
                  <a:extLst>
                    <a:ext uri="{9D8B030D-6E8A-4147-A177-3AD203B41FA5}">
                      <a16:colId xmlns:a16="http://schemas.microsoft.com/office/drawing/2014/main" val="1591752585"/>
                    </a:ext>
                  </a:extLst>
                </a:gridCol>
                <a:gridCol w="2037355">
                  <a:extLst>
                    <a:ext uri="{9D8B030D-6E8A-4147-A177-3AD203B41FA5}">
                      <a16:colId xmlns:a16="http://schemas.microsoft.com/office/drawing/2014/main" val="4076380513"/>
                    </a:ext>
                  </a:extLst>
                </a:gridCol>
                <a:gridCol w="2245720">
                  <a:extLst>
                    <a:ext uri="{9D8B030D-6E8A-4147-A177-3AD203B41FA5}">
                      <a16:colId xmlns:a16="http://schemas.microsoft.com/office/drawing/2014/main" val="3498902973"/>
                    </a:ext>
                  </a:extLst>
                </a:gridCol>
                <a:gridCol w="1666927">
                  <a:extLst>
                    <a:ext uri="{9D8B030D-6E8A-4147-A177-3AD203B41FA5}">
                      <a16:colId xmlns:a16="http://schemas.microsoft.com/office/drawing/2014/main" val="658142971"/>
                    </a:ext>
                  </a:extLst>
                </a:gridCol>
              </a:tblGrid>
              <a:tr h="387614">
                <a:tc>
                  <a:txBody>
                    <a:bodyPr/>
                    <a:lstStyle/>
                    <a:p>
                      <a:pPr marL="0" marR="0">
                        <a:spcBef>
                          <a:spcPts val="0"/>
                        </a:spcBef>
                        <a:spcAft>
                          <a:spcPts val="0"/>
                        </a:spcAft>
                      </a:pPr>
                      <a:r>
                        <a:rPr lang="en-US" sz="1400" b="1">
                          <a:solidFill>
                            <a:srgbClr val="000000"/>
                          </a:solidFill>
                          <a:effectLst/>
                          <a:latin typeface="Arial" panose="020B0604020202020204" pitchFamily="34" charset="0"/>
                          <a:ea typeface="Calibri" panose="020F0502020204030204" pitchFamily="34" charset="0"/>
                        </a:rPr>
                        <a:t>Aetna  UM Escalation contacts</a:t>
                      </a:r>
                      <a:endParaRPr lang="en-US" sz="1200">
                        <a:effectLst/>
                        <a:latin typeface="Calibri" panose="020F0502020204030204" pitchFamily="34" charset="0"/>
                        <a:ea typeface="Calibri" panose="020F0502020204030204" pitchFamily="34" charset="0"/>
                      </a:endParaRPr>
                    </a:p>
                  </a:txBody>
                  <a:tcPr marL="30444" marR="30444" marT="4228" marB="422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rPr>
                        <a:t>Contacts</a:t>
                      </a:r>
                      <a:endParaRPr lang="en-US" sz="1200" dirty="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u="sng">
                          <a:solidFill>
                            <a:srgbClr val="0563C1"/>
                          </a:solidFill>
                          <a:effectLst/>
                          <a:latin typeface="Calibri" panose="020F0502020204030204" pitchFamily="34" charset="0"/>
                          <a:ea typeface="Calibri" panose="020F0502020204030204" pitchFamily="34" charset="0"/>
                        </a:rPr>
                        <a:t>Emails</a:t>
                      </a:r>
                      <a:endParaRPr lang="en-US" sz="120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Phone</a:t>
                      </a:r>
                      <a:endParaRPr lang="en-US" sz="120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extLst>
                  <a:ext uri="{0D108BD9-81ED-4DB2-BD59-A6C34878D82A}">
                    <a16:rowId xmlns:a16="http://schemas.microsoft.com/office/drawing/2014/main" val="1902248170"/>
                  </a:ext>
                </a:extLst>
              </a:tr>
              <a:tr h="258108">
                <a:tc>
                  <a:txBody>
                    <a:bodyPr/>
                    <a:lstStyle/>
                    <a:p>
                      <a:endParaRPr lang="en-US" sz="1200">
                        <a:effectLst/>
                        <a:latin typeface="Times New Roman" panose="02020603050405020304" pitchFamily="18" charset="0"/>
                      </a:endParaRPr>
                    </a:p>
                  </a:txBody>
                  <a:tcPr marL="30444" marR="30444" marT="4228" marB="422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rPr>
                        <a:t>Rosanne Madrid</a:t>
                      </a:r>
                      <a:endParaRPr lang="en-US" sz="120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u="sng">
                          <a:solidFill>
                            <a:srgbClr val="0563C1"/>
                          </a:solidFill>
                          <a:effectLst/>
                          <a:latin typeface="Calibri" panose="020F0502020204030204" pitchFamily="34" charset="0"/>
                          <a:ea typeface="Calibri" panose="020F0502020204030204" pitchFamily="34" charset="0"/>
                          <a:hlinkClick r:id="rId2"/>
                        </a:rPr>
                        <a:t>MadridR2@cvshealth.com</a:t>
                      </a:r>
                      <a:endParaRPr lang="en-US" sz="120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860-687-2533</a:t>
                      </a:r>
                      <a:endParaRPr lang="en-US" sz="120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extLst>
                  <a:ext uri="{0D108BD9-81ED-4DB2-BD59-A6C34878D82A}">
                    <a16:rowId xmlns:a16="http://schemas.microsoft.com/office/drawing/2014/main" val="2962341889"/>
                  </a:ext>
                </a:extLst>
              </a:tr>
              <a:tr h="283619">
                <a:tc>
                  <a:txBody>
                    <a:bodyPr/>
                    <a:lstStyle/>
                    <a:p>
                      <a:endParaRPr lang="en-US" sz="1200">
                        <a:effectLst/>
                        <a:latin typeface="Times New Roman" panose="02020603050405020304" pitchFamily="18" charset="0"/>
                      </a:endParaRPr>
                    </a:p>
                  </a:txBody>
                  <a:tcPr marL="30444" marR="30444" marT="4228" marB="422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rPr>
                        <a:t>Ben Malolos</a:t>
                      </a:r>
                      <a:endParaRPr lang="en-US" sz="120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u="sng">
                          <a:solidFill>
                            <a:srgbClr val="0563C1"/>
                          </a:solidFill>
                          <a:effectLst/>
                          <a:latin typeface="Calibri" panose="020F0502020204030204" pitchFamily="34" charset="0"/>
                          <a:ea typeface="Calibri" panose="020F0502020204030204" pitchFamily="34" charset="0"/>
                          <a:hlinkClick r:id="rId3"/>
                        </a:rPr>
                        <a:t>MalolosB@cvshealth.com</a:t>
                      </a:r>
                      <a:endParaRPr lang="en-US" sz="120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312-821-0542</a:t>
                      </a:r>
                      <a:endParaRPr lang="en-US" sz="120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extLst>
                  <a:ext uri="{0D108BD9-81ED-4DB2-BD59-A6C34878D82A}">
                    <a16:rowId xmlns:a16="http://schemas.microsoft.com/office/drawing/2014/main" val="2867400674"/>
                  </a:ext>
                </a:extLst>
              </a:tr>
              <a:tr h="258108">
                <a:tc>
                  <a:txBody>
                    <a:bodyPr/>
                    <a:lstStyle/>
                    <a:p>
                      <a:endParaRPr lang="en-US" sz="1200">
                        <a:effectLst/>
                        <a:latin typeface="Times New Roman" panose="02020603050405020304" pitchFamily="18" charset="0"/>
                      </a:endParaRPr>
                    </a:p>
                  </a:txBody>
                  <a:tcPr marL="30444" marR="30444" marT="4228" marB="422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rPr>
                        <a:t>Lauren Haller</a:t>
                      </a:r>
                      <a:endParaRPr lang="en-US" sz="120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u="sng">
                          <a:solidFill>
                            <a:srgbClr val="0563C1"/>
                          </a:solidFill>
                          <a:effectLst/>
                          <a:latin typeface="Calibri" panose="020F0502020204030204" pitchFamily="34" charset="0"/>
                          <a:ea typeface="Calibri" panose="020F0502020204030204" pitchFamily="34" charset="0"/>
                          <a:hlinkClick r:id="rId4"/>
                        </a:rPr>
                        <a:t>HallerL@aetna.com</a:t>
                      </a:r>
                      <a:endParaRPr lang="en-US" sz="120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860-900-3758</a:t>
                      </a:r>
                      <a:endParaRPr lang="en-US" sz="1200" dirty="0">
                        <a:effectLst/>
                        <a:latin typeface="Calibri" panose="020F0502020204030204" pitchFamily="34" charset="0"/>
                        <a:ea typeface="Calibri" panose="020F0502020204030204" pitchFamily="34" charset="0"/>
                      </a:endParaRPr>
                    </a:p>
                  </a:txBody>
                  <a:tcPr marL="30444" marR="30444" marT="4228" marB="42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extLst>
                  <a:ext uri="{0D108BD9-81ED-4DB2-BD59-A6C34878D82A}">
                    <a16:rowId xmlns:a16="http://schemas.microsoft.com/office/drawing/2014/main" val="3470177578"/>
                  </a:ext>
                </a:extLst>
              </a:tr>
            </a:tbl>
          </a:graphicData>
        </a:graphic>
      </p:graphicFrame>
      <p:sp>
        <p:nvSpPr>
          <p:cNvPr id="4" name="Footer Placeholder 3">
            <a:extLst>
              <a:ext uri="{FF2B5EF4-FFF2-40B4-BE49-F238E27FC236}">
                <a16:creationId xmlns:a16="http://schemas.microsoft.com/office/drawing/2014/main" id="{734C5064-1BA8-05F1-15E7-1FC661DD7F21}"/>
              </a:ext>
            </a:extLst>
          </p:cNvPr>
          <p:cNvSpPr>
            <a:spLocks noGrp="1"/>
          </p:cNvSpPr>
          <p:nvPr>
            <p:ph type="ftr" sz="quarter" idx="10"/>
          </p:nvPr>
        </p:nvSpPr>
        <p:spPr/>
        <p:txBody>
          <a:bodyPr/>
          <a:lstStyle/>
          <a:p>
            <a:pPr>
              <a:defRPr/>
            </a:pPr>
            <a:endParaRPr lang="en-US" dirty="0">
              <a:solidFill>
                <a:srgbClr val="000000"/>
              </a:solidFill>
            </a:endParaRPr>
          </a:p>
        </p:txBody>
      </p:sp>
      <p:sp>
        <p:nvSpPr>
          <p:cNvPr id="9" name="Rectangle 1">
            <a:extLst>
              <a:ext uri="{FF2B5EF4-FFF2-40B4-BE49-F238E27FC236}">
                <a16:creationId xmlns:a16="http://schemas.microsoft.com/office/drawing/2014/main" id="{81F449B6-A50D-8D80-D188-4396E4F32C40}"/>
              </a:ext>
            </a:extLst>
          </p:cNvPr>
          <p:cNvSpPr>
            <a:spLocks noChangeArrowheads="1"/>
          </p:cNvSpPr>
          <p:nvPr/>
        </p:nvSpPr>
        <p:spPr bwMode="auto">
          <a:xfrm>
            <a:off x="309520" y="901987"/>
            <a:ext cx="8377280" cy="395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6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First step </a:t>
            </a: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need to make sure Auth was  </a:t>
            </a:r>
            <a:r>
              <a:rPr kumimoji="0" lang="en-US" altLang="en-US" sz="16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submitted through Availity</a:t>
            </a: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and then</a:t>
            </a: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if error, delay, issues can reach out directly to these contacts below as instructed </a:t>
            </a:r>
            <a:r>
              <a:rPr kumimoji="0" lang="en-US" altLang="en-US" sz="16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WITH: </a:t>
            </a:r>
            <a:r>
              <a:rPr kumimoji="0" lang="en-US" altLang="en-US" sz="16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name, DOB, ID #, Auth # and plan day of admission.</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Also, need to indicate product</a:t>
            </a: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these contacts are for Commercial/Medicare Adv., if DUALS or MEDICAID member need to indicate so can be directed to correct contacts.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Please make sure to use the below contacts ONLY for indicated auth escalations</a:t>
            </a: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after following above process, including phone numbers if do need to try and  get ahold of someone M-F.</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Calibri" panose="020F0502020204030204" pitchFamily="34" charset="0"/>
              </a:rPr>
              <a:t> </a:t>
            </a:r>
            <a:endParaRPr kumimoji="0" lang="en-US" altLang="en-US" sz="1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Send info/escalation request to all 3 contacts via email: </a:t>
            </a:r>
            <a:r>
              <a:rPr kumimoji="0" lang="en-US" altLang="en-US" sz="1600" b="0" i="0" u="sng" strike="noStrike" cap="none" normalizeH="0" baseline="0" dirty="0">
                <a:ln>
                  <a:noFill/>
                </a:ln>
                <a:solidFill>
                  <a:srgbClr val="0563C1"/>
                </a:solidFill>
                <a:effectLst/>
                <a:latin typeface="Arial" panose="020B0604020202020204" pitchFamily="34" charset="0"/>
                <a:ea typeface="Calibri" panose="020F0502020204030204" pitchFamily="34" charset="0"/>
                <a:hlinkClick r:id="rId2"/>
              </a:rPr>
              <a:t>MadridR2@cvshealth.com</a:t>
            </a:r>
            <a:r>
              <a:rPr kumimoji="0" lang="en-US" altLang="en-US" sz="1600" b="0" i="0" u="sng" strike="noStrike" cap="none" normalizeH="0" baseline="0" dirty="0">
                <a:ln>
                  <a:noFill/>
                </a:ln>
                <a:solidFill>
                  <a:srgbClr val="0563C1"/>
                </a:solidFill>
                <a:effectLst/>
                <a:latin typeface="Arial" panose="020B0604020202020204" pitchFamily="34" charset="0"/>
                <a:ea typeface="Calibri" panose="020F0502020204030204" pitchFamily="34" charset="0"/>
              </a:rPr>
              <a:t>; </a:t>
            </a:r>
            <a:r>
              <a:rPr kumimoji="0" lang="en-US" altLang="en-US" sz="1600" b="0" i="0" u="sng" strike="noStrike" cap="none" normalizeH="0" baseline="0" dirty="0">
                <a:ln>
                  <a:noFill/>
                </a:ln>
                <a:solidFill>
                  <a:srgbClr val="0563C1"/>
                </a:solidFill>
                <a:effectLst/>
                <a:latin typeface="Arial" panose="020B0604020202020204" pitchFamily="34" charset="0"/>
                <a:ea typeface="Calibri" panose="020F0502020204030204" pitchFamily="34" charset="0"/>
                <a:hlinkClick r:id="rId3"/>
              </a:rPr>
              <a:t>MalolosB@cvshealth.com</a:t>
            </a:r>
            <a:r>
              <a:rPr kumimoji="0" lang="en-US" altLang="en-US" sz="1600" b="0" i="0" u="sng" strike="noStrike" cap="none" normalizeH="0" baseline="0" dirty="0">
                <a:ln>
                  <a:noFill/>
                </a:ln>
                <a:solidFill>
                  <a:srgbClr val="0563C1"/>
                </a:solidFill>
                <a:effectLst/>
                <a:latin typeface="Arial" panose="020B0604020202020204" pitchFamily="34" charset="0"/>
                <a:ea typeface="Calibri" panose="020F0502020204030204" pitchFamily="34" charset="0"/>
              </a:rPr>
              <a:t>; </a:t>
            </a:r>
            <a:r>
              <a:rPr kumimoji="0" lang="en-US" altLang="en-US" sz="1600" b="0" i="0" u="sng" strike="noStrike" cap="none" normalizeH="0" baseline="0" dirty="0">
                <a:ln>
                  <a:noFill/>
                </a:ln>
                <a:solidFill>
                  <a:srgbClr val="0563C1"/>
                </a:solidFill>
                <a:effectLst/>
                <a:latin typeface="Arial" panose="020B0604020202020204" pitchFamily="34" charset="0"/>
                <a:ea typeface="Calibri" panose="020F0502020204030204" pitchFamily="34" charset="0"/>
                <a:hlinkClick r:id="rId4"/>
              </a:rPr>
              <a:t>HallerL@aetna.com</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Calibri" panose="020F0502020204030204" pitchFamily="34" charset="0"/>
              </a:rPr>
              <a:t>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6406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B75AF24B-1B63-4934-853B-8724351067D4}"/>
              </a:ext>
            </a:extLst>
          </p:cNvPr>
          <p:cNvSpPr txBox="1">
            <a:spLocks/>
          </p:cNvSpPr>
          <p:nvPr/>
        </p:nvSpPr>
        <p:spPr bwMode="auto">
          <a:xfrm>
            <a:off x="341177" y="598969"/>
            <a:ext cx="8229600" cy="1001231"/>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defRPr/>
            </a:pPr>
            <a:r>
              <a:rPr lang="en-US" sz="1550" dirty="0"/>
              <a:t>Find under Auth Referral Dashboard </a:t>
            </a:r>
          </a:p>
          <a:p>
            <a:pPr>
              <a:defRPr/>
            </a:pPr>
            <a:r>
              <a:rPr lang="en-US" sz="1550" dirty="0"/>
              <a:t>If the initial authorization was submitted on Availity, and there is a letter associated to the decision status then a </a:t>
            </a:r>
            <a:r>
              <a:rPr lang="en-US" sz="1550" dirty="0">
                <a:solidFill>
                  <a:srgbClr val="FF0000"/>
                </a:solidFill>
              </a:rPr>
              <a:t>paper clip </a:t>
            </a:r>
            <a:r>
              <a:rPr lang="en-US" sz="1550" dirty="0"/>
              <a:t>will display as notification a status decision letter is available.</a:t>
            </a:r>
            <a:endParaRPr lang="en-US" sz="1550" dirty="0">
              <a:solidFill>
                <a:srgbClr val="000000"/>
              </a:solidFill>
            </a:endParaRPr>
          </a:p>
        </p:txBody>
      </p:sp>
      <p:pic>
        <p:nvPicPr>
          <p:cNvPr id="7" name="Picture 6">
            <a:extLst>
              <a:ext uri="{FF2B5EF4-FFF2-40B4-BE49-F238E27FC236}">
                <a16:creationId xmlns:a16="http://schemas.microsoft.com/office/drawing/2014/main" id="{BC6CB08F-3437-46E1-8DFB-3DEF8D3CC120}"/>
              </a:ext>
            </a:extLst>
          </p:cNvPr>
          <p:cNvPicPr>
            <a:picLocks noChangeAspect="1"/>
          </p:cNvPicPr>
          <p:nvPr/>
        </p:nvPicPr>
        <p:blipFill rotWithShape="1">
          <a:blip r:embed="rId2"/>
          <a:srcRect l="8334" t="33645" r="68333" b="23817"/>
          <a:stretch/>
        </p:blipFill>
        <p:spPr>
          <a:xfrm>
            <a:off x="-20053" y="1447800"/>
            <a:ext cx="9392653" cy="5562599"/>
          </a:xfrm>
          <a:prstGeom prst="rect">
            <a:avLst/>
          </a:prstGeom>
        </p:spPr>
      </p:pic>
      <p:sp>
        <p:nvSpPr>
          <p:cNvPr id="3" name="Title 1">
            <a:extLst>
              <a:ext uri="{FF2B5EF4-FFF2-40B4-BE49-F238E27FC236}">
                <a16:creationId xmlns:a16="http://schemas.microsoft.com/office/drawing/2014/main" id="{42B68F68-1A33-FCC2-32B1-8F3A2801A270}"/>
              </a:ext>
            </a:extLst>
          </p:cNvPr>
          <p:cNvSpPr>
            <a:spLocks noGrp="1"/>
          </p:cNvSpPr>
          <p:nvPr>
            <p:ph type="title"/>
          </p:nvPr>
        </p:nvSpPr>
        <p:spPr>
          <a:xfrm>
            <a:off x="341177" y="169893"/>
            <a:ext cx="7592143" cy="409023"/>
          </a:xfrm>
        </p:spPr>
        <p:txBody>
          <a:bodyPr/>
          <a:lstStyle/>
          <a:p>
            <a:r>
              <a:rPr lang="en-US" sz="2400" dirty="0"/>
              <a:t>Remember to view authorization status letters on Availity</a:t>
            </a:r>
          </a:p>
        </p:txBody>
      </p:sp>
    </p:spTree>
    <p:extLst>
      <p:ext uri="{BB962C8B-B14F-4D97-AF65-F5344CB8AC3E}">
        <p14:creationId xmlns:p14="http://schemas.microsoft.com/office/powerpoint/2010/main" val="2937884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C476-1BD5-1BFC-71D4-C5E024673EB0}"/>
              </a:ext>
            </a:extLst>
          </p:cNvPr>
          <p:cNvSpPr>
            <a:spLocks noGrp="1"/>
          </p:cNvSpPr>
          <p:nvPr>
            <p:ph type="title"/>
          </p:nvPr>
        </p:nvSpPr>
        <p:spPr>
          <a:xfrm>
            <a:off x="533400" y="152400"/>
            <a:ext cx="3063659" cy="458908"/>
          </a:xfrm>
        </p:spPr>
        <p:txBody>
          <a:bodyPr/>
          <a:lstStyle/>
          <a:p>
            <a:r>
              <a:rPr lang="en-US" sz="2800" b="1" i="0" dirty="0">
                <a:solidFill>
                  <a:srgbClr val="323130"/>
                </a:solidFill>
                <a:effectLst/>
                <a:latin typeface="Segoe UI" panose="020B0502040204020203" pitchFamily="34" charset="0"/>
              </a:rPr>
              <a:t>Provider training</a:t>
            </a:r>
            <a:endParaRPr lang="en-US" sz="2800" dirty="0"/>
          </a:p>
        </p:txBody>
      </p:sp>
      <p:sp>
        <p:nvSpPr>
          <p:cNvPr id="3" name="Content Placeholder 2">
            <a:extLst>
              <a:ext uri="{FF2B5EF4-FFF2-40B4-BE49-F238E27FC236}">
                <a16:creationId xmlns:a16="http://schemas.microsoft.com/office/drawing/2014/main" id="{74110073-F385-8089-1FE7-57AAEC047B8A}"/>
              </a:ext>
            </a:extLst>
          </p:cNvPr>
          <p:cNvSpPr>
            <a:spLocks noGrp="1"/>
          </p:cNvSpPr>
          <p:nvPr>
            <p:ph idx="1"/>
          </p:nvPr>
        </p:nvSpPr>
        <p:spPr>
          <a:xfrm>
            <a:off x="133657" y="611308"/>
            <a:ext cx="9038052" cy="2253874"/>
          </a:xfrm>
        </p:spPr>
        <p:txBody>
          <a:bodyPr/>
          <a:lstStyle/>
          <a:p>
            <a:r>
              <a:rPr lang="en-US" sz="1600" b="0" i="0" dirty="0">
                <a:solidFill>
                  <a:srgbClr val="323130"/>
                </a:solidFill>
                <a:effectLst/>
                <a:latin typeface="Segoe UI" panose="020B0502040204020203" pitchFamily="34" charset="0"/>
              </a:rPr>
              <a:t>Direct providers to </a:t>
            </a:r>
            <a:r>
              <a:rPr lang="en-US" sz="1600" b="1" i="0" u="sng" dirty="0">
                <a:solidFill>
                  <a:srgbClr val="DA6F27"/>
                </a:solidFill>
                <a:effectLst/>
                <a:latin typeface="Segoe UI" panose="020B0502040204020203" pitchFamily="34" charset="0"/>
                <a:hlinkClick r:id="rId2"/>
              </a:rPr>
              <a:t>AetnaWebinars.com</a:t>
            </a:r>
            <a:r>
              <a:rPr lang="en-US" sz="1600" b="0" i="0" dirty="0">
                <a:solidFill>
                  <a:srgbClr val="323130"/>
                </a:solidFill>
                <a:effectLst/>
                <a:latin typeface="Segoe UI" panose="020B0502040204020203" pitchFamily="34" charset="0"/>
              </a:rPr>
              <a:t> to register for our monthly “Authorizations on Availity®”</a:t>
            </a:r>
          </a:p>
          <a:p>
            <a:r>
              <a:rPr lang="en-US" sz="1600" b="0" i="0" dirty="0">
                <a:solidFill>
                  <a:srgbClr val="323130"/>
                </a:solidFill>
                <a:effectLst/>
                <a:latin typeface="Segoe UI" panose="020B0502040204020203" pitchFamily="34" charset="0"/>
              </a:rPr>
              <a:t> webinar held on the second Wednesday of every month.</a:t>
            </a:r>
          </a:p>
          <a:p>
            <a:pPr algn="l"/>
            <a:r>
              <a:rPr lang="en-US" sz="1050" b="0" i="0" dirty="0">
                <a:solidFill>
                  <a:srgbClr val="414141"/>
                </a:solidFill>
                <a:effectLst/>
                <a:latin typeface="CVS Health Sans Medium" panose="020B0504020202020204" pitchFamily="34" charset="0"/>
              </a:rPr>
              <a:t>     </a:t>
            </a:r>
          </a:p>
          <a:p>
            <a:pPr algn="l"/>
            <a:r>
              <a:rPr lang="en-US" sz="1400" b="0" i="0" dirty="0">
                <a:solidFill>
                  <a:srgbClr val="414141"/>
                </a:solidFill>
                <a:effectLst/>
                <a:latin typeface="CVS Health Sans Medium" panose="020B0504020202020204" pitchFamily="34" charset="0"/>
              </a:rPr>
              <a:t>Who can register?</a:t>
            </a:r>
            <a:br>
              <a:rPr lang="en-US" sz="1400" b="0" i="0" dirty="0">
                <a:solidFill>
                  <a:srgbClr val="414141"/>
                </a:solidFill>
                <a:effectLst/>
                <a:latin typeface="CVS Health Sans Regular" panose="020B0504020202020204" pitchFamily="34" charset="0"/>
              </a:rPr>
            </a:br>
            <a:r>
              <a:rPr lang="en-US" sz="1400" b="0" i="0" dirty="0">
                <a:solidFill>
                  <a:srgbClr val="414141"/>
                </a:solidFill>
                <a:effectLst/>
                <a:latin typeface="CVS Health Sans Regular" panose="020B0504020202020204" pitchFamily="34" charset="0"/>
              </a:rPr>
              <a:t>Any provider and staff member, regardless of participation status with Aetna®, can sign</a:t>
            </a:r>
          </a:p>
          <a:p>
            <a:pPr algn="l"/>
            <a:r>
              <a:rPr lang="en-US" sz="1400" b="0" i="0" dirty="0">
                <a:solidFill>
                  <a:srgbClr val="414141"/>
                </a:solidFill>
                <a:effectLst/>
                <a:latin typeface="CVS Health Sans Regular" panose="020B0504020202020204" pitchFamily="34" charset="0"/>
              </a:rPr>
              <a:t> up. It’s a great idea to </a:t>
            </a:r>
            <a:r>
              <a:rPr lang="en-US" sz="1400" b="0" i="0" u="sng" dirty="0">
                <a:solidFill>
                  <a:srgbClr val="8932AF"/>
                </a:solidFill>
                <a:effectLst/>
                <a:latin typeface="CVS Health Sans Regular" panose="020B0504020202020204" pitchFamily="34" charset="0"/>
                <a:hlinkClick r:id="rId3"/>
              </a:rPr>
              <a:t>register for Availity</a:t>
            </a:r>
            <a:r>
              <a:rPr lang="en-US" sz="1400" b="0" i="0" dirty="0">
                <a:solidFill>
                  <a:srgbClr val="414141"/>
                </a:solidFill>
                <a:effectLst/>
                <a:latin typeface="CVS Health Sans Regular" panose="020B0504020202020204" pitchFamily="34" charset="0"/>
              </a:rPr>
              <a:t> before joining us.</a:t>
            </a:r>
          </a:p>
          <a:p>
            <a:pPr algn="l"/>
            <a:r>
              <a:rPr lang="en-US" sz="1400" b="0" i="0" dirty="0">
                <a:solidFill>
                  <a:srgbClr val="414141"/>
                </a:solidFill>
                <a:effectLst/>
                <a:latin typeface="CVS Health Sans Regular" panose="020B0504020202020204" pitchFamily="34" charset="0"/>
              </a:rPr>
              <a:t> </a:t>
            </a:r>
          </a:p>
          <a:p>
            <a:pPr algn="l"/>
            <a:r>
              <a:rPr lang="en-US" sz="1400" b="0" i="0" dirty="0">
                <a:solidFill>
                  <a:srgbClr val="414141"/>
                </a:solidFill>
                <a:effectLst/>
                <a:latin typeface="CVS Health Sans Regular" panose="020B0504020202020204" pitchFamily="34" charset="0"/>
              </a:rPr>
              <a:t>Webinars run for about an hour. We leave time for questions, so you get answers on the spot.</a:t>
            </a:r>
          </a:p>
          <a:p>
            <a:endParaRPr lang="en-US" dirty="0"/>
          </a:p>
        </p:txBody>
      </p:sp>
      <p:pic>
        <p:nvPicPr>
          <p:cNvPr id="6" name="Picture 5">
            <a:extLst>
              <a:ext uri="{FF2B5EF4-FFF2-40B4-BE49-F238E27FC236}">
                <a16:creationId xmlns:a16="http://schemas.microsoft.com/office/drawing/2014/main" id="{EAF121BE-847C-3438-AB17-4A06F331F22A}"/>
              </a:ext>
            </a:extLst>
          </p:cNvPr>
          <p:cNvPicPr>
            <a:picLocks noChangeAspect="1"/>
          </p:cNvPicPr>
          <p:nvPr/>
        </p:nvPicPr>
        <p:blipFill rotWithShape="1">
          <a:blip r:embed="rId4"/>
          <a:srcRect l="4167" t="54349" r="66539" b="22745"/>
          <a:stretch/>
        </p:blipFill>
        <p:spPr>
          <a:xfrm>
            <a:off x="318573" y="2865182"/>
            <a:ext cx="8825427" cy="2293482"/>
          </a:xfrm>
          <a:prstGeom prst="rect">
            <a:avLst/>
          </a:prstGeom>
        </p:spPr>
      </p:pic>
      <p:pic>
        <p:nvPicPr>
          <p:cNvPr id="8" name="Picture 7">
            <a:extLst>
              <a:ext uri="{FF2B5EF4-FFF2-40B4-BE49-F238E27FC236}">
                <a16:creationId xmlns:a16="http://schemas.microsoft.com/office/drawing/2014/main" id="{E1193CFA-AF14-9115-3475-6CFE0DA3A44F}"/>
              </a:ext>
            </a:extLst>
          </p:cNvPr>
          <p:cNvPicPr>
            <a:picLocks noChangeAspect="1"/>
          </p:cNvPicPr>
          <p:nvPr/>
        </p:nvPicPr>
        <p:blipFill rotWithShape="1">
          <a:blip r:embed="rId5"/>
          <a:srcRect l="4167" t="50182" r="75990" b="27339"/>
          <a:stretch/>
        </p:blipFill>
        <p:spPr>
          <a:xfrm>
            <a:off x="318573" y="4666469"/>
            <a:ext cx="5726875" cy="2189472"/>
          </a:xfrm>
          <a:prstGeom prst="rect">
            <a:avLst/>
          </a:prstGeom>
        </p:spPr>
      </p:pic>
    </p:spTree>
    <p:extLst>
      <p:ext uri="{BB962C8B-B14F-4D97-AF65-F5344CB8AC3E}">
        <p14:creationId xmlns:p14="http://schemas.microsoft.com/office/powerpoint/2010/main" val="3061029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256C-4501-5CC0-F7DB-2D936DB40040}"/>
              </a:ext>
            </a:extLst>
          </p:cNvPr>
          <p:cNvSpPr>
            <a:spLocks noGrp="1"/>
          </p:cNvSpPr>
          <p:nvPr>
            <p:ph type="title"/>
          </p:nvPr>
        </p:nvSpPr>
        <p:spPr>
          <a:xfrm>
            <a:off x="273050" y="152400"/>
            <a:ext cx="6075702" cy="554191"/>
          </a:xfrm>
        </p:spPr>
        <p:txBody>
          <a:bodyPr/>
          <a:lstStyle/>
          <a:p>
            <a:r>
              <a:rPr lang="en-US" dirty="0"/>
              <a:t>Visit Aetna.com Easy Resources</a:t>
            </a:r>
          </a:p>
        </p:txBody>
      </p:sp>
      <p:sp>
        <p:nvSpPr>
          <p:cNvPr id="3" name="Content Placeholder 2">
            <a:extLst>
              <a:ext uri="{FF2B5EF4-FFF2-40B4-BE49-F238E27FC236}">
                <a16:creationId xmlns:a16="http://schemas.microsoft.com/office/drawing/2014/main" id="{CDBF5853-4BDE-10AC-8D95-553B853E3CA2}"/>
              </a:ext>
            </a:extLst>
          </p:cNvPr>
          <p:cNvSpPr>
            <a:spLocks noGrp="1"/>
          </p:cNvSpPr>
          <p:nvPr>
            <p:ph idx="1"/>
          </p:nvPr>
        </p:nvSpPr>
        <p:spPr>
          <a:xfrm>
            <a:off x="381000" y="706591"/>
            <a:ext cx="6189515" cy="400110"/>
          </a:xfrm>
        </p:spPr>
        <p:txBody>
          <a:bodyPr/>
          <a:lstStyle/>
          <a:p>
            <a:r>
              <a:rPr lang="en-US" sz="2000" dirty="0">
                <a:hlinkClick r:id="rId2"/>
              </a:rPr>
              <a:t>https://www.aetna.com/health-care-professionals.html</a:t>
            </a:r>
            <a:endParaRPr lang="en-US" sz="2000" dirty="0"/>
          </a:p>
        </p:txBody>
      </p:sp>
      <p:pic>
        <p:nvPicPr>
          <p:cNvPr id="6" name="Picture 5">
            <a:extLst>
              <a:ext uri="{FF2B5EF4-FFF2-40B4-BE49-F238E27FC236}">
                <a16:creationId xmlns:a16="http://schemas.microsoft.com/office/drawing/2014/main" id="{3C803520-AFFD-DD3B-F116-63D120FBBF72}"/>
              </a:ext>
            </a:extLst>
          </p:cNvPr>
          <p:cNvPicPr>
            <a:picLocks noChangeAspect="1"/>
          </p:cNvPicPr>
          <p:nvPr/>
        </p:nvPicPr>
        <p:blipFill rotWithShape="1">
          <a:blip r:embed="rId3"/>
          <a:srcRect l="3006" t="30435" r="61429" b="27329"/>
          <a:stretch/>
        </p:blipFill>
        <p:spPr>
          <a:xfrm>
            <a:off x="248336" y="1060795"/>
            <a:ext cx="8489950" cy="3402652"/>
          </a:xfrm>
          <a:prstGeom prst="rect">
            <a:avLst/>
          </a:prstGeom>
        </p:spPr>
      </p:pic>
      <p:pic>
        <p:nvPicPr>
          <p:cNvPr id="8" name="Picture 7">
            <a:extLst>
              <a:ext uri="{FF2B5EF4-FFF2-40B4-BE49-F238E27FC236}">
                <a16:creationId xmlns:a16="http://schemas.microsoft.com/office/drawing/2014/main" id="{285DC552-C31A-EBC0-79DA-8AEF9DD50DEB}"/>
              </a:ext>
            </a:extLst>
          </p:cNvPr>
          <p:cNvPicPr>
            <a:picLocks noChangeAspect="1"/>
          </p:cNvPicPr>
          <p:nvPr/>
        </p:nvPicPr>
        <p:blipFill rotWithShape="1">
          <a:blip r:embed="rId4"/>
          <a:srcRect l="2986" t="38889" r="65000" b="20370"/>
          <a:stretch/>
        </p:blipFill>
        <p:spPr>
          <a:xfrm>
            <a:off x="273050" y="4343400"/>
            <a:ext cx="7194550" cy="2514600"/>
          </a:xfrm>
          <a:prstGeom prst="rect">
            <a:avLst/>
          </a:prstGeom>
        </p:spPr>
      </p:pic>
      <p:sp>
        <p:nvSpPr>
          <p:cNvPr id="4" name="Oval 3">
            <a:extLst>
              <a:ext uri="{FF2B5EF4-FFF2-40B4-BE49-F238E27FC236}">
                <a16:creationId xmlns:a16="http://schemas.microsoft.com/office/drawing/2014/main" id="{F59EFE73-995D-C811-BD15-AC3AC72C8D6D}"/>
              </a:ext>
            </a:extLst>
          </p:cNvPr>
          <p:cNvSpPr/>
          <p:nvPr/>
        </p:nvSpPr>
        <p:spPr>
          <a:xfrm>
            <a:off x="990600" y="4817651"/>
            <a:ext cx="2082209" cy="381000"/>
          </a:xfrm>
          <a:prstGeom prst="ellipse">
            <a:avLst/>
          </a:prstGeom>
          <a:noFill/>
          <a:ln>
            <a:solidFill>
              <a:srgbClr val="F13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a:extLst>
              <a:ext uri="{FF2B5EF4-FFF2-40B4-BE49-F238E27FC236}">
                <a16:creationId xmlns:a16="http://schemas.microsoft.com/office/drawing/2014/main" id="{7C8675A1-E501-AC9B-68D2-30AF00BA092D}"/>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727950" y="191370"/>
            <a:ext cx="1143000" cy="23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504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68A197-303B-49F4-9F09-9BAFBBC10F87}"/>
              </a:ext>
            </a:extLst>
          </p:cNvPr>
          <p:cNvSpPr txBox="1"/>
          <p:nvPr/>
        </p:nvSpPr>
        <p:spPr>
          <a:xfrm>
            <a:off x="294032" y="256475"/>
            <a:ext cx="8337550" cy="646331"/>
          </a:xfrm>
          <a:prstGeom prst="rect">
            <a:avLst/>
          </a:prstGeom>
          <a:noFill/>
        </p:spPr>
        <p:txBody>
          <a:bodyPr wrap="square" rtlCol="0">
            <a:spAutoFit/>
          </a:bodyPr>
          <a:lstStyle/>
          <a:p>
            <a:pPr marL="0" marR="0">
              <a:spcBef>
                <a:spcPts val="0"/>
              </a:spcBef>
              <a:spcAft>
                <a:spcPts val="0"/>
              </a:spcAft>
            </a:pPr>
            <a:br>
              <a:rPr lang="en-US" sz="1800" dirty="0">
                <a:solidFill>
                  <a:srgbClr val="414141"/>
                </a:solidFill>
                <a:effectLst/>
                <a:latin typeface="Open Sans" panose="020B0606030504020204" pitchFamily="34" charset="0"/>
                <a:ea typeface="Calibri" panose="020F0502020204030204" pitchFamily="34" charset="0"/>
              </a:rPr>
            </a:br>
            <a:endParaRPr lang="en-US" dirty="0"/>
          </a:p>
        </p:txBody>
      </p:sp>
      <p:sp>
        <p:nvSpPr>
          <p:cNvPr id="6" name="TextBox 5">
            <a:extLst>
              <a:ext uri="{FF2B5EF4-FFF2-40B4-BE49-F238E27FC236}">
                <a16:creationId xmlns:a16="http://schemas.microsoft.com/office/drawing/2014/main" id="{ACC84816-51E7-4AA5-8E5A-5C8BDF0F654C}"/>
              </a:ext>
            </a:extLst>
          </p:cNvPr>
          <p:cNvSpPr txBox="1"/>
          <p:nvPr/>
        </p:nvSpPr>
        <p:spPr>
          <a:xfrm>
            <a:off x="1083097" y="1552737"/>
            <a:ext cx="8177239" cy="523220"/>
          </a:xfrm>
          <a:prstGeom prst="rect">
            <a:avLst/>
          </a:prstGeom>
          <a:noFill/>
        </p:spPr>
        <p:txBody>
          <a:bodyPr wrap="square" rtlCol="0">
            <a:spAutoFit/>
          </a:bodyPr>
          <a:lstStyle/>
          <a:p>
            <a:pPr marL="0" marR="0">
              <a:spcBef>
                <a:spcPts val="0"/>
              </a:spcBef>
              <a:spcAft>
                <a:spcPts val="0"/>
              </a:spcAft>
            </a:pPr>
            <a:br>
              <a:rPr lang="en-US" sz="1400" dirty="0">
                <a:solidFill>
                  <a:srgbClr val="414141"/>
                </a:solidFill>
                <a:effectLst/>
                <a:latin typeface="Open Sans" panose="020B0606030504020204" pitchFamily="34" charset="0"/>
                <a:ea typeface="Calibri" panose="020F0502020204030204" pitchFamily="34" charset="0"/>
              </a:rPr>
            </a:br>
            <a:endParaRPr lang="en-US" sz="1400" dirty="0"/>
          </a:p>
        </p:txBody>
      </p:sp>
      <p:pic>
        <p:nvPicPr>
          <p:cNvPr id="7" name="Picture 6">
            <a:extLst>
              <a:ext uri="{FF2B5EF4-FFF2-40B4-BE49-F238E27FC236}">
                <a16:creationId xmlns:a16="http://schemas.microsoft.com/office/drawing/2014/main" id="{1192798F-6791-43CE-A9CB-F173A16F1AD6}"/>
              </a:ext>
            </a:extLst>
          </p:cNvPr>
          <p:cNvPicPr>
            <a:picLocks noChangeAspect="1"/>
          </p:cNvPicPr>
          <p:nvPr/>
        </p:nvPicPr>
        <p:blipFill>
          <a:blip r:embed="rId2"/>
          <a:stretch>
            <a:fillRect/>
          </a:stretch>
        </p:blipFill>
        <p:spPr>
          <a:xfrm>
            <a:off x="602763" y="-62354"/>
            <a:ext cx="6407451" cy="944962"/>
          </a:xfrm>
          <a:prstGeom prst="rect">
            <a:avLst/>
          </a:prstGeom>
        </p:spPr>
      </p:pic>
      <p:pic>
        <p:nvPicPr>
          <p:cNvPr id="9" name="Picture 8">
            <a:extLst>
              <a:ext uri="{FF2B5EF4-FFF2-40B4-BE49-F238E27FC236}">
                <a16:creationId xmlns:a16="http://schemas.microsoft.com/office/drawing/2014/main" id="{9FABEC0A-E49E-4E61-90B3-1E2A2FB8E4D2}"/>
              </a:ext>
            </a:extLst>
          </p:cNvPr>
          <p:cNvPicPr>
            <a:picLocks noChangeAspect="1"/>
          </p:cNvPicPr>
          <p:nvPr/>
        </p:nvPicPr>
        <p:blipFill rotWithShape="1">
          <a:blip r:embed="rId3"/>
          <a:srcRect l="6592" t="27217" r="61667" b="20370"/>
          <a:stretch/>
        </p:blipFill>
        <p:spPr>
          <a:xfrm>
            <a:off x="88785" y="2362200"/>
            <a:ext cx="8863025" cy="4495800"/>
          </a:xfrm>
          <a:prstGeom prst="rect">
            <a:avLst/>
          </a:prstGeom>
        </p:spPr>
      </p:pic>
      <p:pic>
        <p:nvPicPr>
          <p:cNvPr id="10" name="Picture 9">
            <a:extLst>
              <a:ext uri="{FF2B5EF4-FFF2-40B4-BE49-F238E27FC236}">
                <a16:creationId xmlns:a16="http://schemas.microsoft.com/office/drawing/2014/main" id="{7D7472BB-01A2-4DD8-8764-F5CB73D1B168}"/>
              </a:ext>
            </a:extLst>
          </p:cNvPr>
          <p:cNvPicPr>
            <a:picLocks noChangeAspect="1"/>
          </p:cNvPicPr>
          <p:nvPr/>
        </p:nvPicPr>
        <p:blipFill>
          <a:blip r:embed="rId4"/>
          <a:stretch>
            <a:fillRect/>
          </a:stretch>
        </p:blipFill>
        <p:spPr>
          <a:xfrm>
            <a:off x="192189" y="579640"/>
            <a:ext cx="8541236" cy="2003380"/>
          </a:xfrm>
          <a:prstGeom prst="rect">
            <a:avLst/>
          </a:prstGeom>
        </p:spPr>
      </p:pic>
      <p:sp>
        <p:nvSpPr>
          <p:cNvPr id="11" name="Arrow: Up 10">
            <a:extLst>
              <a:ext uri="{FF2B5EF4-FFF2-40B4-BE49-F238E27FC236}">
                <a16:creationId xmlns:a16="http://schemas.microsoft.com/office/drawing/2014/main" id="{3FB0F514-7EB6-4CE7-BA5A-4A122230FF1A}"/>
              </a:ext>
            </a:extLst>
          </p:cNvPr>
          <p:cNvSpPr/>
          <p:nvPr/>
        </p:nvSpPr>
        <p:spPr>
          <a:xfrm>
            <a:off x="1524000" y="3429000"/>
            <a:ext cx="304800" cy="533400"/>
          </a:xfrm>
          <a:prstGeom prst="upArrow">
            <a:avLst/>
          </a:prstGeom>
          <a:solidFill>
            <a:srgbClr val="F13F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4E90395F-43B5-4A3B-BB08-1A27E09C945F}"/>
              </a:ext>
            </a:extLst>
          </p:cNvPr>
          <p:cNvSpPr/>
          <p:nvPr/>
        </p:nvSpPr>
        <p:spPr>
          <a:xfrm>
            <a:off x="8326782" y="2978524"/>
            <a:ext cx="304800" cy="533400"/>
          </a:xfrm>
          <a:prstGeom prst="upArrow">
            <a:avLst/>
          </a:prstGeom>
          <a:solidFill>
            <a:srgbClr val="F13F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224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866E-FA1E-4A7C-BC25-5B178AB980CA}"/>
              </a:ext>
            </a:extLst>
          </p:cNvPr>
          <p:cNvSpPr>
            <a:spLocks noGrp="1"/>
          </p:cNvSpPr>
          <p:nvPr>
            <p:ph type="title"/>
          </p:nvPr>
        </p:nvSpPr>
        <p:spPr>
          <a:xfrm>
            <a:off x="273050" y="152400"/>
            <a:ext cx="8504251" cy="514628"/>
          </a:xfrm>
        </p:spPr>
        <p:txBody>
          <a:bodyPr/>
          <a:lstStyle/>
          <a:p>
            <a:r>
              <a:rPr lang="en-US" sz="3200" dirty="0"/>
              <a:t>Did you know can submit Appeals Electronically?</a:t>
            </a:r>
          </a:p>
        </p:txBody>
      </p:sp>
      <p:pic>
        <p:nvPicPr>
          <p:cNvPr id="6" name="Content Placeholder 5">
            <a:extLst>
              <a:ext uri="{FF2B5EF4-FFF2-40B4-BE49-F238E27FC236}">
                <a16:creationId xmlns:a16="http://schemas.microsoft.com/office/drawing/2014/main" id="{485818A7-16B7-424B-95CC-F39F2B471441}"/>
              </a:ext>
            </a:extLst>
          </p:cNvPr>
          <p:cNvPicPr>
            <a:picLocks noGrp="1" noChangeAspect="1"/>
          </p:cNvPicPr>
          <p:nvPr>
            <p:ph idx="1"/>
          </p:nvPr>
        </p:nvPicPr>
        <p:blipFill rotWithShape="1">
          <a:blip r:embed="rId2"/>
          <a:srcRect l="7861" t="35855" r="68011" b="26891"/>
          <a:stretch/>
        </p:blipFill>
        <p:spPr>
          <a:xfrm>
            <a:off x="246469" y="1725185"/>
            <a:ext cx="8838563" cy="4572000"/>
          </a:xfrm>
        </p:spPr>
      </p:pic>
      <p:sp>
        <p:nvSpPr>
          <p:cNvPr id="4" name="Footer Placeholder 3">
            <a:extLst>
              <a:ext uri="{FF2B5EF4-FFF2-40B4-BE49-F238E27FC236}">
                <a16:creationId xmlns:a16="http://schemas.microsoft.com/office/drawing/2014/main" id="{49D62FD5-46BE-4C5D-BAAD-BA34A1AC12AB}"/>
              </a:ext>
            </a:extLst>
          </p:cNvPr>
          <p:cNvSpPr>
            <a:spLocks noGrp="1"/>
          </p:cNvSpPr>
          <p:nvPr>
            <p:ph type="ftr" sz="quarter" idx="10"/>
          </p:nvPr>
        </p:nvSpPr>
        <p:spPr>
          <a:xfrm>
            <a:off x="12405" y="6371117"/>
            <a:ext cx="7666507" cy="476250"/>
          </a:xfrm>
        </p:spPr>
        <p:txBody>
          <a:bodyPr/>
          <a:lstStyle/>
          <a:p>
            <a:pPr>
              <a:defRPr/>
            </a:pPr>
            <a:r>
              <a:rPr lang="en-US" dirty="0">
                <a:solidFill>
                  <a:schemeClr val="tx2"/>
                </a:solidFill>
              </a:rPr>
              <a:t>When review completed it will turn to “Finalized” and then either updated EOB or response letter sent.</a:t>
            </a:r>
          </a:p>
        </p:txBody>
      </p:sp>
      <p:sp>
        <p:nvSpPr>
          <p:cNvPr id="7" name="TextBox 6">
            <a:extLst>
              <a:ext uri="{FF2B5EF4-FFF2-40B4-BE49-F238E27FC236}">
                <a16:creationId xmlns:a16="http://schemas.microsoft.com/office/drawing/2014/main" id="{FDEF17DF-65C5-406A-85F2-0050764C0EC1}"/>
              </a:ext>
            </a:extLst>
          </p:cNvPr>
          <p:cNvSpPr txBox="1"/>
          <p:nvPr/>
        </p:nvSpPr>
        <p:spPr>
          <a:xfrm>
            <a:off x="160191" y="563872"/>
            <a:ext cx="8763000" cy="1200329"/>
          </a:xfrm>
          <a:prstGeom prst="rect">
            <a:avLst/>
          </a:prstGeom>
          <a:noFill/>
        </p:spPr>
        <p:txBody>
          <a:bodyPr wrap="square" rtlCol="0">
            <a:spAutoFit/>
          </a:bodyPr>
          <a:lstStyle/>
          <a:p>
            <a:r>
              <a:rPr lang="en-US" sz="1600" dirty="0"/>
              <a:t>First find the claim in Claim Status, If Denied or Finalized then a Dispute Claim Option will Appear</a:t>
            </a:r>
          </a:p>
          <a:p>
            <a:pPr marL="285750" indent="-285750">
              <a:buFont typeface="Arial" panose="020B0604020202020204" pitchFamily="34" charset="0"/>
              <a:buChar char="•"/>
            </a:pPr>
            <a:r>
              <a:rPr lang="en-US" sz="1400" dirty="0"/>
              <a:t>You will have a chance to attach documents, (if not then is a recon where no info necessary, can go back and attach in claim status again if feel necessary).  </a:t>
            </a:r>
          </a:p>
          <a:p>
            <a:pPr marL="285750" indent="-285750">
              <a:buFont typeface="Arial" panose="020B0604020202020204" pitchFamily="34" charset="0"/>
              <a:buChar char="•"/>
            </a:pPr>
            <a:r>
              <a:rPr lang="en-US" sz="1400" dirty="0"/>
              <a:t>For appeal send all docs needed- </a:t>
            </a:r>
            <a:r>
              <a:rPr lang="en-US" sz="1400" dirty="0">
                <a:solidFill>
                  <a:srgbClr val="FF0000"/>
                </a:solidFill>
                <a:highlight>
                  <a:srgbClr val="FFFF00"/>
                </a:highlight>
              </a:rPr>
              <a:t>if submitting online DO NOT NEED to INCLUDE APPEAL FORM</a:t>
            </a:r>
            <a:r>
              <a:rPr lang="en-US" sz="1400" dirty="0"/>
              <a:t>.</a:t>
            </a:r>
          </a:p>
          <a:p>
            <a:pPr marL="285750" indent="-285750">
              <a:buFont typeface="Arial" panose="020B0604020202020204" pitchFamily="34" charset="0"/>
              <a:buChar char="•"/>
            </a:pPr>
            <a:r>
              <a:rPr lang="en-US" sz="1400" dirty="0"/>
              <a:t>Want Appeal help, top right find link to watch a demo for appeals</a:t>
            </a:r>
          </a:p>
        </p:txBody>
      </p:sp>
      <p:sp>
        <p:nvSpPr>
          <p:cNvPr id="8" name="Oval 7">
            <a:extLst>
              <a:ext uri="{FF2B5EF4-FFF2-40B4-BE49-F238E27FC236}">
                <a16:creationId xmlns:a16="http://schemas.microsoft.com/office/drawing/2014/main" id="{8450E2D7-EFCD-44EA-B30E-43F3AC3FDBF5}"/>
              </a:ext>
            </a:extLst>
          </p:cNvPr>
          <p:cNvSpPr/>
          <p:nvPr/>
        </p:nvSpPr>
        <p:spPr>
          <a:xfrm>
            <a:off x="2261190" y="3486388"/>
            <a:ext cx="2082209" cy="381000"/>
          </a:xfrm>
          <a:prstGeom prst="ellipse">
            <a:avLst/>
          </a:prstGeom>
          <a:noFill/>
          <a:ln>
            <a:solidFill>
              <a:srgbClr val="F13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7F3AB31-4F7D-4D5A-9C49-084686C839C7}"/>
              </a:ext>
            </a:extLst>
          </p:cNvPr>
          <p:cNvPicPr>
            <a:picLocks noChangeAspect="1"/>
          </p:cNvPicPr>
          <p:nvPr/>
        </p:nvPicPr>
        <p:blipFill>
          <a:blip r:embed="rId3"/>
          <a:stretch>
            <a:fillRect/>
          </a:stretch>
        </p:blipFill>
        <p:spPr>
          <a:xfrm>
            <a:off x="2261190" y="1693488"/>
            <a:ext cx="2310809" cy="522636"/>
          </a:xfrm>
          <a:prstGeom prst="rect">
            <a:avLst/>
          </a:prstGeom>
        </p:spPr>
      </p:pic>
      <p:pic>
        <p:nvPicPr>
          <p:cNvPr id="10" name="Picture 9">
            <a:extLst>
              <a:ext uri="{FF2B5EF4-FFF2-40B4-BE49-F238E27FC236}">
                <a16:creationId xmlns:a16="http://schemas.microsoft.com/office/drawing/2014/main" id="{8EEEB8CE-E925-461E-A3FD-380D34C106B6}"/>
              </a:ext>
            </a:extLst>
          </p:cNvPr>
          <p:cNvPicPr>
            <a:picLocks noChangeAspect="1"/>
          </p:cNvPicPr>
          <p:nvPr/>
        </p:nvPicPr>
        <p:blipFill>
          <a:blip r:embed="rId3"/>
          <a:stretch>
            <a:fillRect/>
          </a:stretch>
        </p:blipFill>
        <p:spPr>
          <a:xfrm>
            <a:off x="6477000" y="3608814"/>
            <a:ext cx="1752600" cy="402371"/>
          </a:xfrm>
          <a:prstGeom prst="rect">
            <a:avLst/>
          </a:prstGeom>
        </p:spPr>
      </p:pic>
      <p:pic>
        <p:nvPicPr>
          <p:cNvPr id="11" name="Picture 10">
            <a:extLst>
              <a:ext uri="{FF2B5EF4-FFF2-40B4-BE49-F238E27FC236}">
                <a16:creationId xmlns:a16="http://schemas.microsoft.com/office/drawing/2014/main" id="{021CAFE6-0308-4B2D-986A-8448D2264EA5}"/>
              </a:ext>
            </a:extLst>
          </p:cNvPr>
          <p:cNvPicPr>
            <a:picLocks noChangeAspect="1"/>
          </p:cNvPicPr>
          <p:nvPr/>
        </p:nvPicPr>
        <p:blipFill>
          <a:blip r:embed="rId4"/>
          <a:stretch>
            <a:fillRect/>
          </a:stretch>
        </p:blipFill>
        <p:spPr>
          <a:xfrm>
            <a:off x="2261190" y="5072758"/>
            <a:ext cx="1621685" cy="402371"/>
          </a:xfrm>
          <a:prstGeom prst="rect">
            <a:avLst/>
          </a:prstGeom>
        </p:spPr>
      </p:pic>
      <p:sp>
        <p:nvSpPr>
          <p:cNvPr id="12" name="Rectangle 11">
            <a:extLst>
              <a:ext uri="{FF2B5EF4-FFF2-40B4-BE49-F238E27FC236}">
                <a16:creationId xmlns:a16="http://schemas.microsoft.com/office/drawing/2014/main" id="{5F1A2857-5BF1-4D92-8CC7-A2486D944998}"/>
              </a:ext>
            </a:extLst>
          </p:cNvPr>
          <p:cNvSpPr/>
          <p:nvPr/>
        </p:nvSpPr>
        <p:spPr>
          <a:xfrm>
            <a:off x="3733800" y="2743200"/>
            <a:ext cx="1295400" cy="18231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977B6EA-CB7A-4BFF-B884-CB06C228A7A5}"/>
              </a:ext>
            </a:extLst>
          </p:cNvPr>
          <p:cNvPicPr>
            <a:picLocks noChangeAspect="1"/>
          </p:cNvPicPr>
          <p:nvPr/>
        </p:nvPicPr>
        <p:blipFill>
          <a:blip r:embed="rId5"/>
          <a:stretch>
            <a:fillRect/>
          </a:stretch>
        </p:blipFill>
        <p:spPr>
          <a:xfrm>
            <a:off x="3712350" y="4440039"/>
            <a:ext cx="1316850" cy="207282"/>
          </a:xfrm>
          <a:prstGeom prst="rect">
            <a:avLst/>
          </a:prstGeom>
        </p:spPr>
      </p:pic>
      <p:pic>
        <p:nvPicPr>
          <p:cNvPr id="14" name="Picture 13">
            <a:extLst>
              <a:ext uri="{FF2B5EF4-FFF2-40B4-BE49-F238E27FC236}">
                <a16:creationId xmlns:a16="http://schemas.microsoft.com/office/drawing/2014/main" id="{5B88A552-8C4D-4CCA-A7E6-85924E720D44}"/>
              </a:ext>
            </a:extLst>
          </p:cNvPr>
          <p:cNvPicPr>
            <a:picLocks noChangeAspect="1"/>
          </p:cNvPicPr>
          <p:nvPr/>
        </p:nvPicPr>
        <p:blipFill>
          <a:blip r:embed="rId5"/>
          <a:stretch>
            <a:fillRect/>
          </a:stretch>
        </p:blipFill>
        <p:spPr>
          <a:xfrm>
            <a:off x="3691800" y="6058205"/>
            <a:ext cx="1316850" cy="207282"/>
          </a:xfrm>
          <a:prstGeom prst="rect">
            <a:avLst/>
          </a:prstGeom>
        </p:spPr>
      </p:pic>
    </p:spTree>
    <p:extLst>
      <p:ext uri="{BB962C8B-B14F-4D97-AF65-F5344CB8AC3E}">
        <p14:creationId xmlns:p14="http://schemas.microsoft.com/office/powerpoint/2010/main" val="934458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EA8C7-C4D8-AA63-E157-BF17148D76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3A8C12-3623-6B27-5D2D-F1DBE2AF54B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9EDAF98-6EF0-B3C9-74F8-F18AFBF2EBF1}"/>
              </a:ext>
            </a:extLst>
          </p:cNvPr>
          <p:cNvSpPr>
            <a:spLocks noGrp="1"/>
          </p:cNvSpPr>
          <p:nvPr>
            <p:ph type="ftr" sz="quarter" idx="10"/>
          </p:nvPr>
        </p:nvSpPr>
        <p:spPr/>
        <p:txBody>
          <a:bodyPr/>
          <a:lstStyle/>
          <a:p>
            <a:pPr>
              <a:defRPr/>
            </a:pPr>
            <a:endParaRPr lang="en-US" dirty="0">
              <a:solidFill>
                <a:srgbClr val="000000"/>
              </a:solidFill>
            </a:endParaRPr>
          </a:p>
        </p:txBody>
      </p:sp>
      <p:pic>
        <p:nvPicPr>
          <p:cNvPr id="6" name="Picture 5">
            <a:extLst>
              <a:ext uri="{FF2B5EF4-FFF2-40B4-BE49-F238E27FC236}">
                <a16:creationId xmlns:a16="http://schemas.microsoft.com/office/drawing/2014/main" id="{1D5441D7-1A70-58B9-0288-CAEBAF68A764}"/>
              </a:ext>
            </a:extLst>
          </p:cNvPr>
          <p:cNvPicPr>
            <a:picLocks noChangeAspect="1"/>
          </p:cNvPicPr>
          <p:nvPr/>
        </p:nvPicPr>
        <p:blipFill rotWithShape="1">
          <a:blip r:embed="rId2"/>
          <a:srcRect l="6667" t="40123" r="75833" b="29870"/>
          <a:stretch/>
        </p:blipFill>
        <p:spPr>
          <a:xfrm>
            <a:off x="24130" y="152400"/>
            <a:ext cx="8846820" cy="5119816"/>
          </a:xfrm>
          <a:prstGeom prst="rect">
            <a:avLst/>
          </a:prstGeom>
        </p:spPr>
      </p:pic>
    </p:spTree>
    <p:extLst>
      <p:ext uri="{BB962C8B-B14F-4D97-AF65-F5344CB8AC3E}">
        <p14:creationId xmlns:p14="http://schemas.microsoft.com/office/powerpoint/2010/main" val="1354712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64CD3-A1DD-4D16-9EBD-5C4FC03DFD64}"/>
              </a:ext>
            </a:extLst>
          </p:cNvPr>
          <p:cNvSpPr>
            <a:spLocks noGrp="1"/>
          </p:cNvSpPr>
          <p:nvPr>
            <p:ph type="title"/>
          </p:nvPr>
        </p:nvSpPr>
        <p:spPr>
          <a:xfrm>
            <a:off x="273050" y="152400"/>
            <a:ext cx="7478329" cy="554191"/>
          </a:xfrm>
        </p:spPr>
        <p:txBody>
          <a:bodyPr/>
          <a:lstStyle/>
          <a:p>
            <a:r>
              <a:rPr lang="en-US" dirty="0"/>
              <a:t>Contact Aetna Provider Services Online</a:t>
            </a:r>
          </a:p>
        </p:txBody>
      </p:sp>
      <p:sp>
        <p:nvSpPr>
          <p:cNvPr id="9" name="Content Placeholder 8">
            <a:extLst>
              <a:ext uri="{FF2B5EF4-FFF2-40B4-BE49-F238E27FC236}">
                <a16:creationId xmlns:a16="http://schemas.microsoft.com/office/drawing/2014/main" id="{3A7199F0-3255-4ED4-8E09-7CCDA39628E8}"/>
              </a:ext>
            </a:extLst>
          </p:cNvPr>
          <p:cNvSpPr>
            <a:spLocks noGrp="1"/>
          </p:cNvSpPr>
          <p:nvPr>
            <p:ph idx="1"/>
          </p:nvPr>
        </p:nvSpPr>
        <p:spPr>
          <a:xfrm>
            <a:off x="1044432" y="609601"/>
            <a:ext cx="7520007" cy="477054"/>
          </a:xfrm>
        </p:spPr>
        <p:txBody>
          <a:bodyPr/>
          <a:lstStyle/>
          <a:p>
            <a:r>
              <a:rPr lang="en-US" dirty="0"/>
              <a:t>Logged in through Availity so can submit specific details</a:t>
            </a:r>
          </a:p>
        </p:txBody>
      </p:sp>
      <p:pic>
        <p:nvPicPr>
          <p:cNvPr id="11" name="Picture 10">
            <a:extLst>
              <a:ext uri="{FF2B5EF4-FFF2-40B4-BE49-F238E27FC236}">
                <a16:creationId xmlns:a16="http://schemas.microsoft.com/office/drawing/2014/main" id="{E24914E2-9ECF-4502-B0A6-7B7C76D7F555}"/>
              </a:ext>
            </a:extLst>
          </p:cNvPr>
          <p:cNvPicPr>
            <a:picLocks noChangeAspect="1"/>
          </p:cNvPicPr>
          <p:nvPr/>
        </p:nvPicPr>
        <p:blipFill rotWithShape="1">
          <a:blip r:embed="rId2"/>
          <a:srcRect l="6668" t="30246" r="62577" b="28953"/>
          <a:stretch/>
        </p:blipFill>
        <p:spPr>
          <a:xfrm>
            <a:off x="1403254" y="1038808"/>
            <a:ext cx="7721253" cy="3456992"/>
          </a:xfrm>
          <a:prstGeom prst="rect">
            <a:avLst/>
          </a:prstGeom>
        </p:spPr>
      </p:pic>
      <p:sp>
        <p:nvSpPr>
          <p:cNvPr id="12" name="TextBox 11">
            <a:extLst>
              <a:ext uri="{FF2B5EF4-FFF2-40B4-BE49-F238E27FC236}">
                <a16:creationId xmlns:a16="http://schemas.microsoft.com/office/drawing/2014/main" id="{41C1D0FF-F875-415B-9A04-7CA70F525677}"/>
              </a:ext>
            </a:extLst>
          </p:cNvPr>
          <p:cNvSpPr txBox="1"/>
          <p:nvPr/>
        </p:nvSpPr>
        <p:spPr>
          <a:xfrm>
            <a:off x="0" y="1746206"/>
            <a:ext cx="1644650" cy="2862322"/>
          </a:xfrm>
          <a:prstGeom prst="rect">
            <a:avLst/>
          </a:prstGeom>
          <a:noFill/>
        </p:spPr>
        <p:txBody>
          <a:bodyPr wrap="square" rtlCol="0">
            <a:spAutoFit/>
          </a:bodyPr>
          <a:lstStyle/>
          <a:p>
            <a:pPr marL="342900" indent="-342900" algn="ctr">
              <a:buAutoNum type="arabicParenR"/>
            </a:pPr>
            <a:r>
              <a:rPr lang="en-US" sz="1600" dirty="0">
                <a:solidFill>
                  <a:srgbClr val="F13F0F"/>
                </a:solidFill>
              </a:rPr>
              <a:t>In Keyword Search type “Contact Us”</a:t>
            </a:r>
          </a:p>
          <a:p>
            <a:pPr marL="342900" indent="-342900" algn="ctr">
              <a:buAutoNum type="arabicParenR"/>
            </a:pPr>
            <a:endParaRPr lang="en-US" sz="1600" dirty="0">
              <a:solidFill>
                <a:srgbClr val="F13F0F"/>
              </a:solidFill>
            </a:endParaRPr>
          </a:p>
          <a:p>
            <a:pPr marL="342900" indent="-342900" algn="ctr">
              <a:buAutoNum type="arabicParenR"/>
            </a:pPr>
            <a:r>
              <a:rPr lang="en-US" sz="1600" dirty="0">
                <a:solidFill>
                  <a:srgbClr val="F13F0F"/>
                </a:solidFill>
              </a:rPr>
              <a:t>Scroll Down to select application for right product</a:t>
            </a:r>
          </a:p>
          <a:p>
            <a:pPr algn="ctr"/>
            <a:endParaRPr lang="en-US" dirty="0">
              <a:solidFill>
                <a:srgbClr val="F13F0F"/>
              </a:solidFill>
            </a:endParaRPr>
          </a:p>
          <a:p>
            <a:endParaRPr lang="en-US" dirty="0"/>
          </a:p>
        </p:txBody>
      </p:sp>
      <p:sp>
        <p:nvSpPr>
          <p:cNvPr id="13" name="Oval 12">
            <a:extLst>
              <a:ext uri="{FF2B5EF4-FFF2-40B4-BE49-F238E27FC236}">
                <a16:creationId xmlns:a16="http://schemas.microsoft.com/office/drawing/2014/main" id="{315D3084-9E79-4F21-8323-3D0AFD2CB600}"/>
              </a:ext>
            </a:extLst>
          </p:cNvPr>
          <p:cNvSpPr/>
          <p:nvPr/>
        </p:nvSpPr>
        <p:spPr>
          <a:xfrm>
            <a:off x="7467600" y="1241316"/>
            <a:ext cx="762000" cy="450806"/>
          </a:xfrm>
          <a:prstGeom prst="ellipse">
            <a:avLst/>
          </a:prstGeom>
          <a:noFill/>
          <a:ln>
            <a:solidFill>
              <a:srgbClr val="F13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1A09342-AB63-48F4-80D1-DE00EA3CA7F8}"/>
              </a:ext>
            </a:extLst>
          </p:cNvPr>
          <p:cNvPicPr>
            <a:picLocks noChangeAspect="1"/>
          </p:cNvPicPr>
          <p:nvPr/>
        </p:nvPicPr>
        <p:blipFill>
          <a:blip r:embed="rId3"/>
          <a:stretch>
            <a:fillRect/>
          </a:stretch>
        </p:blipFill>
        <p:spPr>
          <a:xfrm>
            <a:off x="6248400" y="3505200"/>
            <a:ext cx="2667000" cy="475529"/>
          </a:xfrm>
          <a:prstGeom prst="rect">
            <a:avLst/>
          </a:prstGeom>
        </p:spPr>
      </p:pic>
      <p:pic>
        <p:nvPicPr>
          <p:cNvPr id="16" name="Picture 15">
            <a:extLst>
              <a:ext uri="{FF2B5EF4-FFF2-40B4-BE49-F238E27FC236}">
                <a16:creationId xmlns:a16="http://schemas.microsoft.com/office/drawing/2014/main" id="{8F600E04-4A86-47EC-A15B-4AE4FC0E1955}"/>
              </a:ext>
            </a:extLst>
          </p:cNvPr>
          <p:cNvPicPr>
            <a:picLocks noChangeAspect="1"/>
          </p:cNvPicPr>
          <p:nvPr/>
        </p:nvPicPr>
        <p:blipFill rotWithShape="1">
          <a:blip r:embed="rId4"/>
          <a:srcRect l="7500" t="37654" r="68333" b="27778"/>
          <a:stretch/>
        </p:blipFill>
        <p:spPr>
          <a:xfrm>
            <a:off x="19493" y="4308712"/>
            <a:ext cx="5280670" cy="2549288"/>
          </a:xfrm>
          <a:prstGeom prst="rect">
            <a:avLst/>
          </a:prstGeom>
        </p:spPr>
      </p:pic>
      <p:pic>
        <p:nvPicPr>
          <p:cNvPr id="18" name="Graphic 17" descr="Question Mark with solid fill">
            <a:extLst>
              <a:ext uri="{FF2B5EF4-FFF2-40B4-BE49-F238E27FC236}">
                <a16:creationId xmlns:a16="http://schemas.microsoft.com/office/drawing/2014/main" id="{F0E0D8BD-A7F8-43BF-8D3B-F29BF0B93F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5000" y="4762500"/>
            <a:ext cx="1600200" cy="1600200"/>
          </a:xfrm>
          <a:prstGeom prst="rect">
            <a:avLst/>
          </a:prstGeom>
        </p:spPr>
      </p:pic>
      <p:sp>
        <p:nvSpPr>
          <p:cNvPr id="19" name="TextBox 18">
            <a:extLst>
              <a:ext uri="{FF2B5EF4-FFF2-40B4-BE49-F238E27FC236}">
                <a16:creationId xmlns:a16="http://schemas.microsoft.com/office/drawing/2014/main" id="{574E6F7B-BC2C-4A5D-980D-F8305EBD860F}"/>
              </a:ext>
            </a:extLst>
          </p:cNvPr>
          <p:cNvSpPr txBox="1"/>
          <p:nvPr/>
        </p:nvSpPr>
        <p:spPr>
          <a:xfrm>
            <a:off x="6896100" y="4876916"/>
            <a:ext cx="1905000" cy="523220"/>
          </a:xfrm>
          <a:prstGeom prst="rect">
            <a:avLst/>
          </a:prstGeom>
          <a:noFill/>
        </p:spPr>
        <p:txBody>
          <a:bodyPr wrap="square" rtlCol="0">
            <a:spAutoFit/>
          </a:bodyPr>
          <a:lstStyle/>
          <a:p>
            <a:r>
              <a:rPr lang="en-US" sz="2800" dirty="0"/>
              <a:t>‘s on Aetna</a:t>
            </a:r>
          </a:p>
        </p:txBody>
      </p:sp>
    </p:spTree>
    <p:extLst>
      <p:ext uri="{BB962C8B-B14F-4D97-AF65-F5344CB8AC3E}">
        <p14:creationId xmlns:p14="http://schemas.microsoft.com/office/powerpoint/2010/main" val="73778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BCCA77-1943-45D6-8DAC-EA376967FA34}"/>
              </a:ext>
            </a:extLst>
          </p:cNvPr>
          <p:cNvPicPr>
            <a:picLocks noChangeAspect="1"/>
          </p:cNvPicPr>
          <p:nvPr/>
        </p:nvPicPr>
        <p:blipFill rotWithShape="1">
          <a:blip r:embed="rId2"/>
          <a:srcRect l="29166" t="24803" r="31667" b="42589"/>
          <a:stretch/>
        </p:blipFill>
        <p:spPr>
          <a:xfrm>
            <a:off x="663284" y="1259172"/>
            <a:ext cx="8480716" cy="3276600"/>
          </a:xfrm>
          <a:prstGeom prst="rect">
            <a:avLst/>
          </a:prstGeom>
        </p:spPr>
      </p:pic>
      <p:pic>
        <p:nvPicPr>
          <p:cNvPr id="3" name="Picture 2">
            <a:extLst>
              <a:ext uri="{FF2B5EF4-FFF2-40B4-BE49-F238E27FC236}">
                <a16:creationId xmlns:a16="http://schemas.microsoft.com/office/drawing/2014/main" id="{274F145D-66AC-4B1C-9280-4B91CBFA1ED4}"/>
              </a:ext>
            </a:extLst>
          </p:cNvPr>
          <p:cNvPicPr>
            <a:picLocks noChangeAspect="1"/>
          </p:cNvPicPr>
          <p:nvPr/>
        </p:nvPicPr>
        <p:blipFill rotWithShape="1">
          <a:blip r:embed="rId3"/>
          <a:srcRect l="28333" t="38666" r="47860" b="20356"/>
          <a:stretch/>
        </p:blipFill>
        <p:spPr>
          <a:xfrm>
            <a:off x="663284" y="3539554"/>
            <a:ext cx="4843894" cy="3161986"/>
          </a:xfrm>
          <a:prstGeom prst="rect">
            <a:avLst/>
          </a:prstGeom>
        </p:spPr>
      </p:pic>
      <p:pic>
        <p:nvPicPr>
          <p:cNvPr id="4" name="Picture 3">
            <a:extLst>
              <a:ext uri="{FF2B5EF4-FFF2-40B4-BE49-F238E27FC236}">
                <a16:creationId xmlns:a16="http://schemas.microsoft.com/office/drawing/2014/main" id="{F6A70A07-B6B8-4A82-93C3-C6106D9EDDF1}"/>
              </a:ext>
            </a:extLst>
          </p:cNvPr>
          <p:cNvPicPr>
            <a:picLocks noChangeAspect="1"/>
          </p:cNvPicPr>
          <p:nvPr/>
        </p:nvPicPr>
        <p:blipFill>
          <a:blip r:embed="rId4"/>
          <a:stretch>
            <a:fillRect/>
          </a:stretch>
        </p:blipFill>
        <p:spPr>
          <a:xfrm>
            <a:off x="228600" y="-28986"/>
            <a:ext cx="5620999" cy="926672"/>
          </a:xfrm>
          <a:prstGeom prst="rect">
            <a:avLst/>
          </a:prstGeom>
        </p:spPr>
      </p:pic>
      <p:sp>
        <p:nvSpPr>
          <p:cNvPr id="6" name="TextBox 5">
            <a:extLst>
              <a:ext uri="{FF2B5EF4-FFF2-40B4-BE49-F238E27FC236}">
                <a16:creationId xmlns:a16="http://schemas.microsoft.com/office/drawing/2014/main" id="{BF6DDE52-1698-4270-8E9F-BD14CAFEAF10}"/>
              </a:ext>
            </a:extLst>
          </p:cNvPr>
          <p:cNvSpPr txBox="1"/>
          <p:nvPr/>
        </p:nvSpPr>
        <p:spPr>
          <a:xfrm>
            <a:off x="5029200" y="674397"/>
            <a:ext cx="4320626" cy="584775"/>
          </a:xfrm>
          <a:prstGeom prst="rect">
            <a:avLst/>
          </a:prstGeom>
          <a:noFill/>
        </p:spPr>
        <p:txBody>
          <a:bodyPr wrap="square">
            <a:spAutoFit/>
          </a:bodyPr>
          <a:lstStyle/>
          <a:p>
            <a:r>
              <a:rPr lang="en-US" sz="1600" dirty="0"/>
              <a:t>Combined First Health and Cofinity Website</a:t>
            </a:r>
          </a:p>
          <a:p>
            <a:r>
              <a:rPr lang="en-US" sz="1600" dirty="0"/>
              <a:t>Register at </a:t>
            </a:r>
            <a:r>
              <a:rPr lang="en-US" sz="1600" dirty="0">
                <a:hlinkClick r:id="rId5" action="ppaction://hlinkfile"/>
              </a:rPr>
              <a:t>FirstHealth.com </a:t>
            </a:r>
            <a:r>
              <a:rPr lang="en-US" sz="1600" dirty="0"/>
              <a:t>for provider access!</a:t>
            </a:r>
          </a:p>
        </p:txBody>
      </p:sp>
      <p:sp>
        <p:nvSpPr>
          <p:cNvPr id="8" name="TextBox 7">
            <a:extLst>
              <a:ext uri="{FF2B5EF4-FFF2-40B4-BE49-F238E27FC236}">
                <a16:creationId xmlns:a16="http://schemas.microsoft.com/office/drawing/2014/main" id="{96C86B1E-C80D-434A-8CF0-A145ED682052}"/>
              </a:ext>
            </a:extLst>
          </p:cNvPr>
          <p:cNvSpPr txBox="1"/>
          <p:nvPr/>
        </p:nvSpPr>
        <p:spPr>
          <a:xfrm>
            <a:off x="5029200" y="1143907"/>
            <a:ext cx="4676272" cy="338554"/>
          </a:xfrm>
          <a:prstGeom prst="rect">
            <a:avLst/>
          </a:prstGeom>
          <a:noFill/>
        </p:spPr>
        <p:txBody>
          <a:bodyPr wrap="square">
            <a:spAutoFit/>
          </a:bodyPr>
          <a:lstStyle/>
          <a:p>
            <a:r>
              <a:rPr lang="en-US" sz="1600" dirty="0"/>
              <a:t>For New Access at Top Right click </a:t>
            </a:r>
            <a:r>
              <a:rPr lang="en-US" sz="1600" dirty="0">
                <a:solidFill>
                  <a:srgbClr val="0070C0"/>
                </a:solidFill>
              </a:rPr>
              <a:t>Register Now</a:t>
            </a:r>
          </a:p>
        </p:txBody>
      </p:sp>
    </p:spTree>
    <p:extLst>
      <p:ext uri="{BB962C8B-B14F-4D97-AF65-F5344CB8AC3E}">
        <p14:creationId xmlns:p14="http://schemas.microsoft.com/office/powerpoint/2010/main" val="1688059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3E76-9D5B-7857-2E77-7089DE0FF822}"/>
              </a:ext>
            </a:extLst>
          </p:cNvPr>
          <p:cNvSpPr>
            <a:spLocks noGrp="1"/>
          </p:cNvSpPr>
          <p:nvPr>
            <p:ph type="title"/>
          </p:nvPr>
        </p:nvSpPr>
        <p:spPr>
          <a:xfrm>
            <a:off x="2432656" y="609600"/>
            <a:ext cx="4321829" cy="544168"/>
          </a:xfrm>
        </p:spPr>
        <p:txBody>
          <a:bodyPr/>
          <a:lstStyle/>
          <a:p>
            <a:r>
              <a:rPr lang="en-US" dirty="0"/>
              <a:t>GROUP RESOURCES</a:t>
            </a:r>
          </a:p>
        </p:txBody>
      </p:sp>
      <p:sp>
        <p:nvSpPr>
          <p:cNvPr id="6" name="TextBox 5">
            <a:extLst>
              <a:ext uri="{FF2B5EF4-FFF2-40B4-BE49-F238E27FC236}">
                <a16:creationId xmlns:a16="http://schemas.microsoft.com/office/drawing/2014/main" id="{DF0F9249-BEB3-005B-B809-7066E0819EC9}"/>
              </a:ext>
            </a:extLst>
          </p:cNvPr>
          <p:cNvSpPr txBox="1"/>
          <p:nvPr/>
        </p:nvSpPr>
        <p:spPr>
          <a:xfrm>
            <a:off x="250171" y="1513232"/>
            <a:ext cx="8686800" cy="3816429"/>
          </a:xfrm>
          <a:prstGeom prst="rect">
            <a:avLst/>
          </a:prstGeom>
          <a:noFill/>
        </p:spPr>
        <p:txBody>
          <a:bodyPr wrap="square">
            <a:spAutoFit/>
          </a:bodyPr>
          <a:lstStyle/>
          <a:p>
            <a:pPr marL="0" marR="0">
              <a:spcBef>
                <a:spcPts val="0"/>
              </a:spcBef>
              <a:spcAft>
                <a:spcPts val="0"/>
              </a:spcAft>
            </a:pPr>
            <a:r>
              <a:rPr lang="en-US" dirty="0">
                <a:effectLst/>
                <a:latin typeface="Times New Roman" panose="02020603050405020304" pitchFamily="18" charset="0"/>
                <a:ea typeface="Calibri" panose="020F0502020204030204" pitchFamily="34" charset="0"/>
              </a:rPr>
              <a:t>Group Resources is no longer a TPA, Cofinity termed LCN Employer Specific Plan for Royalton Manor/ </a:t>
            </a:r>
            <a:r>
              <a:rPr lang="en-US" dirty="0" err="1">
                <a:effectLst/>
                <a:latin typeface="Times New Roman" panose="02020603050405020304" pitchFamily="18" charset="0"/>
                <a:ea typeface="Calibri" panose="020F0502020204030204" pitchFamily="34" charset="0"/>
              </a:rPr>
              <a:t>Ciena</a:t>
            </a:r>
            <a:r>
              <a:rPr lang="en-US" dirty="0">
                <a:effectLst/>
                <a:latin typeface="Times New Roman" panose="02020603050405020304" pitchFamily="18" charset="0"/>
                <a:ea typeface="Calibri" panose="020F0502020204030204" pitchFamily="34" charset="0"/>
              </a:rPr>
              <a:t> HealthCare 4/30/24.    If you have any outstanding claims, please escalate ASAP via mailbox below as Group Resources is closing their doors, we were advised </a:t>
            </a:r>
            <a:r>
              <a:rPr lang="en-US" dirty="0" err="1">
                <a:effectLst/>
                <a:latin typeface="Times New Roman" panose="02020603050405020304" pitchFamily="18" charset="0"/>
                <a:ea typeface="Calibri" panose="020F0502020204030204" pitchFamily="34" charset="0"/>
              </a:rPr>
              <a:t>Ciena</a:t>
            </a:r>
            <a:r>
              <a:rPr lang="en-US" dirty="0">
                <a:effectLst/>
                <a:latin typeface="Times New Roman" panose="02020603050405020304" pitchFamily="18" charset="0"/>
                <a:ea typeface="Calibri" panose="020F0502020204030204" pitchFamily="34" charset="0"/>
              </a:rPr>
              <a:t> moved to Priority Health as of 9/30/24.</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Times New Roman" panose="02020603050405020304" pitchFamily="18"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Times New Roman" panose="02020603050405020304" pitchFamily="18" charset="0"/>
                <a:ea typeface="Calibri" panose="020F0502020204030204" pitchFamily="34" charset="0"/>
              </a:rPr>
              <a:t>See the below email address from Group Resources Providers can send claim inquires along with additional information:  </a:t>
            </a:r>
            <a:r>
              <a:rPr lang="en-US" u="sng" dirty="0">
                <a:solidFill>
                  <a:srgbClr val="0563C1"/>
                </a:solidFill>
                <a:effectLst/>
                <a:latin typeface="Times New Roman" panose="02020603050405020304" pitchFamily="18" charset="0"/>
                <a:ea typeface="Calibri" panose="020F0502020204030204" pitchFamily="34" charset="0"/>
                <a:hlinkClick r:id="rId2"/>
              </a:rPr>
              <a:t>claims@groupresources.com</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Times New Roman" panose="02020603050405020304" pitchFamily="18"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R="0" lvl="0">
              <a:spcBef>
                <a:spcPts val="0"/>
              </a:spcBef>
              <a:spcAft>
                <a:spcPts val="0"/>
              </a:spcAft>
            </a:pPr>
            <a:r>
              <a:rPr lang="en-US" dirty="0">
                <a:effectLst/>
                <a:latin typeface="Times New Roman" panose="02020603050405020304" pitchFamily="18" charset="0"/>
                <a:ea typeface="Times New Roman" panose="02020603050405020304" pitchFamily="18" charset="0"/>
              </a:rPr>
              <a:t>Q:How long will this email box be available for providers to send issues to?</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000" dirty="0">
                <a:effectLst/>
                <a:latin typeface="Times New Roman" panose="02020603050405020304" pitchFamily="18" charset="0"/>
                <a:ea typeface="Calibri" panose="020F0502020204030204" pitchFamily="34" charset="0"/>
              </a:rPr>
              <a:t> A:At least 45 days</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000" dirty="0">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000" dirty="0">
                <a:latin typeface="Times New Roman" panose="02020603050405020304" pitchFamily="18" charset="0"/>
                <a:ea typeface="Times New Roman" panose="02020603050405020304" pitchFamily="18" charset="0"/>
              </a:rPr>
              <a:t>Q:</a:t>
            </a:r>
            <a:r>
              <a:rPr lang="en-US" dirty="0">
                <a:effectLst/>
                <a:latin typeface="Times New Roman" panose="02020603050405020304" pitchFamily="18" charset="0"/>
                <a:ea typeface="Times New Roman" panose="02020603050405020304" pitchFamily="18" charset="0"/>
              </a:rPr>
              <a:t>What is the turnaround time for providers to get responses </a:t>
            </a:r>
            <a:r>
              <a:rPr lang="en-US" sz="2000" dirty="0">
                <a:effectLst/>
                <a:latin typeface="Times New Roman" panose="02020603050405020304" pitchFamily="18" charset="0"/>
                <a:ea typeface="Times New Roman" panose="02020603050405020304" pitchFamily="18" charset="0"/>
              </a:rPr>
              <a:t>back from this box?</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rPr>
              <a:t> A:</a:t>
            </a:r>
            <a:r>
              <a:rPr lang="en-US" sz="2000" dirty="0">
                <a:effectLst/>
                <a:latin typeface="Times New Roman" panose="02020603050405020304" pitchFamily="18" charset="0"/>
                <a:ea typeface="Calibri" panose="020F0502020204030204" pitchFamily="34" charset="0"/>
              </a:rPr>
              <a:t>2-3 business days</a:t>
            </a:r>
            <a:endParaRPr lang="en-U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69924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E0562-B9F9-40D3-9ACA-06C5CC7A209F}"/>
              </a:ext>
            </a:extLst>
          </p:cNvPr>
          <p:cNvPicPr>
            <a:picLocks noChangeAspect="1"/>
          </p:cNvPicPr>
          <p:nvPr/>
        </p:nvPicPr>
        <p:blipFill rotWithShape="1">
          <a:blip r:embed="rId2"/>
          <a:srcRect l="3333" t="20356" r="26667" b="13340"/>
          <a:stretch/>
        </p:blipFill>
        <p:spPr>
          <a:xfrm>
            <a:off x="533400" y="2779740"/>
            <a:ext cx="7805759" cy="3849659"/>
          </a:xfrm>
          <a:prstGeom prst="rect">
            <a:avLst/>
          </a:prstGeom>
        </p:spPr>
      </p:pic>
      <p:sp>
        <p:nvSpPr>
          <p:cNvPr id="4" name="TextBox 3">
            <a:extLst>
              <a:ext uri="{FF2B5EF4-FFF2-40B4-BE49-F238E27FC236}">
                <a16:creationId xmlns:a16="http://schemas.microsoft.com/office/drawing/2014/main" id="{B1916591-3B85-4ED4-B580-AE42B3F4F40D}"/>
              </a:ext>
            </a:extLst>
          </p:cNvPr>
          <p:cNvSpPr txBox="1"/>
          <p:nvPr/>
        </p:nvSpPr>
        <p:spPr>
          <a:xfrm>
            <a:off x="342900" y="215706"/>
            <a:ext cx="8458200" cy="2769989"/>
          </a:xfrm>
          <a:prstGeom prst="rect">
            <a:avLst/>
          </a:prstGeom>
          <a:noFill/>
        </p:spPr>
        <p:txBody>
          <a:bodyPr wrap="square" rtlCol="0">
            <a:spAutoFit/>
          </a:bodyPr>
          <a:lstStyle/>
          <a:p>
            <a:r>
              <a:rPr lang="en-US" sz="2400" b="1" dirty="0"/>
              <a:t>For ANY questions on providers, claims, pricing, etc. please contact Customer Service Departments first</a:t>
            </a:r>
            <a:r>
              <a:rPr lang="en-US" b="1" dirty="0"/>
              <a:t>.  </a:t>
            </a:r>
            <a:r>
              <a:rPr lang="en-US" dirty="0"/>
              <a:t>You can:</a:t>
            </a:r>
          </a:p>
          <a:p>
            <a:pPr marL="285750" indent="-285750">
              <a:buFont typeface="Arial" panose="020B0604020202020204" pitchFamily="34" charset="0"/>
              <a:buChar char="•"/>
            </a:pPr>
            <a:r>
              <a:rPr lang="en-US" dirty="0"/>
              <a:t>Call: Cofinity 1-800-831-1166 or First Health 1-800-226-5116</a:t>
            </a:r>
          </a:p>
          <a:p>
            <a:pPr marL="285750" indent="-285750">
              <a:buFont typeface="Arial" panose="020B0604020202020204" pitchFamily="34" charset="0"/>
              <a:buChar char="•"/>
            </a:pPr>
            <a:r>
              <a:rPr lang="en-US" dirty="0"/>
              <a:t>On any screen click the “Contact Us” Link next to “Questions?”</a:t>
            </a:r>
          </a:p>
          <a:p>
            <a:pPr marL="742950" lvl="1" indent="-285750">
              <a:buFont typeface="Arial" panose="020B0604020202020204" pitchFamily="34" charset="0"/>
              <a:buChar char="•"/>
            </a:pPr>
            <a:r>
              <a:rPr lang="en-US" dirty="0"/>
              <a:t>Here can send a secure email directly to customer service.  Once click “Send Email” you will select which Network, and issue will be routed correctly. </a:t>
            </a:r>
          </a:p>
          <a:p>
            <a:pPr marL="742950" lvl="1" indent="-285750">
              <a:buFont typeface="Arial" panose="020B0604020202020204" pitchFamily="34" charset="0"/>
              <a:buChar char="•"/>
            </a:pPr>
            <a:r>
              <a:rPr lang="en-US" dirty="0">
                <a:highlight>
                  <a:srgbClr val="FFFF00"/>
                </a:highlight>
              </a:rPr>
              <a:t> Can also email Cofinity directly at </a:t>
            </a:r>
            <a:r>
              <a:rPr lang="en-US" dirty="0">
                <a:highlight>
                  <a:srgbClr val="FFFF00"/>
                </a:highlight>
                <a:hlinkClick r:id="rId3"/>
              </a:rPr>
              <a:t>customerservice@cofinity.net</a:t>
            </a:r>
            <a:endParaRPr lang="en-US" dirty="0">
              <a:highlight>
                <a:srgbClr val="FFFF00"/>
              </a:highlight>
            </a:endParaRPr>
          </a:p>
          <a:p>
            <a:pPr marL="285750" indent="-285750">
              <a:buFont typeface="Arial" panose="020B0604020202020204" pitchFamily="34" charset="0"/>
              <a:buChar char="•"/>
            </a:pPr>
            <a:r>
              <a:rPr lang="en-US" dirty="0"/>
              <a:t>Use online “Claim Appeal Form”</a:t>
            </a:r>
          </a:p>
          <a:p>
            <a:pPr marL="742950" lvl="1" indent="-285750">
              <a:buFont typeface="Arial" panose="020B0604020202020204" pitchFamily="34" charset="0"/>
              <a:buChar char="•"/>
            </a:pPr>
            <a:endParaRPr lang="en-US" dirty="0"/>
          </a:p>
        </p:txBody>
      </p:sp>
      <p:sp>
        <p:nvSpPr>
          <p:cNvPr id="5" name="Arrow: Right 4">
            <a:extLst>
              <a:ext uri="{FF2B5EF4-FFF2-40B4-BE49-F238E27FC236}">
                <a16:creationId xmlns:a16="http://schemas.microsoft.com/office/drawing/2014/main" id="{923C9880-4770-4399-A02C-05DDD18CE3D8}"/>
              </a:ext>
            </a:extLst>
          </p:cNvPr>
          <p:cNvSpPr/>
          <p:nvPr/>
        </p:nvSpPr>
        <p:spPr>
          <a:xfrm rot="9562661">
            <a:off x="1909298" y="4647314"/>
            <a:ext cx="838200" cy="609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630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1E65A1-7F3A-4C65-9435-3AA32E0FECE8}"/>
              </a:ext>
            </a:extLst>
          </p:cNvPr>
          <p:cNvPicPr>
            <a:picLocks noChangeAspect="1"/>
          </p:cNvPicPr>
          <p:nvPr/>
        </p:nvPicPr>
        <p:blipFill rotWithShape="1">
          <a:blip r:embed="rId2"/>
          <a:srcRect l="688" t="15909" r="3333" b="50000"/>
          <a:stretch/>
        </p:blipFill>
        <p:spPr>
          <a:xfrm>
            <a:off x="2" y="4343400"/>
            <a:ext cx="9143998" cy="2098738"/>
          </a:xfrm>
          <a:prstGeom prst="rect">
            <a:avLst/>
          </a:prstGeom>
        </p:spPr>
      </p:pic>
      <p:sp>
        <p:nvSpPr>
          <p:cNvPr id="2" name="Title 1">
            <a:extLst>
              <a:ext uri="{FF2B5EF4-FFF2-40B4-BE49-F238E27FC236}">
                <a16:creationId xmlns:a16="http://schemas.microsoft.com/office/drawing/2014/main" id="{2533F146-5B0E-4FC1-ADFB-B2AA2B03C347}"/>
              </a:ext>
            </a:extLst>
          </p:cNvPr>
          <p:cNvSpPr>
            <a:spLocks noGrp="1"/>
          </p:cNvSpPr>
          <p:nvPr>
            <p:ph type="title"/>
          </p:nvPr>
        </p:nvSpPr>
        <p:spPr>
          <a:xfrm>
            <a:off x="273050" y="152400"/>
            <a:ext cx="6394699" cy="514628"/>
          </a:xfrm>
        </p:spPr>
        <p:txBody>
          <a:bodyPr/>
          <a:lstStyle/>
          <a:p>
            <a:r>
              <a:rPr lang="en-US" sz="3200" dirty="0"/>
              <a:t>Appeal Form (can add attachments):</a:t>
            </a:r>
          </a:p>
        </p:txBody>
      </p:sp>
      <p:pic>
        <p:nvPicPr>
          <p:cNvPr id="5" name="Picture 4">
            <a:extLst>
              <a:ext uri="{FF2B5EF4-FFF2-40B4-BE49-F238E27FC236}">
                <a16:creationId xmlns:a16="http://schemas.microsoft.com/office/drawing/2014/main" id="{F9C011AC-50D5-4093-8FA0-E2B622320A75}"/>
              </a:ext>
            </a:extLst>
          </p:cNvPr>
          <p:cNvPicPr>
            <a:picLocks noChangeAspect="1"/>
          </p:cNvPicPr>
          <p:nvPr/>
        </p:nvPicPr>
        <p:blipFill rotWithShape="1">
          <a:blip r:embed="rId3"/>
          <a:srcRect l="834" t="23320" r="3333" b="11462"/>
          <a:stretch/>
        </p:blipFill>
        <p:spPr>
          <a:xfrm>
            <a:off x="0" y="674062"/>
            <a:ext cx="9143999" cy="3669338"/>
          </a:xfrm>
          <a:prstGeom prst="rect">
            <a:avLst/>
          </a:prstGeom>
        </p:spPr>
      </p:pic>
      <p:pic>
        <p:nvPicPr>
          <p:cNvPr id="7" name="Picture 6">
            <a:extLst>
              <a:ext uri="{FF2B5EF4-FFF2-40B4-BE49-F238E27FC236}">
                <a16:creationId xmlns:a16="http://schemas.microsoft.com/office/drawing/2014/main" id="{3ECE6D0E-3491-4A39-940B-C959D7BA2626}"/>
              </a:ext>
            </a:extLst>
          </p:cNvPr>
          <p:cNvPicPr>
            <a:picLocks noChangeAspect="1"/>
          </p:cNvPicPr>
          <p:nvPr/>
        </p:nvPicPr>
        <p:blipFill rotWithShape="1">
          <a:blip r:embed="rId4"/>
          <a:srcRect l="35000" t="47036" r="34999" b="20355"/>
          <a:stretch/>
        </p:blipFill>
        <p:spPr>
          <a:xfrm>
            <a:off x="6096001" y="2362200"/>
            <a:ext cx="3047998" cy="2971800"/>
          </a:xfrm>
          <a:prstGeom prst="rect">
            <a:avLst/>
          </a:prstGeom>
        </p:spPr>
      </p:pic>
      <p:sp>
        <p:nvSpPr>
          <p:cNvPr id="8" name="Arrow: Right 7">
            <a:extLst>
              <a:ext uri="{FF2B5EF4-FFF2-40B4-BE49-F238E27FC236}">
                <a16:creationId xmlns:a16="http://schemas.microsoft.com/office/drawing/2014/main" id="{4569BD80-9B60-42EB-BBE4-1B46C4D58001}"/>
              </a:ext>
            </a:extLst>
          </p:cNvPr>
          <p:cNvSpPr/>
          <p:nvPr/>
        </p:nvSpPr>
        <p:spPr>
          <a:xfrm>
            <a:off x="5750169" y="2495828"/>
            <a:ext cx="3810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694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1A3805-D37A-3876-E97B-A8CF83DAAFAE}"/>
              </a:ext>
            </a:extLst>
          </p:cNvPr>
          <p:cNvSpPr>
            <a:spLocks noGrp="1"/>
          </p:cNvSpPr>
          <p:nvPr>
            <p:ph type="title"/>
          </p:nvPr>
        </p:nvSpPr>
        <p:spPr>
          <a:xfrm>
            <a:off x="693440" y="609600"/>
            <a:ext cx="7612359" cy="749344"/>
          </a:xfrm>
        </p:spPr>
        <p:txBody>
          <a:bodyPr/>
          <a:lstStyle/>
          <a:p>
            <a:r>
              <a:rPr lang="en-US" sz="3200" dirty="0"/>
              <a:t>Office Link Updates since last meeting:</a:t>
            </a:r>
          </a:p>
        </p:txBody>
      </p:sp>
      <p:pic>
        <p:nvPicPr>
          <p:cNvPr id="8" name="Picture 7">
            <a:extLst>
              <a:ext uri="{FF2B5EF4-FFF2-40B4-BE49-F238E27FC236}">
                <a16:creationId xmlns:a16="http://schemas.microsoft.com/office/drawing/2014/main" id="{2A82070B-32A2-71FB-7954-7D90AB14413D}"/>
              </a:ext>
            </a:extLst>
          </p:cNvPr>
          <p:cNvPicPr>
            <a:picLocks noChangeAspect="1"/>
          </p:cNvPicPr>
          <p:nvPr/>
        </p:nvPicPr>
        <p:blipFill>
          <a:blip r:embed="rId2"/>
          <a:stretch>
            <a:fillRect/>
          </a:stretch>
        </p:blipFill>
        <p:spPr>
          <a:xfrm>
            <a:off x="705473" y="1358944"/>
            <a:ext cx="6835069" cy="2362200"/>
          </a:xfrm>
          <a:prstGeom prst="rect">
            <a:avLst/>
          </a:prstGeom>
        </p:spPr>
      </p:pic>
      <p:pic>
        <p:nvPicPr>
          <p:cNvPr id="11" name="Picture 10">
            <a:extLst>
              <a:ext uri="{FF2B5EF4-FFF2-40B4-BE49-F238E27FC236}">
                <a16:creationId xmlns:a16="http://schemas.microsoft.com/office/drawing/2014/main" id="{38FBB1BE-AA34-8827-62FD-6F071FDC84BA}"/>
              </a:ext>
            </a:extLst>
          </p:cNvPr>
          <p:cNvPicPr>
            <a:picLocks noChangeAspect="1"/>
          </p:cNvPicPr>
          <p:nvPr/>
        </p:nvPicPr>
        <p:blipFill rotWithShape="1">
          <a:blip r:embed="rId3"/>
          <a:srcRect b="46160"/>
          <a:stretch/>
        </p:blipFill>
        <p:spPr>
          <a:xfrm>
            <a:off x="1591426" y="3429000"/>
            <a:ext cx="7154188" cy="2502157"/>
          </a:xfrm>
          <a:prstGeom prst="rect">
            <a:avLst/>
          </a:prstGeom>
        </p:spPr>
      </p:pic>
    </p:spTree>
    <p:extLst>
      <p:ext uri="{BB962C8B-B14F-4D97-AF65-F5344CB8AC3E}">
        <p14:creationId xmlns:p14="http://schemas.microsoft.com/office/powerpoint/2010/main" val="1897073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D00240-307F-3850-5E79-61BE11675B18}"/>
              </a:ext>
            </a:extLst>
          </p:cNvPr>
          <p:cNvPicPr>
            <a:picLocks noChangeAspect="1"/>
          </p:cNvPicPr>
          <p:nvPr/>
        </p:nvPicPr>
        <p:blipFill rotWithShape="1">
          <a:blip r:embed="rId2"/>
          <a:srcRect b="16953"/>
          <a:stretch/>
        </p:blipFill>
        <p:spPr>
          <a:xfrm>
            <a:off x="304800" y="-16042"/>
            <a:ext cx="7391400" cy="5706161"/>
          </a:xfrm>
          <a:prstGeom prst="rect">
            <a:avLst/>
          </a:prstGeom>
        </p:spPr>
      </p:pic>
    </p:spTree>
    <p:extLst>
      <p:ext uri="{BB962C8B-B14F-4D97-AF65-F5344CB8AC3E}">
        <p14:creationId xmlns:p14="http://schemas.microsoft.com/office/powerpoint/2010/main" val="2588744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8CDD0C31-30F1-88AF-4D91-7D05085FB566}"/>
              </a:ext>
            </a:extLst>
          </p:cNvPr>
          <p:cNvGraphicFramePr>
            <a:graphicFrameLocks noChangeAspect="1"/>
          </p:cNvGraphicFramePr>
          <p:nvPr>
            <p:extLst>
              <p:ext uri="{D42A27DB-BD31-4B8C-83A1-F6EECF244321}">
                <p14:modId xmlns:p14="http://schemas.microsoft.com/office/powerpoint/2010/main" val="4059221450"/>
              </p:ext>
            </p:extLst>
          </p:nvPr>
        </p:nvGraphicFramePr>
        <p:xfrm>
          <a:off x="533400" y="-88232"/>
          <a:ext cx="8153400" cy="6934200"/>
        </p:xfrm>
        <a:graphic>
          <a:graphicData uri="http://schemas.openxmlformats.org/presentationml/2006/ole">
            <mc:AlternateContent xmlns:mc="http://schemas.openxmlformats.org/markup-compatibility/2006">
              <mc:Choice xmlns:v="urn:schemas-microsoft-com:vml" Requires="v">
                <p:oleObj name="Document" r:id="rId2" imgW="5943896" imgH="8208908" progId="Word.Document.12">
                  <p:embed/>
                </p:oleObj>
              </mc:Choice>
              <mc:Fallback>
                <p:oleObj name="Document" r:id="rId2" imgW="5943896" imgH="8208908" progId="Word.Document.12">
                  <p:embed/>
                  <p:pic>
                    <p:nvPicPr>
                      <p:cNvPr id="0" name=""/>
                      <p:cNvPicPr/>
                      <p:nvPr/>
                    </p:nvPicPr>
                    <p:blipFill>
                      <a:blip r:embed="rId3"/>
                      <a:stretch>
                        <a:fillRect/>
                      </a:stretch>
                    </p:blipFill>
                    <p:spPr>
                      <a:xfrm>
                        <a:off x="533400" y="-88232"/>
                        <a:ext cx="8153400" cy="6934200"/>
                      </a:xfrm>
                      <a:prstGeom prst="rect">
                        <a:avLst/>
                      </a:prstGeom>
                    </p:spPr>
                  </p:pic>
                </p:oleObj>
              </mc:Fallback>
            </mc:AlternateContent>
          </a:graphicData>
        </a:graphic>
      </p:graphicFrame>
    </p:spTree>
    <p:extLst>
      <p:ext uri="{BB962C8B-B14F-4D97-AF65-F5344CB8AC3E}">
        <p14:creationId xmlns:p14="http://schemas.microsoft.com/office/powerpoint/2010/main" val="3844011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0B39A4-9346-4673-02F6-915AC6B69391}"/>
              </a:ext>
            </a:extLst>
          </p:cNvPr>
          <p:cNvPicPr>
            <a:picLocks noChangeAspect="1"/>
          </p:cNvPicPr>
          <p:nvPr/>
        </p:nvPicPr>
        <p:blipFill>
          <a:blip r:embed="rId2"/>
          <a:stretch>
            <a:fillRect/>
          </a:stretch>
        </p:blipFill>
        <p:spPr>
          <a:xfrm>
            <a:off x="533400" y="380999"/>
            <a:ext cx="6324600" cy="3048001"/>
          </a:xfrm>
          <a:prstGeom prst="rect">
            <a:avLst/>
          </a:prstGeom>
        </p:spPr>
      </p:pic>
      <p:pic>
        <p:nvPicPr>
          <p:cNvPr id="6" name="Picture 5">
            <a:extLst>
              <a:ext uri="{FF2B5EF4-FFF2-40B4-BE49-F238E27FC236}">
                <a16:creationId xmlns:a16="http://schemas.microsoft.com/office/drawing/2014/main" id="{BBF3D14B-FFB4-3020-CA76-DC4A868F9D48}"/>
              </a:ext>
            </a:extLst>
          </p:cNvPr>
          <p:cNvPicPr>
            <a:picLocks noChangeAspect="1"/>
          </p:cNvPicPr>
          <p:nvPr/>
        </p:nvPicPr>
        <p:blipFill rotWithShape="1">
          <a:blip r:embed="rId3"/>
          <a:srcRect b="45506"/>
          <a:stretch/>
        </p:blipFill>
        <p:spPr>
          <a:xfrm>
            <a:off x="1478396" y="3121191"/>
            <a:ext cx="7701699" cy="3257550"/>
          </a:xfrm>
          <a:prstGeom prst="rect">
            <a:avLst/>
          </a:prstGeom>
        </p:spPr>
      </p:pic>
    </p:spTree>
    <p:extLst>
      <p:ext uri="{BB962C8B-B14F-4D97-AF65-F5344CB8AC3E}">
        <p14:creationId xmlns:p14="http://schemas.microsoft.com/office/powerpoint/2010/main" val="2404940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5289B4-EF67-AC8B-AC01-501E18DCEFD5}"/>
              </a:ext>
            </a:extLst>
          </p:cNvPr>
          <p:cNvPicPr>
            <a:picLocks noChangeAspect="1"/>
          </p:cNvPicPr>
          <p:nvPr/>
        </p:nvPicPr>
        <p:blipFill>
          <a:blip r:embed="rId2"/>
          <a:stretch>
            <a:fillRect/>
          </a:stretch>
        </p:blipFill>
        <p:spPr>
          <a:xfrm>
            <a:off x="2362200" y="2209800"/>
            <a:ext cx="6396789" cy="3455762"/>
          </a:xfrm>
          <a:prstGeom prst="rect">
            <a:avLst/>
          </a:prstGeom>
        </p:spPr>
      </p:pic>
      <p:pic>
        <p:nvPicPr>
          <p:cNvPr id="7" name="Picture 6">
            <a:extLst>
              <a:ext uri="{FF2B5EF4-FFF2-40B4-BE49-F238E27FC236}">
                <a16:creationId xmlns:a16="http://schemas.microsoft.com/office/drawing/2014/main" id="{DCB8C9B2-A20D-557D-5CFA-174A10B5FDAE}"/>
              </a:ext>
            </a:extLst>
          </p:cNvPr>
          <p:cNvPicPr>
            <a:picLocks noChangeAspect="1"/>
          </p:cNvPicPr>
          <p:nvPr/>
        </p:nvPicPr>
        <p:blipFill rotWithShape="1">
          <a:blip r:embed="rId3"/>
          <a:srcRect b="45889"/>
          <a:stretch/>
        </p:blipFill>
        <p:spPr>
          <a:xfrm>
            <a:off x="28074" y="5438274"/>
            <a:ext cx="7167563" cy="1743755"/>
          </a:xfrm>
          <a:prstGeom prst="rect">
            <a:avLst/>
          </a:prstGeom>
        </p:spPr>
      </p:pic>
      <p:pic>
        <p:nvPicPr>
          <p:cNvPr id="8" name="Picture 7">
            <a:extLst>
              <a:ext uri="{FF2B5EF4-FFF2-40B4-BE49-F238E27FC236}">
                <a16:creationId xmlns:a16="http://schemas.microsoft.com/office/drawing/2014/main" id="{0FA4B2F5-AB63-9F26-0291-FF0CE7D23DA2}"/>
              </a:ext>
            </a:extLst>
          </p:cNvPr>
          <p:cNvPicPr>
            <a:picLocks noChangeAspect="1"/>
          </p:cNvPicPr>
          <p:nvPr/>
        </p:nvPicPr>
        <p:blipFill rotWithShape="1">
          <a:blip r:embed="rId4"/>
          <a:srcRect b="35218"/>
          <a:stretch/>
        </p:blipFill>
        <p:spPr>
          <a:xfrm>
            <a:off x="337637" y="53449"/>
            <a:ext cx="6858000" cy="2196024"/>
          </a:xfrm>
          <a:prstGeom prst="rect">
            <a:avLst/>
          </a:prstGeom>
        </p:spPr>
      </p:pic>
    </p:spTree>
    <p:extLst>
      <p:ext uri="{BB962C8B-B14F-4D97-AF65-F5344CB8AC3E}">
        <p14:creationId xmlns:p14="http://schemas.microsoft.com/office/powerpoint/2010/main" val="1046568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DCBB69-2DBD-1609-6FF6-B824DDE3E39B}"/>
              </a:ext>
            </a:extLst>
          </p:cNvPr>
          <p:cNvPicPr>
            <a:picLocks noChangeAspect="1"/>
          </p:cNvPicPr>
          <p:nvPr/>
        </p:nvPicPr>
        <p:blipFill rotWithShape="1">
          <a:blip r:embed="rId2"/>
          <a:srcRect b="50000"/>
          <a:stretch/>
        </p:blipFill>
        <p:spPr>
          <a:xfrm>
            <a:off x="96253" y="-208547"/>
            <a:ext cx="6930872" cy="2667000"/>
          </a:xfrm>
          <a:prstGeom prst="rect">
            <a:avLst/>
          </a:prstGeom>
        </p:spPr>
      </p:pic>
      <p:pic>
        <p:nvPicPr>
          <p:cNvPr id="6" name="Picture 5">
            <a:extLst>
              <a:ext uri="{FF2B5EF4-FFF2-40B4-BE49-F238E27FC236}">
                <a16:creationId xmlns:a16="http://schemas.microsoft.com/office/drawing/2014/main" id="{D32BEFD9-03C9-BF21-5AF4-D5FA4A515B98}"/>
              </a:ext>
            </a:extLst>
          </p:cNvPr>
          <p:cNvPicPr>
            <a:picLocks noChangeAspect="1"/>
          </p:cNvPicPr>
          <p:nvPr/>
        </p:nvPicPr>
        <p:blipFill>
          <a:blip r:embed="rId3"/>
          <a:stretch>
            <a:fillRect/>
          </a:stretch>
        </p:blipFill>
        <p:spPr>
          <a:xfrm>
            <a:off x="2800030" y="2168139"/>
            <a:ext cx="6172199" cy="2323651"/>
          </a:xfrm>
          <a:prstGeom prst="rect">
            <a:avLst/>
          </a:prstGeom>
        </p:spPr>
      </p:pic>
      <p:pic>
        <p:nvPicPr>
          <p:cNvPr id="7" name="Picture 6">
            <a:extLst>
              <a:ext uri="{FF2B5EF4-FFF2-40B4-BE49-F238E27FC236}">
                <a16:creationId xmlns:a16="http://schemas.microsoft.com/office/drawing/2014/main" id="{4CC61A41-E470-F670-80B8-6903C3EDC1B8}"/>
              </a:ext>
            </a:extLst>
          </p:cNvPr>
          <p:cNvPicPr>
            <a:picLocks noChangeAspect="1"/>
          </p:cNvPicPr>
          <p:nvPr/>
        </p:nvPicPr>
        <p:blipFill>
          <a:blip r:embed="rId4"/>
          <a:stretch>
            <a:fillRect/>
          </a:stretch>
        </p:blipFill>
        <p:spPr>
          <a:xfrm>
            <a:off x="108285" y="4181475"/>
            <a:ext cx="7235672" cy="2676525"/>
          </a:xfrm>
          <a:prstGeom prst="rect">
            <a:avLst/>
          </a:prstGeom>
        </p:spPr>
      </p:pic>
    </p:spTree>
    <p:extLst>
      <p:ext uri="{BB962C8B-B14F-4D97-AF65-F5344CB8AC3E}">
        <p14:creationId xmlns:p14="http://schemas.microsoft.com/office/powerpoint/2010/main" val="427398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8556-09DE-CA61-2535-D3B58E553AD6}"/>
              </a:ext>
            </a:extLst>
          </p:cNvPr>
          <p:cNvSpPr>
            <a:spLocks noGrp="1"/>
          </p:cNvSpPr>
          <p:nvPr>
            <p:ph type="title"/>
          </p:nvPr>
        </p:nvSpPr>
        <p:spPr>
          <a:xfrm>
            <a:off x="762000" y="156017"/>
            <a:ext cx="7271542" cy="461793"/>
          </a:xfrm>
        </p:spPr>
        <p:txBody>
          <a:bodyPr/>
          <a:lstStyle/>
          <a:p>
            <a:r>
              <a:rPr lang="en-US" sz="2800" dirty="0"/>
              <a:t>Behavioral Health Supervisory Billing Standards</a:t>
            </a:r>
          </a:p>
        </p:txBody>
      </p:sp>
      <p:sp>
        <p:nvSpPr>
          <p:cNvPr id="8" name="TextBox 7">
            <a:extLst>
              <a:ext uri="{FF2B5EF4-FFF2-40B4-BE49-F238E27FC236}">
                <a16:creationId xmlns:a16="http://schemas.microsoft.com/office/drawing/2014/main" id="{16024631-D6B0-BFAC-0AC4-2E78EEC55C78}"/>
              </a:ext>
            </a:extLst>
          </p:cNvPr>
          <p:cNvSpPr txBox="1"/>
          <p:nvPr/>
        </p:nvSpPr>
        <p:spPr>
          <a:xfrm>
            <a:off x="533398" y="617810"/>
            <a:ext cx="8077200" cy="3559949"/>
          </a:xfrm>
          <a:prstGeom prst="rect">
            <a:avLst/>
          </a:prstGeom>
          <a:noFill/>
        </p:spPr>
        <p:txBody>
          <a:bodyPr wrap="square">
            <a:spAutoFit/>
          </a:bodyPr>
          <a:lstStyle/>
          <a:p>
            <a:pPr marL="0" marR="0">
              <a:lnSpc>
                <a:spcPts val="1950"/>
              </a:lnSpc>
              <a:spcBef>
                <a:spcPts val="0"/>
              </a:spcBef>
              <a:spcAft>
                <a:spcPts val="0"/>
              </a:spcAft>
            </a:pPr>
            <a:r>
              <a:rPr lang="en-US" sz="1600" spc="-10" dirty="0">
                <a:solidFill>
                  <a:srgbClr val="414141"/>
                </a:solidFill>
                <a:effectLst/>
                <a:latin typeface="CVS Health Sans" panose="020B0504020202020204" pitchFamily="34" charset="0"/>
                <a:ea typeface="Calibri" panose="020F0502020204030204" pitchFamily="34" charset="0"/>
              </a:rPr>
              <a:t>Aetna® recognizes that high consumer demand for behavioral health services affects its behavioral health network. As part of our effort to support our providers and improve member access to care, Aetna allows supervisory billing for behavioral health care provided by qualified license-eligible behavioral health clinicians.</a:t>
            </a:r>
            <a:endParaRPr lang="en-US" sz="1400" dirty="0">
              <a:effectLst/>
              <a:latin typeface="Calibri" panose="020F0502020204030204" pitchFamily="34" charset="0"/>
              <a:ea typeface="Calibri" panose="020F0502020204030204" pitchFamily="34" charset="0"/>
            </a:endParaRPr>
          </a:p>
          <a:p>
            <a:pPr marL="0" marR="0">
              <a:lnSpc>
                <a:spcPts val="1950"/>
              </a:lnSpc>
              <a:spcBef>
                <a:spcPts val="0"/>
              </a:spcBef>
              <a:spcAft>
                <a:spcPts val="0"/>
              </a:spcAft>
            </a:pPr>
            <a:r>
              <a:rPr lang="en-US" sz="1800" spc="-10" dirty="0">
                <a:solidFill>
                  <a:srgbClr val="414141"/>
                </a:solidFill>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spc="-10" dirty="0">
                <a:solidFill>
                  <a:srgbClr val="414141"/>
                </a:solidFill>
                <a:effectLst/>
                <a:latin typeface="CVS Health Sans" panose="020B0504020202020204" pitchFamily="34" charset="0"/>
                <a:ea typeface="Calibri" panose="020F0502020204030204" pitchFamily="34" charset="0"/>
              </a:rPr>
              <a:t>Note that we will allow supervisory billing only for in-network behavioral health clinicians, supervisors, groups and facilities. The clinical supervisor must be employed by the same group or facility as the license-eligible clinician but does not have to practice at the same service location as the licensee to qualify for supervisory billing. Virtual supervision is also allowed.</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spc="-10" dirty="0">
                <a:solidFill>
                  <a:srgbClr val="414141"/>
                </a:solidFill>
                <a:effectLst/>
                <a:latin typeface="Arial" panose="020B0604020202020204" pitchFamily="34" charset="0"/>
                <a:ea typeface="Calibri" panose="020F0502020204030204" pitchFamily="34" charset="0"/>
              </a:rPr>
              <a:t>‌</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spc="-10" dirty="0">
                <a:solidFill>
                  <a:srgbClr val="414141"/>
                </a:solidFill>
                <a:effectLst/>
                <a:latin typeface="CVS Health Sans" panose="020B0504020202020204" pitchFamily="34" charset="0"/>
                <a:ea typeface="Calibri" panose="020F0502020204030204" pitchFamily="34" charset="0"/>
                <a:cs typeface="Calibri" panose="020F0502020204030204" pitchFamily="34" charset="0"/>
              </a:rPr>
              <a:t>What is a qualified license-eligible clinician?</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10" dirty="0">
                <a:solidFill>
                  <a:srgbClr val="414141"/>
                </a:solidFill>
                <a:effectLst/>
                <a:latin typeface="Arial" panose="020B0604020202020204" pitchFamily="34" charset="0"/>
                <a:ea typeface="Calibri" panose="020F0502020204030204" pitchFamily="34" charset="0"/>
              </a:rPr>
              <a:t>‌</a:t>
            </a:r>
            <a:r>
              <a:rPr lang="en-US" sz="1200" spc="-10" dirty="0">
                <a:solidFill>
                  <a:srgbClr val="414141"/>
                </a:solidFill>
                <a:effectLst/>
                <a:latin typeface="CVS Health Sans" panose="020B0504020202020204" pitchFamily="34" charset="0"/>
                <a:ea typeface="Calibri" panose="020F0502020204030204" pitchFamily="34" charset="0"/>
              </a:rPr>
              <a:t>Qualified license-eligible clinicians:</a:t>
            </a:r>
            <a:endParaRPr lang="en-US" sz="1100" dirty="0">
              <a:effectLst/>
              <a:latin typeface="Calibri" panose="020F0502020204030204" pitchFamily="34" charset="0"/>
              <a:ea typeface="Calibri" panose="020F0502020204030204" pitchFamily="34" charset="0"/>
            </a:endParaRPr>
          </a:p>
          <a:p>
            <a:pPr lvl="1"/>
            <a:r>
              <a:rPr lang="en-US" sz="1200" spc="-10" dirty="0">
                <a:solidFill>
                  <a:srgbClr val="414141"/>
                </a:solidFill>
                <a:effectLst/>
                <a:latin typeface="Arial" panose="020B0604020202020204" pitchFamily="34" charset="0"/>
                <a:ea typeface="Calibri" panose="020F0502020204030204" pitchFamily="34" charset="0"/>
              </a:rPr>
              <a:t>‌</a:t>
            </a:r>
            <a:r>
              <a:rPr lang="en-US" sz="1200" spc="-10" dirty="0">
                <a:solidFill>
                  <a:srgbClr val="414141"/>
                </a:solidFill>
                <a:effectLst/>
                <a:latin typeface="CVS Health Sans" panose="020B0504020202020204" pitchFamily="34" charset="0"/>
                <a:ea typeface="Times New Roman" panose="02020603050405020304" pitchFamily="18" charset="0"/>
              </a:rPr>
              <a:t>Have completed all educational requirements for their target license type </a:t>
            </a:r>
            <a:endParaRPr lang="en-US" sz="1100" dirty="0">
              <a:solidFill>
                <a:srgbClr val="414141"/>
              </a:solidFill>
              <a:effectLst/>
              <a:latin typeface="Calibri" panose="020F0502020204030204" pitchFamily="34" charset="0"/>
              <a:ea typeface="Calibri" panose="020F0502020204030204" pitchFamily="34" charset="0"/>
            </a:endParaRPr>
          </a:p>
          <a:p>
            <a:pPr marL="800100" lvl="1" indent="-342900">
              <a:buSzPts val="1000"/>
              <a:buFont typeface="Symbol" panose="05050102010706020507" pitchFamily="18" charset="2"/>
              <a:buChar char=""/>
              <a:tabLst>
                <a:tab pos="457200" algn="l"/>
              </a:tabLst>
            </a:pPr>
            <a:r>
              <a:rPr lang="en-US" sz="1200" spc="-10" dirty="0">
                <a:solidFill>
                  <a:srgbClr val="414141"/>
                </a:solidFill>
                <a:effectLst/>
                <a:latin typeface="CVS Health Sans" panose="020B0504020202020204" pitchFamily="34" charset="0"/>
                <a:ea typeface="Times New Roman" panose="02020603050405020304" pitchFamily="18" charset="0"/>
              </a:rPr>
              <a:t>Are actively completing their clinical practice hours required for independent licensure </a:t>
            </a:r>
            <a:endParaRPr lang="en-US" sz="1100" dirty="0">
              <a:solidFill>
                <a:srgbClr val="414141"/>
              </a:solidFill>
              <a:effectLst/>
              <a:latin typeface="Calibri" panose="020F0502020204030204" pitchFamily="34" charset="0"/>
              <a:ea typeface="Calibri" panose="020F0502020204030204" pitchFamily="34" charset="0"/>
            </a:endParaRPr>
          </a:p>
          <a:p>
            <a:pPr marL="800100" lvl="1" indent="-342900">
              <a:buSzPts val="1000"/>
              <a:buFont typeface="Symbol" panose="05050102010706020507" pitchFamily="18" charset="2"/>
              <a:buChar char=""/>
              <a:tabLst>
                <a:tab pos="457200" algn="l"/>
              </a:tabLst>
            </a:pPr>
            <a:r>
              <a:rPr lang="en-US" sz="1200" spc="-10" dirty="0">
                <a:solidFill>
                  <a:srgbClr val="414141"/>
                </a:solidFill>
                <a:effectLst/>
                <a:latin typeface="CVS Health Sans" panose="020B0504020202020204" pitchFamily="34" charset="0"/>
                <a:ea typeface="Times New Roman" panose="02020603050405020304" pitchFamily="18" charset="0"/>
              </a:rPr>
              <a:t>Are actively receiving clinical supervision from a qualified supervisor at a frequency and duration commensurate with their caseload</a:t>
            </a:r>
            <a:endParaRPr lang="en-US" sz="1100" dirty="0">
              <a:solidFill>
                <a:srgbClr val="414141"/>
              </a:solidFill>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8691ACEF-3B21-6ABE-331D-01131FB5C0FE}"/>
              </a:ext>
            </a:extLst>
          </p:cNvPr>
          <p:cNvSpPr txBox="1"/>
          <p:nvPr/>
        </p:nvSpPr>
        <p:spPr>
          <a:xfrm>
            <a:off x="533398" y="4177759"/>
            <a:ext cx="8305801" cy="2123658"/>
          </a:xfrm>
          <a:prstGeom prst="rect">
            <a:avLst/>
          </a:prstGeom>
          <a:noFill/>
        </p:spPr>
        <p:txBody>
          <a:bodyPr wrap="square">
            <a:spAutoFit/>
          </a:bodyPr>
          <a:lstStyle/>
          <a:p>
            <a:pPr marL="0" marR="0">
              <a:spcBef>
                <a:spcPts val="0"/>
              </a:spcBef>
              <a:spcAft>
                <a:spcPts val="0"/>
              </a:spcAft>
            </a:pPr>
            <a:r>
              <a:rPr lang="en-US" sz="1200" b="1" spc="-10" dirty="0">
                <a:solidFill>
                  <a:srgbClr val="414141"/>
                </a:solidFill>
                <a:effectLst/>
                <a:latin typeface="CVS Health Sans" panose="020B0504020202020204" pitchFamily="34" charset="0"/>
                <a:ea typeface="Calibri" panose="020F0502020204030204" pitchFamily="34" charset="0"/>
                <a:cs typeface="Calibri" panose="020F0502020204030204" pitchFamily="34" charset="0"/>
              </a:rPr>
              <a:t>What is a qualified clinical supervisor?</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10" dirty="0">
                <a:solidFill>
                  <a:srgbClr val="414141"/>
                </a:solidFill>
                <a:effectLst/>
                <a:latin typeface="Arial" panose="020B0604020202020204" pitchFamily="34" charset="0"/>
                <a:ea typeface="Calibri" panose="020F0502020204030204" pitchFamily="34" charset="0"/>
              </a:rPr>
              <a:t>‌</a:t>
            </a:r>
            <a:r>
              <a:rPr lang="en-US" sz="1200" spc="-10" dirty="0">
                <a:solidFill>
                  <a:srgbClr val="414141"/>
                </a:solidFill>
                <a:effectLst/>
                <a:latin typeface="CVS Health Sans" panose="020B0504020202020204" pitchFamily="34" charset="0"/>
                <a:ea typeface="Calibri" panose="020F0502020204030204" pitchFamily="34" charset="0"/>
              </a:rPr>
              <a:t>Qualified clinical supervisors are independently licensed behavioral health providers actively credentialed and contracted with Aetna individually and/or under a contracted behavioral health group or facility.</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10" dirty="0">
                <a:solidFill>
                  <a:srgbClr val="414141"/>
                </a:solidFill>
                <a:effectLst/>
                <a:latin typeface="Arial" panose="020B0604020202020204" pitchFamily="34" charset="0"/>
                <a:ea typeface="Calibri" panose="020F0502020204030204" pitchFamily="34" charset="0"/>
              </a:rPr>
              <a:t>‌</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spc="-10" dirty="0">
                <a:solidFill>
                  <a:srgbClr val="414141"/>
                </a:solidFill>
                <a:effectLst/>
                <a:latin typeface="CVS Health Sans" panose="020B0504020202020204" pitchFamily="34" charset="0"/>
                <a:ea typeface="Calibri" panose="020F0502020204030204" pitchFamily="34" charset="0"/>
                <a:cs typeface="Calibri" panose="020F0502020204030204" pitchFamily="34" charset="0"/>
              </a:rPr>
              <a:t>How to manage claims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10" dirty="0">
                <a:solidFill>
                  <a:srgbClr val="414141"/>
                </a:solidFill>
                <a:effectLst/>
                <a:latin typeface="Arial" panose="020B0604020202020204" pitchFamily="34" charset="0"/>
                <a:ea typeface="Calibri" panose="020F0502020204030204" pitchFamily="34" charset="0"/>
              </a:rPr>
              <a:t>‌</a:t>
            </a:r>
            <a:r>
              <a:rPr lang="en-US" sz="1200" spc="-10" dirty="0">
                <a:solidFill>
                  <a:srgbClr val="414141"/>
                </a:solidFill>
                <a:effectLst/>
                <a:latin typeface="CVS Health Sans" panose="020B0504020202020204" pitchFamily="34" charset="0"/>
                <a:ea typeface="Calibri" panose="020F0502020204030204" pitchFamily="34" charset="0"/>
              </a:rPr>
              <a:t>Providers may submit claims for services delivered by license-eligible clinicians by listing the licensed supervisor as the rendering clinician. The services rendered must be covered under the member’s benefits plan and an individual, group or facility contract with Aetna.</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10" dirty="0">
                <a:solidFill>
                  <a:srgbClr val="414141"/>
                </a:solidFill>
                <a:effectLst/>
                <a:latin typeface="Arial" panose="020B0604020202020204" pitchFamily="34" charset="0"/>
                <a:ea typeface="Calibri" panose="020F0502020204030204" pitchFamily="34" charset="0"/>
              </a:rPr>
              <a:t>‌</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10" dirty="0">
                <a:solidFill>
                  <a:srgbClr val="414141"/>
                </a:solidFill>
                <a:effectLst/>
                <a:latin typeface="CVS Health Sans" panose="020B0504020202020204" pitchFamily="34" charset="0"/>
                <a:ea typeface="Calibri" panose="020F0502020204030204" pitchFamily="34" charset="0"/>
              </a:rPr>
              <a:t>Prior authorization is not required for routine outpatient services such as psychotherapy and medication management.</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60805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Design 3 BLUE">
  <a:themeElements>
    <a:clrScheme name="">
      <a:dk1>
        <a:srgbClr val="000000"/>
      </a:dk1>
      <a:lt1>
        <a:srgbClr val="FFFFFF"/>
      </a:lt1>
      <a:dk2>
        <a:srgbClr val="7D3F98"/>
      </a:dk2>
      <a:lt2>
        <a:srgbClr val="7AC143"/>
      </a:lt2>
      <a:accent1>
        <a:srgbClr val="00A78E"/>
      </a:accent1>
      <a:accent2>
        <a:srgbClr val="00BCE4"/>
      </a:accent2>
      <a:accent3>
        <a:srgbClr val="FFFFFF"/>
      </a:accent3>
      <a:accent4>
        <a:srgbClr val="000000"/>
      </a:accent4>
      <a:accent5>
        <a:srgbClr val="AAD0C6"/>
      </a:accent5>
      <a:accent6>
        <a:srgbClr val="00AACF"/>
      </a:accent6>
      <a:hlink>
        <a:srgbClr val="7D3F98"/>
      </a:hlink>
      <a:folHlink>
        <a:srgbClr val="5F5F5F"/>
      </a:folHlink>
    </a:clrScheme>
    <a:fontScheme name="Cover Design 3 BLU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ver Design 3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ver Design 3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ver Design 3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ver Design 3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ver Design 3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ver Design 3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ver Design 3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ver Design 3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ver Design 3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ver Design 3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ver Design 3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ver Design 3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ver Design 3 BLUE 13">
        <a:dk1>
          <a:srgbClr val="000000"/>
        </a:dk1>
        <a:lt1>
          <a:srgbClr val="FFFFFF"/>
        </a:lt1>
        <a:dk2>
          <a:srgbClr val="00BCEE"/>
        </a:dk2>
        <a:lt2>
          <a:srgbClr val="7AC143"/>
        </a:lt2>
        <a:accent1>
          <a:srgbClr val="00A78E"/>
        </a:accent1>
        <a:accent2>
          <a:srgbClr val="7D3F98"/>
        </a:accent2>
        <a:accent3>
          <a:srgbClr val="FFFFFF"/>
        </a:accent3>
        <a:accent4>
          <a:srgbClr val="000000"/>
        </a:accent4>
        <a:accent5>
          <a:srgbClr val="AAD0C6"/>
        </a:accent5>
        <a:accent6>
          <a:srgbClr val="713889"/>
        </a:accent6>
        <a:hlink>
          <a:srgbClr val="00BCE4"/>
        </a:hlink>
        <a:folHlink>
          <a:srgbClr val="5F5F5F"/>
        </a:folHlink>
      </a:clrScheme>
      <a:clrMap bg1="lt1" tx1="dk1" bg2="lt2" tx2="dk2" accent1="accent1" accent2="accent2" accent3="accent3" accent4="accent4" accent5="accent5" accent6="accent6" hlink="hlink" folHlink="folHlink"/>
    </a:extraClrScheme>
    <a:extraClrScheme>
      <a:clrScheme name="Cover Design 3 BLUE 14">
        <a:dk1>
          <a:srgbClr val="000000"/>
        </a:dk1>
        <a:lt1>
          <a:srgbClr val="FFFFFF"/>
        </a:lt1>
        <a:dk2>
          <a:srgbClr val="F47721"/>
        </a:dk2>
        <a:lt2>
          <a:srgbClr val="7AC143"/>
        </a:lt2>
        <a:accent1>
          <a:srgbClr val="D20962"/>
        </a:accent1>
        <a:accent2>
          <a:srgbClr val="00BCE4"/>
        </a:accent2>
        <a:accent3>
          <a:srgbClr val="FFFFFF"/>
        </a:accent3>
        <a:accent4>
          <a:srgbClr val="000000"/>
        </a:accent4>
        <a:accent5>
          <a:srgbClr val="E5AAB7"/>
        </a:accent5>
        <a:accent6>
          <a:srgbClr val="00AACF"/>
        </a:accent6>
        <a:hlink>
          <a:srgbClr val="F47721"/>
        </a:hlink>
        <a:folHlink>
          <a:srgbClr val="5F5F5F"/>
        </a:folHlink>
      </a:clrScheme>
      <a:clrMap bg1="lt1" tx1="dk1" bg2="lt2" tx2="dk2" accent1="accent1" accent2="accent2" accent3="accent3" accent4="accent4" accent5="accent5" accent6="accent6" hlink="hlink" folHlink="folHlink"/>
    </a:extraClrScheme>
    <a:extraClrScheme>
      <a:clrScheme name="Cover Design 3 BLUE 15">
        <a:dk1>
          <a:srgbClr val="000000"/>
        </a:dk1>
        <a:lt1>
          <a:srgbClr val="FFFFFF"/>
        </a:lt1>
        <a:dk2>
          <a:srgbClr val="7AC143"/>
        </a:dk2>
        <a:lt2>
          <a:srgbClr val="00BCE4"/>
        </a:lt2>
        <a:accent1>
          <a:srgbClr val="00A78E"/>
        </a:accent1>
        <a:accent2>
          <a:srgbClr val="7D3F98"/>
        </a:accent2>
        <a:accent3>
          <a:srgbClr val="FFFFFF"/>
        </a:accent3>
        <a:accent4>
          <a:srgbClr val="000000"/>
        </a:accent4>
        <a:accent5>
          <a:srgbClr val="AAD0C6"/>
        </a:accent5>
        <a:accent6>
          <a:srgbClr val="713889"/>
        </a:accent6>
        <a:hlink>
          <a:srgbClr val="7AC143"/>
        </a:hlink>
        <a:folHlink>
          <a:srgbClr val="5F5F5F"/>
        </a:folHlink>
      </a:clrScheme>
      <a:clrMap bg1="lt1" tx1="dk1" bg2="lt2" tx2="dk2" accent1="accent1" accent2="accent2" accent3="accent3" accent4="accent4" accent5="accent5" accent6="accent6" hlink="hlink" folHlink="folHlink"/>
    </a:extraClrScheme>
    <a:extraClrScheme>
      <a:clrScheme name="Cover Design 3 BLUE 16">
        <a:dk1>
          <a:srgbClr val="000000"/>
        </a:dk1>
        <a:lt1>
          <a:srgbClr val="FFFFFF"/>
        </a:lt1>
        <a:dk2>
          <a:srgbClr val="D20962"/>
        </a:dk2>
        <a:lt2>
          <a:srgbClr val="7AC143"/>
        </a:lt2>
        <a:accent1>
          <a:srgbClr val="F47721"/>
        </a:accent1>
        <a:accent2>
          <a:srgbClr val="00BCE4"/>
        </a:accent2>
        <a:accent3>
          <a:srgbClr val="FFFFFF"/>
        </a:accent3>
        <a:accent4>
          <a:srgbClr val="000000"/>
        </a:accent4>
        <a:accent5>
          <a:srgbClr val="F8BDAB"/>
        </a:accent5>
        <a:accent6>
          <a:srgbClr val="00AACF"/>
        </a:accent6>
        <a:hlink>
          <a:srgbClr val="D20962"/>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133566</TotalTime>
  <Words>1388</Words>
  <Application>Microsoft Office PowerPoint</Application>
  <PresentationFormat>On-screen Show (4:3)</PresentationFormat>
  <Paragraphs>124</Paragraphs>
  <Slides>27</Slides>
  <Notes>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41" baseType="lpstr">
      <vt:lpstr>Aptos</vt:lpstr>
      <vt:lpstr>Arial</vt:lpstr>
      <vt:lpstr>Calibri</vt:lpstr>
      <vt:lpstr>CVS Health Sans</vt:lpstr>
      <vt:lpstr>CVS Health Sans Medium</vt:lpstr>
      <vt:lpstr>CVS Health Sans Regular</vt:lpstr>
      <vt:lpstr>Open Sans</vt:lpstr>
      <vt:lpstr>Papyrus</vt:lpstr>
      <vt:lpstr>Segoe UI</vt:lpstr>
      <vt:lpstr>Symbol</vt:lpstr>
      <vt:lpstr>Times New Roman</vt:lpstr>
      <vt:lpstr>Wingdings</vt:lpstr>
      <vt:lpstr>Cover Design 3 BLUE</vt:lpstr>
      <vt:lpstr>Document</vt:lpstr>
      <vt:lpstr>Aetna Updates</vt:lpstr>
      <vt:lpstr>Visit Aetna.com Easy Resources</vt:lpstr>
      <vt:lpstr>Office Link Updates since last meeting:</vt:lpstr>
      <vt:lpstr>PowerPoint Presentation</vt:lpstr>
      <vt:lpstr>PowerPoint Presentation</vt:lpstr>
      <vt:lpstr>PowerPoint Presentation</vt:lpstr>
      <vt:lpstr>PowerPoint Presentation</vt:lpstr>
      <vt:lpstr>PowerPoint Presentation</vt:lpstr>
      <vt:lpstr>Behavioral Health Supervisory Billing Standards</vt:lpstr>
      <vt:lpstr>PowerPoint Presentation</vt:lpstr>
      <vt:lpstr>Is Auth Required Feature Add</vt:lpstr>
      <vt:lpstr>Scenario 1) Precert Not Required </vt:lpstr>
      <vt:lpstr>Scenario 2) Precert Required  </vt:lpstr>
      <vt:lpstr>Scenario 3) Precert Required though a delegated organization    </vt:lpstr>
      <vt:lpstr>Clinical Questionnaire</vt:lpstr>
      <vt:lpstr>Clinical Questionnaire (Cont.)</vt:lpstr>
      <vt:lpstr>Aetna Discharge Escalation Workflow (i.e. to Post-Acute types SNF, Rhab, etc.)</vt:lpstr>
      <vt:lpstr>Remember to view authorization status letters on Availity</vt:lpstr>
      <vt:lpstr>Provider training</vt:lpstr>
      <vt:lpstr>PowerPoint Presentation</vt:lpstr>
      <vt:lpstr>Did you know can submit Appeals Electronically?</vt:lpstr>
      <vt:lpstr>PowerPoint Presentation</vt:lpstr>
      <vt:lpstr>Contact Aetna Provider Services Online</vt:lpstr>
      <vt:lpstr>PowerPoint Presentation</vt:lpstr>
      <vt:lpstr>GROUP RESOURCES</vt:lpstr>
      <vt:lpstr>PowerPoint Presentation</vt:lpstr>
      <vt:lpstr>Appeal Form (can add attachments):</vt:lpstr>
    </vt:vector>
  </TitlesOfParts>
  <Company>Aetna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Third Party Payer Day</dc:title>
  <dc:creator>Donna Noe</dc:creator>
  <cp:lastModifiedBy>Pampalone, Catherine E.</cp:lastModifiedBy>
  <cp:revision>297</cp:revision>
  <cp:lastPrinted>2022-09-16T05:30:16Z</cp:lastPrinted>
  <dcterms:created xsi:type="dcterms:W3CDTF">2014-09-19T13:24:39Z</dcterms:created>
  <dcterms:modified xsi:type="dcterms:W3CDTF">2024-10-15T17:18:50Z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7599526-06ca-49cc-9fa9-5307800a949a_Enabled">
    <vt:lpwstr>true</vt:lpwstr>
  </property>
  <property fmtid="{D5CDD505-2E9C-101B-9397-08002B2CF9AE}" pid="3" name="MSIP_Label_67599526-06ca-49cc-9fa9-5307800a949a_SetDate">
    <vt:lpwstr>2022-09-16T04:57:35Z</vt:lpwstr>
  </property>
  <property fmtid="{D5CDD505-2E9C-101B-9397-08002B2CF9AE}" pid="4" name="MSIP_Label_67599526-06ca-49cc-9fa9-5307800a949a_Method">
    <vt:lpwstr>Standard</vt:lpwstr>
  </property>
  <property fmtid="{D5CDD505-2E9C-101B-9397-08002B2CF9AE}" pid="5" name="MSIP_Label_67599526-06ca-49cc-9fa9-5307800a949a_Name">
    <vt:lpwstr>67599526-06ca-49cc-9fa9-5307800a949a</vt:lpwstr>
  </property>
  <property fmtid="{D5CDD505-2E9C-101B-9397-08002B2CF9AE}" pid="6" name="MSIP_Label_67599526-06ca-49cc-9fa9-5307800a949a_SiteId">
    <vt:lpwstr>fabb61b8-3afe-4e75-b934-a47f782b8cd7</vt:lpwstr>
  </property>
  <property fmtid="{D5CDD505-2E9C-101B-9397-08002B2CF9AE}" pid="7" name="MSIP_Label_67599526-06ca-49cc-9fa9-5307800a949a_ActionId">
    <vt:lpwstr>9d47b04d-5f42-4ba2-80f8-56ef8474ffea</vt:lpwstr>
  </property>
  <property fmtid="{D5CDD505-2E9C-101B-9397-08002B2CF9AE}" pid="8" name="MSIP_Label_67599526-06ca-49cc-9fa9-5307800a949a_ContentBits">
    <vt:lpwstr>0</vt:lpwstr>
  </property>
</Properties>
</file>