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6E5F5-18C2-B469-272D-A9565D83C6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6B45F8-48A5-6433-FD9D-2B5CEAB045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9C597-5A9F-FAB3-3000-04420148D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3862-94EE-461B-8950-081523041F1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BF60B-EC69-D96E-3C20-85FA7ABDA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A4371-4C3A-11DC-4F4B-BBD98DB1C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79FC-9FA7-4A16-99D9-EC4ED8A11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475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4F766-C64A-DBE9-61D5-E97152117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C4A499-C86B-2C66-ECFF-C5667384F5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397AB8-08D2-C991-29E3-8D69FDBC2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3862-94EE-461B-8950-081523041F1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E5F0D-1FCE-D991-1154-845C2FB49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8FC54-AF84-CBC6-255C-70C360965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79FC-9FA7-4A16-99D9-EC4ED8A11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51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0E59CB-6C2E-4B18-E2AE-2DE27E9BA2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EB644C-FFE5-E722-0C18-EA112EF842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C0F2A-54E2-7951-4FE3-034471713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3862-94EE-461B-8950-081523041F1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FC0F6-5C86-C68E-A1CE-B91CFC518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E0922-197E-016C-524F-C10EBE5D0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79FC-9FA7-4A16-99D9-EC4ED8A11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0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32B94-C391-D9FF-A246-B3AFFC616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49AE7-2845-9495-8D13-53F621B7D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EED2C-118B-31FF-3D4E-A6EC75FD6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3862-94EE-461B-8950-081523041F1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ACC92-00B8-EEA6-8DE6-F9A896503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02579-57AF-101A-EEC0-1860FB3FC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79FC-9FA7-4A16-99D9-EC4ED8A11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53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75359-F676-290F-28EA-6ABDE47F8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50CEA-5B05-8AE7-E786-AF23BCC4BE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1482C-002A-A8ED-69EF-60AED3146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3862-94EE-461B-8950-081523041F1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CBF4F-84FA-2654-4A46-3582C22BD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71559-67B8-052A-B3F7-82BBE8C90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79FC-9FA7-4A16-99D9-EC4ED8A11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04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F970C-02F9-D952-996B-17D472DA6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4B9BF-90F3-9596-05A4-4547C4873A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2273A4-C81C-E600-48C2-52F165FDF7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C8471E-27A8-3002-8223-CD5F749B8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3862-94EE-461B-8950-081523041F1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7B7F25-FD73-2916-BE96-99237386A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9D886C-56FF-A061-568F-E48A395DE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79FC-9FA7-4A16-99D9-EC4ED8A11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45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A37A3-C509-8EBE-5671-FF8437037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4A4B05-CD68-645E-6D0D-B307F29567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943838-3CCA-0D2B-BFC6-4E2A569DE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D6DBF9-A98B-BC03-39EA-82D62F801A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141173-4BC3-E514-600F-8E3460786B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FA7080-2E9E-5751-7E98-11D1E12C7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3862-94EE-461B-8950-081523041F1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E134C4-FDDF-DA88-35C6-58AE49E61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391BA5-2A65-A9A8-4C19-2BD7E0A60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79FC-9FA7-4A16-99D9-EC4ED8A11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4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9C834-CAD7-19A1-C83C-D52C6DEF9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218401-6353-284C-91A6-885D9788A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3862-94EE-461B-8950-081523041F1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6F32D3-46F4-CE87-802A-FA9A8C061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DC41D8-9A53-3E71-6FC9-89DA08B0A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79FC-9FA7-4A16-99D9-EC4ED8A11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34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B65F94-4A01-A703-A7D9-89375A010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3862-94EE-461B-8950-081523041F1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82DB2F-9CC1-2639-ECC2-A576F10C2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AE6BBC-6017-97B5-6F6F-1175BFF11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79FC-9FA7-4A16-99D9-EC4ED8A11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27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92572-6142-DEA5-2456-0D4556E79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21A5B-CFE2-E4A1-FA0B-E123BDC43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FED365-4462-63D4-0254-59CC5DB57E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62B36A-0403-9DED-80C0-3D9DE05E7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3862-94EE-461B-8950-081523041F1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576511-4C18-F003-9404-D15FD28B9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D1E5F-909F-F535-FD04-F8CB745CF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79FC-9FA7-4A16-99D9-EC4ED8A11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002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B83C9-C152-3889-1111-C4EEF1C68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0385BF-CF52-65E0-4B09-3B7EE9020B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7FCA95-5F38-54FD-A8AD-DB6A75F9D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7A6D4D-CC68-2BBC-F5FE-2F09A2716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3862-94EE-461B-8950-081523041F1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F1206A-AB7F-33CC-ECAE-F978859E8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34534-9EF4-A6E0-CB7E-D77ED8BF7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79FC-9FA7-4A16-99D9-EC4ED8A11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84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5A9EEC-2825-526B-531B-09E3A59D3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0CFB4-FB72-E585-806E-91A6EA993D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EE9002-1D6B-659F-BFE5-8457B3B612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F3862-94EE-461B-8950-081523041F1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9CA22-4F0F-9A5E-307C-F3F4B16E5E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33F5C-25AD-41F6-37C7-A9D589ED8D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D79FC-9FA7-4A16-99D9-EC4ED8A11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070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hcprovider.com/en/resource-library/news/2023/discontinuation-flovent-hfa-diskus.html" TargetMode="External"/><Relationship Id="rId13" Type="http://schemas.openxmlformats.org/officeDocument/2006/relationships/hyperlink" Target="https://www.uhcprovider.com/en/resource-library/news.html" TargetMode="External"/><Relationship Id="rId3" Type="http://schemas.openxmlformats.org/officeDocument/2006/relationships/hyperlink" Target="http://www.uhcprovider.com/en/resource-library/news/2023/mpub-updates-sep-2023.html" TargetMode="External"/><Relationship Id="rId7" Type="http://schemas.openxmlformats.org/officeDocument/2006/relationships/hyperlink" Target="http://www.uhcprovider.com/en/resource-library/news/2023/genitourinary-pathogen-medical-policy-ending.html" TargetMode="External"/><Relationship Id="rId12" Type="http://schemas.openxmlformats.org/officeDocument/2006/relationships/image" Target="https://image.provideremail.uhc.com/lib/fe3f11727564047d741c70/m/2/CheckMark_Network+News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uhcprovider.com/en/resource-library/news/2023/pcub-updates-sep-2023.html" TargetMode="External"/><Relationship Id="rId11" Type="http://schemas.openxmlformats.org/officeDocument/2006/relationships/image" Target="https://image.provideremail.uhc.com/lib/fe3f11727564047d741c70/m/2/Stopwatch_Network+News.png" TargetMode="External"/><Relationship Id="rId5" Type="http://schemas.openxmlformats.org/officeDocument/2006/relationships/hyperlink" Target="http://www.uhcprovider.com/en/resource-library/news/2023/sdub-updates-sep-2023.html" TargetMode="External"/><Relationship Id="rId10" Type="http://schemas.openxmlformats.org/officeDocument/2006/relationships/image" Target="https://image.provideremail.uhc.com/lib/fe3f11727564047d741c70/m/2/MagnifyingGlass_Network+News.png" TargetMode="External"/><Relationship Id="rId4" Type="http://schemas.openxmlformats.org/officeDocument/2006/relationships/hyperlink" Target="http://www.uhcprovider.com/en/resource-library/news/2023/rpub-sep-2023.html" TargetMode="External"/><Relationship Id="rId9" Type="http://schemas.openxmlformats.org/officeDocument/2006/relationships/hyperlink" Target="http://www.uhcprovider.com/en/resource-library/news/2023/digital-pre-service-appeal-submissions-required.html" TargetMode="External"/><Relationship Id="rId14" Type="http://schemas.openxmlformats.org/officeDocument/2006/relationships/image" Target="https://image.provideremail.uhc.com/lib/fe3f11727564047d741c70/m/2/Calendar_Network+News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90FC736-3949-F356-EB76-61DD9C26B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9178" y="111357"/>
            <a:ext cx="5037782" cy="1645920"/>
          </a:xfrm>
          <a:prstGeom prst="rect">
            <a:avLst/>
          </a:prstGeom>
        </p:spPr>
      </p:pic>
      <p:sp>
        <p:nvSpPr>
          <p:cNvPr id="5" name="Content Placeholder 9">
            <a:extLst>
              <a:ext uri="{FF2B5EF4-FFF2-40B4-BE49-F238E27FC236}">
                <a16:creationId xmlns:a16="http://schemas.microsoft.com/office/drawing/2014/main" id="{43B70062-316A-D247-4B70-761677EBAB70}"/>
              </a:ext>
            </a:extLst>
          </p:cNvPr>
          <p:cNvSpPr txBox="1">
            <a:spLocks/>
          </p:cNvSpPr>
          <p:nvPr/>
        </p:nvSpPr>
        <p:spPr>
          <a:xfrm>
            <a:off x="473995" y="193039"/>
            <a:ext cx="3185183" cy="1645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17466" indent="-117466" algn="l" defTabSz="68575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/>
              <a:defRPr sz="1400" b="0" i="0" kern="1200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342900" indent="-152400" algn="l" defTabSz="6857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-"/>
              <a:tabLst/>
              <a:defRPr sz="1400" b="0" i="0" kern="1200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328589" indent="-101592" algn="l" defTabSz="6857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/>
              <a:defRPr sz="1200" b="0" i="0" kern="1200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401609" indent="-73021" algn="l" defTabSz="6857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 b="0" i="0" kern="1200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520662" indent="-101592" algn="l" defTabSz="6857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/>
              <a:defRPr sz="1051" b="0" i="0" kern="1200">
                <a:solidFill>
                  <a:schemeClr val="accent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885809" indent="-171438" algn="l" defTabSz="68575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3" indent="-171438" algn="l" defTabSz="68575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5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2" indent="-171438" algn="l" defTabSz="68575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rgbClr val="002477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2477"/>
                </a:solidFill>
                <a:effectLst/>
                <a:uLnTx/>
                <a:uFillTx/>
                <a:latin typeface="Georgia"/>
                <a:ea typeface="+mn-ea"/>
                <a:cs typeface="Arial" panose="020B0604020202020204" pitchFamily="34" charset="0"/>
              </a:rPr>
              <a:t> 2023 September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rgbClr val="002477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2477"/>
                </a:solidFill>
                <a:effectLst/>
                <a:uLnTx/>
                <a:uFillTx/>
                <a:latin typeface="Georgia"/>
                <a:ea typeface="+mn-ea"/>
                <a:cs typeface="Arial" panose="020B0604020202020204" pitchFamily="34" charset="0"/>
              </a:rPr>
              <a:t>What’s New for Michigan?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2477"/>
              </a:solidFill>
              <a:effectLst/>
              <a:uLnTx/>
              <a:uFillTx/>
              <a:latin typeface="Georgia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9B0BA7-7FE4-5768-53B5-9EED36D78F92}"/>
              </a:ext>
            </a:extLst>
          </p:cNvPr>
          <p:cNvSpPr txBox="1"/>
          <p:nvPr/>
        </p:nvSpPr>
        <p:spPr>
          <a:xfrm>
            <a:off x="473995" y="2449273"/>
            <a:ext cx="6096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 dirty="0">
                <a:ln>
                  <a:noFill/>
                </a:ln>
                <a:solidFill>
                  <a:srgbClr val="196ECF"/>
                </a:solidFill>
                <a:effectLst/>
                <a:uLnTx/>
                <a:uFillTx/>
                <a:latin typeface="UHC2020Sans-Bold"/>
                <a:ea typeface="+mn-ea"/>
                <a:cs typeface="+mn-cs"/>
                <a:hlinkClick r:id="rId3" tooltip="Link to UnitedHealthcare Medical policy updates web page"/>
              </a:rPr>
              <a:t>Medical policy updates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HC2020Sans-Medium"/>
                <a:ea typeface="+mn-ea"/>
                <a:cs typeface="+mn-cs"/>
              </a:rPr>
            </a:b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96ECF"/>
                </a:solidFill>
                <a:effectLst/>
                <a:uLnTx/>
                <a:uFillTx/>
                <a:latin typeface="UHC2020Sans-Bold"/>
                <a:ea typeface="+mn-ea"/>
                <a:cs typeface="+mn-cs"/>
                <a:hlinkClick r:id="rId4" tooltip="Link to UnitedHealthcare Reimbursement policy updates web page"/>
              </a:rPr>
              <a:t>Reimbursement policy updates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HC2020Sans-Medium"/>
                <a:ea typeface="+mn-ea"/>
                <a:cs typeface="+mn-cs"/>
              </a:rPr>
            </a:b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96ECF"/>
                </a:solidFill>
                <a:effectLst/>
                <a:uLnTx/>
                <a:uFillTx/>
                <a:latin typeface="UHC2020Sans-Bold"/>
                <a:ea typeface="+mn-ea"/>
                <a:cs typeface="+mn-cs"/>
                <a:hlinkClick r:id="rId5" tooltip="Link to UnitedHealthcare Specialty Medical Injectable Drug program updates web page"/>
              </a:rPr>
              <a:t>Specialty Medical Injectable Drug program updates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UHC2020Sans-Medium"/>
                <a:ea typeface="+mn-ea"/>
                <a:cs typeface="+mn-cs"/>
              </a:rPr>
            </a:b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96ECF"/>
                </a:solidFill>
                <a:effectLst/>
                <a:uLnTx/>
                <a:uFillTx/>
                <a:latin typeface="UHC2020Sans-Bold"/>
                <a:ea typeface="+mn-ea"/>
                <a:cs typeface="+mn-cs"/>
                <a:hlinkClick r:id="rId6" tooltip="Link to UnitedHealthcare Pharmacy and clinical updates web page"/>
              </a:rPr>
              <a:t>Pharmacy and clinical updates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UHC2020Sans-Medium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C7D46F-5E8E-3A78-2850-74EC6A54FF6E}"/>
              </a:ext>
            </a:extLst>
          </p:cNvPr>
          <p:cNvSpPr txBox="1"/>
          <p:nvPr/>
        </p:nvSpPr>
        <p:spPr>
          <a:xfrm>
            <a:off x="473995" y="194852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677"/>
                </a:solidFill>
                <a:effectLst/>
                <a:uLnTx/>
                <a:uFillTx/>
                <a:latin typeface="UHC2020Sans-Bold"/>
                <a:ea typeface="+mn-ea"/>
                <a:cs typeface="+mn-cs"/>
              </a:rPr>
              <a:t>Policy and Protocol updates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677"/>
              </a:solidFill>
              <a:effectLst/>
              <a:uLnTx/>
              <a:uFillTx/>
              <a:latin typeface="UHCSerifHeadline-Semibold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BE0752-5365-2539-CCD5-5D8D4FE25BA4}"/>
              </a:ext>
            </a:extLst>
          </p:cNvPr>
          <p:cNvSpPr txBox="1"/>
          <p:nvPr/>
        </p:nvSpPr>
        <p:spPr>
          <a:xfrm>
            <a:off x="473993" y="2221573"/>
            <a:ext cx="6100762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UHC2020Sans-Medium"/>
                <a:ea typeface="+mn-ea"/>
                <a:cs typeface="+mn-cs"/>
              </a:rPr>
              <a:t>Commercial | Medicare | Medicaid | Exchange Plans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8DA314-98CB-4B2C-695E-F3717F476CC2}"/>
              </a:ext>
            </a:extLst>
          </p:cNvPr>
          <p:cNvSpPr txBox="1"/>
          <p:nvPr/>
        </p:nvSpPr>
        <p:spPr>
          <a:xfrm>
            <a:off x="473995" y="341361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dirty="0">
                <a:solidFill>
                  <a:srgbClr val="002677"/>
                </a:solidFill>
                <a:effectLst/>
                <a:latin typeface="UHC2020Sans-Bold"/>
              </a:rPr>
              <a:t>Process and policy changes</a:t>
            </a:r>
            <a:endParaRPr lang="en-US" b="1" i="0" dirty="0">
              <a:solidFill>
                <a:srgbClr val="002677"/>
              </a:solidFill>
              <a:effectLst/>
              <a:latin typeface="UHCSerifHeadline-Semibold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01ED87-22BE-EC7B-D944-2738DF06AEA8}"/>
              </a:ext>
            </a:extLst>
          </p:cNvPr>
          <p:cNvSpPr txBox="1"/>
          <p:nvPr/>
        </p:nvSpPr>
        <p:spPr>
          <a:xfrm>
            <a:off x="473993" y="3701261"/>
            <a:ext cx="1143225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i="0" u="none" strike="noStrike" dirty="0">
                <a:solidFill>
                  <a:srgbClr val="196ECF"/>
                </a:solidFill>
                <a:effectLst/>
                <a:latin typeface="UHC2020Sans-Bold"/>
                <a:hlinkClick r:id="rId7" tooltip="Link to UnitedHealthcare Genitourinary Pathogen medical policy ending web page"/>
              </a:rPr>
              <a:t>Genitourinary Pathogen medical policy ending</a:t>
            </a:r>
            <a:br>
              <a:rPr lang="en-US" sz="1400" dirty="0"/>
            </a:br>
            <a:r>
              <a:rPr lang="en-US" sz="1400" b="0" i="0" dirty="0">
                <a:solidFill>
                  <a:srgbClr val="333333"/>
                </a:solidFill>
                <a:effectLst/>
                <a:latin typeface="UHC2020Sans-Medium"/>
              </a:rPr>
              <a:t>Genitourinary Pathogen Nucleic Acid Detection Testing medical policy and related prior authorization requirements ending.</a:t>
            </a:r>
            <a:endParaRPr lang="en-US" sz="1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F4A025-000C-13D3-82BA-9E7C411AB3A7}"/>
              </a:ext>
            </a:extLst>
          </p:cNvPr>
          <p:cNvSpPr txBox="1"/>
          <p:nvPr/>
        </p:nvSpPr>
        <p:spPr>
          <a:xfrm>
            <a:off x="473995" y="427294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dirty="0">
                <a:solidFill>
                  <a:srgbClr val="002677"/>
                </a:solidFill>
                <a:effectLst/>
                <a:latin typeface="UHC2020Sans-Bold"/>
              </a:rPr>
              <a:t>Prescription drug notices</a:t>
            </a:r>
            <a:endParaRPr lang="en-US" b="1" i="0" dirty="0">
              <a:solidFill>
                <a:srgbClr val="002677"/>
              </a:solidFill>
              <a:effectLst/>
              <a:latin typeface="UHCSerifHeadline-Semibold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65A940A-2DEC-B68E-843E-9835DB642734}"/>
              </a:ext>
            </a:extLst>
          </p:cNvPr>
          <p:cNvSpPr txBox="1"/>
          <p:nvPr/>
        </p:nvSpPr>
        <p:spPr>
          <a:xfrm>
            <a:off x="473993" y="4529516"/>
            <a:ext cx="1075598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i="0" u="sng" dirty="0">
                <a:solidFill>
                  <a:srgbClr val="196ECF"/>
                </a:solidFill>
                <a:effectLst/>
                <a:latin typeface="UHC2020Sans-Bold"/>
                <a:hlinkClick r:id="rId8" tooltip="Link to UnitedHealthcare discontinuation of Flovent HFA and Flovent Diskus web page"/>
              </a:rPr>
              <a:t>Discontinuation of Flovent HFA and Flovent </a:t>
            </a:r>
            <a:r>
              <a:rPr lang="en-US" sz="1400" b="1" i="0" u="sng" dirty="0" err="1">
                <a:solidFill>
                  <a:srgbClr val="196ECF"/>
                </a:solidFill>
                <a:effectLst/>
                <a:latin typeface="UHC2020Sans-Bold"/>
                <a:hlinkClick r:id="rId8" tooltip="Link to UnitedHealthcare discontinuation of Flovent HFA and Flovent Diskus web page"/>
              </a:rPr>
              <a:t>Diskus</a:t>
            </a:r>
            <a:br>
              <a:rPr lang="en-US" sz="1400" dirty="0"/>
            </a:br>
            <a:r>
              <a:rPr lang="en-US" sz="1400" b="0" i="0" dirty="0">
                <a:solidFill>
                  <a:srgbClr val="333333"/>
                </a:solidFill>
                <a:effectLst/>
                <a:latin typeface="UHC2020Sans-Medium"/>
              </a:rPr>
              <a:t>GlaxoSmithKline has announced the discontinuation of Flovent </a:t>
            </a:r>
            <a:r>
              <a:rPr lang="en-US" sz="1400" b="0" i="0" dirty="0" err="1">
                <a:solidFill>
                  <a:srgbClr val="333333"/>
                </a:solidFill>
                <a:effectLst/>
                <a:latin typeface="UHC2020Sans-Medium"/>
              </a:rPr>
              <a:t>Diskus</a:t>
            </a:r>
            <a:r>
              <a:rPr lang="en-US" sz="1400" b="0" i="0" dirty="0">
                <a:solidFill>
                  <a:srgbClr val="333333"/>
                </a:solidFill>
                <a:effectLst/>
                <a:latin typeface="UHC2020Sans-Medium"/>
              </a:rPr>
              <a:t> and Flovent HFA. See preferred covered alternatives.</a:t>
            </a:r>
            <a:endParaRPr lang="en-US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8E7EF60-A177-F1FB-5AA4-8A002200B9C0}"/>
              </a:ext>
            </a:extLst>
          </p:cNvPr>
          <p:cNvSpPr txBox="1"/>
          <p:nvPr/>
        </p:nvSpPr>
        <p:spPr>
          <a:xfrm>
            <a:off x="473995" y="510680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dirty="0">
                <a:solidFill>
                  <a:srgbClr val="002677"/>
                </a:solidFill>
                <a:effectLst/>
                <a:latin typeface="UHC2020Sans-Bold"/>
              </a:rPr>
              <a:t>Digital updates</a:t>
            </a:r>
            <a:endParaRPr lang="en-US" b="1" i="0" dirty="0">
              <a:solidFill>
                <a:srgbClr val="002677"/>
              </a:solidFill>
              <a:effectLst/>
              <a:latin typeface="UHCSerifHeadline-Semibold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A273432-B81B-FA8B-B498-5D79D0061B48}"/>
              </a:ext>
            </a:extLst>
          </p:cNvPr>
          <p:cNvSpPr txBox="1"/>
          <p:nvPr/>
        </p:nvSpPr>
        <p:spPr>
          <a:xfrm>
            <a:off x="473993" y="5373189"/>
            <a:ext cx="107559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i="0" u="none" strike="noStrike" dirty="0">
                <a:solidFill>
                  <a:srgbClr val="196ECF"/>
                </a:solidFill>
                <a:effectLst/>
                <a:latin typeface="UHC2020Sans-Bold"/>
                <a:hlinkClick r:id="rId9" tooltip="Link to UnitedHealthcare Dec. 1: Digital pre-service appeal submissions required web page"/>
              </a:rPr>
              <a:t>Dec. 1: Digital pre-service appeal submissions required</a:t>
            </a:r>
            <a:br>
              <a:rPr lang="en-US" sz="1600" dirty="0"/>
            </a:br>
            <a:r>
              <a:rPr lang="en-US" sz="1600" b="0" i="0" dirty="0">
                <a:solidFill>
                  <a:srgbClr val="333333"/>
                </a:solidFill>
                <a:effectLst/>
                <a:latin typeface="UHC2020Sans-Medium"/>
              </a:rPr>
              <a:t>Network commercial and Medicare Advantage health care professionals must submit medical pre-service appeals electronically.</a:t>
            </a:r>
            <a:endParaRPr lang="en-US" sz="16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C78F283-D518-292A-9207-8A29F68C5ED6}"/>
              </a:ext>
            </a:extLst>
          </p:cNvPr>
          <p:cNvSpPr txBox="1"/>
          <p:nvPr/>
        </p:nvSpPr>
        <p:spPr>
          <a:xfrm>
            <a:off x="3659178" y="1724417"/>
            <a:ext cx="436087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i="0" dirty="0">
                <a:solidFill>
                  <a:srgbClr val="333333"/>
                </a:solidFill>
                <a:effectLst/>
                <a:latin typeface="UHC2020Sans-Medium"/>
              </a:rPr>
              <a:t>Network News is published twice a month. </a:t>
            </a:r>
            <a:endParaRPr lang="en-US" sz="1400" b="1" dirty="0"/>
          </a:p>
        </p:txBody>
      </p:sp>
      <p:pic>
        <p:nvPicPr>
          <p:cNvPr id="1026" name="Picture 2" descr="Icon">
            <a:extLst>
              <a:ext uri="{FF2B5EF4-FFF2-40B4-BE49-F238E27FC236}">
                <a16:creationId xmlns:a16="http://schemas.microsoft.com/office/drawing/2014/main" id="{3B4E5EB5-C37B-BB1E-0E6E-E1946518A97B}"/>
              </a:ext>
            </a:extLst>
          </p:cNvPr>
          <p:cNvPicPr>
            <a:picLocks noChangeAspect="1" noChangeArrowheads="1"/>
          </p:cNvPicPr>
          <p:nvPr/>
        </p:nvPicPr>
        <p:blipFill>
          <a:blip r:link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16" y="4211011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Icon">
            <a:extLst>
              <a:ext uri="{FF2B5EF4-FFF2-40B4-BE49-F238E27FC236}">
                <a16:creationId xmlns:a16="http://schemas.microsoft.com/office/drawing/2014/main" id="{97F2FAF2-7AEC-287A-0BE7-FF35CEF68235}"/>
              </a:ext>
            </a:extLst>
          </p:cNvPr>
          <p:cNvPicPr>
            <a:picLocks noChangeAspect="1" noChangeArrowheads="1"/>
          </p:cNvPicPr>
          <p:nvPr/>
        </p:nvPicPr>
        <p:blipFill>
          <a:blip r:link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38" y="5044647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Icon">
            <a:extLst>
              <a:ext uri="{FF2B5EF4-FFF2-40B4-BE49-F238E27FC236}">
                <a16:creationId xmlns:a16="http://schemas.microsoft.com/office/drawing/2014/main" id="{C7A7B723-0C05-EFB5-86F2-E4DD9FE065DC}"/>
              </a:ext>
            </a:extLst>
          </p:cNvPr>
          <p:cNvPicPr>
            <a:picLocks noChangeAspect="1" noChangeArrowheads="1"/>
          </p:cNvPicPr>
          <p:nvPr/>
        </p:nvPicPr>
        <p:blipFill>
          <a:blip r:link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38" y="3388182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D9655059-D04B-D9D7-D92F-A4652ACF2F7D}"/>
              </a:ext>
            </a:extLst>
          </p:cNvPr>
          <p:cNvSpPr txBox="1"/>
          <p:nvPr/>
        </p:nvSpPr>
        <p:spPr>
          <a:xfrm>
            <a:off x="3962400" y="6189025"/>
            <a:ext cx="3609975" cy="373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13"/>
              </a:rPr>
              <a:t>Network News | UHCprovider.com</a:t>
            </a:r>
            <a:endParaRPr lang="en-US" dirty="0"/>
          </a:p>
        </p:txBody>
      </p:sp>
      <p:pic>
        <p:nvPicPr>
          <p:cNvPr id="1031" name="Picture 7" descr="Icon">
            <a:extLst>
              <a:ext uri="{FF2B5EF4-FFF2-40B4-BE49-F238E27FC236}">
                <a16:creationId xmlns:a16="http://schemas.microsoft.com/office/drawing/2014/main" id="{F3C27E94-AB2E-273E-042A-7A4CECD02D5F}"/>
              </a:ext>
            </a:extLst>
          </p:cNvPr>
          <p:cNvPicPr>
            <a:picLocks noChangeAspect="1" noChangeArrowheads="1"/>
          </p:cNvPicPr>
          <p:nvPr/>
        </p:nvPicPr>
        <p:blipFill>
          <a:blip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16" y="190112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8161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133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Georgia</vt:lpstr>
      <vt:lpstr>UHC2020Sans-Bold</vt:lpstr>
      <vt:lpstr>UHC2020Sans-Medium</vt:lpstr>
      <vt:lpstr>UHCSerifHeadline-Semibold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Jarrett, Jacquelyn</dc:creator>
  <cp:lastModifiedBy>Jarrett, Jacquelyn</cp:lastModifiedBy>
  <cp:revision>15</cp:revision>
  <dcterms:created xsi:type="dcterms:W3CDTF">2023-08-01T13:45:42Z</dcterms:created>
  <dcterms:modified xsi:type="dcterms:W3CDTF">2023-09-01T12:57:51Z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8a73c85-e524-44a6-bd58-7df7ef87be8f_Enabled">
    <vt:lpwstr>true</vt:lpwstr>
  </property>
  <property fmtid="{D5CDD505-2E9C-101B-9397-08002B2CF9AE}" pid="3" name="MSIP_Label_a8a73c85-e524-44a6-bd58-7df7ef87be8f_SetDate">
    <vt:lpwstr>2023-08-01T13:45:42Z</vt:lpwstr>
  </property>
  <property fmtid="{D5CDD505-2E9C-101B-9397-08002B2CF9AE}" pid="4" name="MSIP_Label_a8a73c85-e524-44a6-bd58-7df7ef87be8f_Method">
    <vt:lpwstr>Standard</vt:lpwstr>
  </property>
  <property fmtid="{D5CDD505-2E9C-101B-9397-08002B2CF9AE}" pid="5" name="MSIP_Label_a8a73c85-e524-44a6-bd58-7df7ef87be8f_Name">
    <vt:lpwstr>Internal Label</vt:lpwstr>
  </property>
  <property fmtid="{D5CDD505-2E9C-101B-9397-08002B2CF9AE}" pid="6" name="MSIP_Label_a8a73c85-e524-44a6-bd58-7df7ef87be8f_SiteId">
    <vt:lpwstr>db05faca-c82a-4b9d-b9c5-0f64b6755421</vt:lpwstr>
  </property>
  <property fmtid="{D5CDD505-2E9C-101B-9397-08002B2CF9AE}" pid="7" name="MSIP_Label_a8a73c85-e524-44a6-bd58-7df7ef87be8f_ActionId">
    <vt:lpwstr>3d052b08-d058-4d36-8ee1-1b83fc0f23b2</vt:lpwstr>
  </property>
  <property fmtid="{D5CDD505-2E9C-101B-9397-08002B2CF9AE}" pid="8" name="MSIP_Label_a8a73c85-e524-44a6-bd58-7df7ef87be8f_ContentBits">
    <vt:lpwstr>0</vt:lpwstr>
  </property>
</Properties>
</file>