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6"/>
  </p:notesMasterIdLst>
  <p:sldIdLst>
    <p:sldId id="24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5F70C-A1DF-4661-A87C-19AF54CA5AB9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E01E-11A7-491A-BACF-2D6B92B7E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493666" y="6083710"/>
            <a:ext cx="11129895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901700"/>
            <a:ext cx="8303340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842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666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1" y="2965974"/>
            <a:ext cx="12207145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3096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5862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2"/>
            <a:ext cx="11097749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78111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8111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75595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675595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1" y="624231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7229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3"/>
            <a:ext cx="11097749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03349" y="2999233"/>
            <a:ext cx="11230900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04512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" y="1658112"/>
            <a:ext cx="109728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9663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217961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47472"/>
            <a:ext cx="536448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3499"/>
            <a:ext cx="536448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0"/>
            <a:ext cx="5979381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0946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462627"/>
            <a:ext cx="5369781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1651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827746"/>
            <a:ext cx="5369781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4140237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570955"/>
            <a:ext cx="4604249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481289"/>
            <a:ext cx="536448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1740100"/>
            <a:ext cx="4325259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518360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922288"/>
            <a:ext cx="4604249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2091432"/>
            <a:ext cx="4325259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38308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9757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202" y="3844213"/>
            <a:ext cx="8110012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269" y="5835887"/>
            <a:ext cx="1549225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0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454457"/>
            <a:ext cx="51816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40280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792224"/>
            <a:ext cx="51816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657459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86" y="1481712"/>
            <a:ext cx="4702895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93268" y="1461449"/>
            <a:ext cx="627888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02173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88864" y="1828801"/>
            <a:ext cx="627888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86" y="1828805"/>
            <a:ext cx="4702895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938424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280160"/>
            <a:ext cx="11192256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1405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670304"/>
            <a:ext cx="11192256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8038582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7158" y="1882029"/>
            <a:ext cx="790927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401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174581" y="73259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4581" y="2073665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174581" y="3414239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174581" y="475431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913957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60051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546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9756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197" y="3857626"/>
            <a:ext cx="8110724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1299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46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7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371600"/>
            <a:ext cx="10727267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31045" y="3489649"/>
            <a:ext cx="9365060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89649"/>
            <a:ext cx="7891553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8259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4" y="6138955"/>
            <a:ext cx="1119129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4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32455" y="3492500"/>
            <a:ext cx="9365060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97036"/>
            <a:ext cx="7891553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9201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74" y="6138955"/>
            <a:ext cx="1119128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9954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5764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3" y="347472"/>
            <a:ext cx="9681295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371601"/>
            <a:ext cx="9681295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61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5" y="347472"/>
            <a:ext cx="9681295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909238"/>
            <a:ext cx="9681295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986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50446"/>
            <a:ext cx="9680448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872" y="1371390"/>
            <a:ext cx="9680448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3279" y="6242310"/>
            <a:ext cx="470647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71758" y="6241574"/>
            <a:ext cx="3571508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2022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  <p:sldLayoutId id="2147483689" r:id="rId21"/>
    <p:sldLayoutId id="2147483690" r:id="rId22"/>
    <p:sldLayoutId id="2147483691" r:id="rId23"/>
    <p:sldLayoutId id="2147483692" r:id="rId24"/>
    <p:sldLayoutId id="2147483693" r:id="rId25"/>
    <p:sldLayoutId id="2147483694" r:id="rId26"/>
    <p:sldLayoutId id="2147483695" r:id="rId27"/>
    <p:sldLayoutId id="2147483696" r:id="rId28"/>
    <p:sldLayoutId id="2147483697" r:id="rId29"/>
    <p:sldLayoutId id="2147483698" r:id="rId30"/>
    <p:sldLayoutId id="2147483699" r:id="rId31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hcprovider.com/en/resource-library/news/2023/new-requirements-gastroenterology-services.htm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uhcprovider.com/en/resource-library/news/2023/expanded-100-med-supply-benefit.html" TargetMode="External"/><Relationship Id="rId12" Type="http://schemas.openxmlformats.org/officeDocument/2006/relationships/hyperlink" Target="https://www.uhcprovider.com/en/resource-library/news/2023/pcub-updates-mar-2023.html" TargetMode="External"/><Relationship Id="rId2" Type="http://schemas.openxmlformats.org/officeDocument/2006/relationships/hyperlink" Target="https://www.uhcprovider.com/en/resource-library/news.html" TargetMode="Externa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://www.uhcprovider.com/en/resource-library/news/2023/sdub-updates-mar-2023.html" TargetMode="External"/><Relationship Id="rId11" Type="http://schemas.openxmlformats.org/officeDocument/2006/relationships/hyperlink" Target="https://www.uhcprovider.com/en/resource-library/news/2023/medadv-member-card-barcodes.html" TargetMode="External"/><Relationship Id="rId5" Type="http://schemas.openxmlformats.org/officeDocument/2006/relationships/hyperlink" Target="http://www.uhcprovider.com/en/resource-library/news/2023/rpub-mar-2023.html" TargetMode="External"/><Relationship Id="rId10" Type="http://schemas.openxmlformats.org/officeDocument/2006/relationships/hyperlink" Target="https://www.uhcprovider.com/en/resource-library/news/2023/easier-communication-preferences.html" TargetMode="External"/><Relationship Id="rId4" Type="http://schemas.openxmlformats.org/officeDocument/2006/relationships/hyperlink" Target="http://www.uhcprovider.com/en/resource-library/news/2023/mpub-updates-mar-2023.html" TargetMode="External"/><Relationship Id="rId9" Type="http://schemas.openxmlformats.org/officeDocument/2006/relationships/hyperlink" Target="https://www.uhcprovider.com/en/resource-library/news/2023/mi-medicaid-paperless-updat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FFFFFF"/>
              </a:solidFill>
              <a:latin typeface="Arial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9813" y="365126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91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3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826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March 2023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421394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0F9BDA0-AF0E-4BA8-B742-3B9C92A3E6FE}" type="slidenum">
              <a:rPr lang="en-US" sz="1200">
                <a:solidFill>
                  <a:srgbClr val="002477">
                    <a:lumMod val="50000"/>
                    <a:lumOff val="50000"/>
                  </a:srgbClr>
                </a:solidFill>
                <a:latin typeface="Arial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sz="1200">
              <a:solidFill>
                <a:srgbClr val="002477">
                  <a:lumMod val="50000"/>
                  <a:lumOff val="50000"/>
                </a:srgbClr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920E5A-F30B-413C-988A-6275E0C19664}"/>
              </a:ext>
            </a:extLst>
          </p:cNvPr>
          <p:cNvSpPr txBox="1"/>
          <p:nvPr/>
        </p:nvSpPr>
        <p:spPr>
          <a:xfrm>
            <a:off x="2295181" y="6257219"/>
            <a:ext cx="4572000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50" i="1" dirty="0">
                <a:solidFill>
                  <a:srgbClr val="002477"/>
                </a:solidFill>
                <a:latin typeface="Arial"/>
                <a:hlinkClick r:id="rId2"/>
              </a:rPr>
              <a:t>https://www.uhcprovider.com/en/resource-library/news.html</a:t>
            </a:r>
            <a:endParaRPr lang="en-US" sz="1250" i="1" dirty="0">
              <a:solidFill>
                <a:srgbClr val="002477"/>
              </a:solidFill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177" y="678262"/>
            <a:ext cx="4683199" cy="1463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02E93E-907D-42B2-8BFC-A175DDF99E68}"/>
              </a:ext>
            </a:extLst>
          </p:cNvPr>
          <p:cNvSpPr txBox="1"/>
          <p:nvPr/>
        </p:nvSpPr>
        <p:spPr>
          <a:xfrm>
            <a:off x="1939812" y="2876415"/>
            <a:ext cx="33267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>
              <a:defRPr/>
            </a:pPr>
            <a:r>
              <a:rPr lang="en-US" sz="1600" b="1" u="sng" dirty="0">
                <a:solidFill>
                  <a:srgbClr val="002677"/>
                </a:solidFill>
                <a:latin typeface="UHC2020Sans-Bold"/>
              </a:rPr>
              <a:t>Policy and Protocols</a:t>
            </a:r>
          </a:p>
          <a:p>
            <a:pPr defTabSz="685800">
              <a:defRPr/>
            </a:pPr>
            <a:r>
              <a:rPr lang="en-US" sz="1200" dirty="0">
                <a:solidFill>
                  <a:srgbClr val="0070C0"/>
                </a:solidFill>
                <a:latin typeface="UHC2020Sans-Medium"/>
              </a:rPr>
              <a:t>Medicare, Medicaid, Exchanges and Commercial</a:t>
            </a:r>
            <a:endParaRPr lang="en-US" sz="1200" b="1" dirty="0">
              <a:solidFill>
                <a:srgbClr val="0070C0"/>
              </a:solidFill>
              <a:latin typeface="UHC2020Sans-Bol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341FB-669B-4F87-B722-AC352BD99D8C}"/>
              </a:ext>
            </a:extLst>
          </p:cNvPr>
          <p:cNvSpPr txBox="1"/>
          <p:nvPr/>
        </p:nvSpPr>
        <p:spPr>
          <a:xfrm>
            <a:off x="1939812" y="348552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4" tooltip="Link to UnitedHealthcare Medical policy updates: March 2023 web page"/>
              </a:rPr>
              <a:t>Medical policy updates: March 2023</a:t>
            </a:r>
            <a:endParaRPr lang="en-US" sz="1350" dirty="0">
              <a:solidFill>
                <a:srgbClr val="002477"/>
              </a:solidFill>
              <a:latin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468EC4-5929-4732-A9A3-EDD474A51973}"/>
              </a:ext>
            </a:extLst>
          </p:cNvPr>
          <p:cNvSpPr txBox="1"/>
          <p:nvPr/>
        </p:nvSpPr>
        <p:spPr>
          <a:xfrm>
            <a:off x="1939812" y="3964305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5" tooltip="Link to UnitedHealthcare Reimbursement policy updates: March 2023 web page"/>
              </a:rPr>
              <a:t>Reimbursement policy updates: March 2023</a:t>
            </a:r>
            <a:endParaRPr lang="en-US" sz="1350" dirty="0">
              <a:solidFill>
                <a:srgbClr val="002477"/>
              </a:solidFill>
              <a:latin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DA53B6-2A61-4E82-B24F-B75F09DCBDA0}"/>
              </a:ext>
            </a:extLst>
          </p:cNvPr>
          <p:cNvSpPr txBox="1"/>
          <p:nvPr/>
        </p:nvSpPr>
        <p:spPr>
          <a:xfrm>
            <a:off x="1939812" y="4405833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6" tooltip=" Link to UnitedHealthcare Specialty Medical Injectable Drug program updates: March 2023 web page"/>
              </a:rPr>
              <a:t>Specialty Medical Injectable Drug program updates: March 2023</a:t>
            </a:r>
            <a:endParaRPr lang="en-US" sz="1350" dirty="0">
              <a:solidFill>
                <a:srgbClr val="002477"/>
              </a:solidFill>
              <a:latin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39911D-C29F-4B63-A879-DCFDE29C1FD4}"/>
              </a:ext>
            </a:extLst>
          </p:cNvPr>
          <p:cNvSpPr txBox="1"/>
          <p:nvPr/>
        </p:nvSpPr>
        <p:spPr>
          <a:xfrm>
            <a:off x="6625119" y="3272239"/>
            <a:ext cx="332670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7" tooltip="Expanded 100-day medication supply benefit"/>
              </a:rPr>
              <a:t>Expanded 100-day medication supply benefit</a:t>
            </a:r>
            <a:r>
              <a:rPr lang="en-US" sz="1350" b="1" u="sng" dirty="0">
                <a:solidFill>
                  <a:srgbClr val="196ECF"/>
                </a:solidFill>
                <a:latin typeface="UHC2020Sans-Bold"/>
              </a:rPr>
              <a:t>- </a:t>
            </a:r>
            <a:r>
              <a:rPr lang="en-US" sz="1350" dirty="0">
                <a:solidFill>
                  <a:srgbClr val="0070C0"/>
                </a:solidFill>
                <a:latin typeface="UHC2020Sans-Medium"/>
              </a:rPr>
              <a:t>Medicare Advantage </a:t>
            </a:r>
            <a:endParaRPr lang="en-US" sz="1350" b="1" dirty="0">
              <a:solidFill>
                <a:srgbClr val="0070C0"/>
              </a:solidFill>
              <a:latin typeface="UHCSerifHeadline-Semibold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5F8C2F-B669-494E-B2DD-BB7CB446A318}"/>
              </a:ext>
            </a:extLst>
          </p:cNvPr>
          <p:cNvSpPr txBox="1"/>
          <p:nvPr/>
        </p:nvSpPr>
        <p:spPr>
          <a:xfrm>
            <a:off x="6625119" y="3922575"/>
            <a:ext cx="350525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8" tooltip="New requirements for gastroenterology services"/>
              </a:rPr>
              <a:t>New requirements for gastroenterology services</a:t>
            </a:r>
            <a:r>
              <a:rPr lang="en-US" sz="1350" b="1" u="sng" dirty="0">
                <a:solidFill>
                  <a:srgbClr val="196ECF"/>
                </a:solidFill>
                <a:latin typeface="UHC2020Sans-Bold"/>
              </a:rPr>
              <a:t>-  </a:t>
            </a:r>
            <a:r>
              <a:rPr lang="en-US" sz="1350" dirty="0">
                <a:solidFill>
                  <a:srgbClr val="196ECF"/>
                </a:solidFill>
                <a:latin typeface="UHC2020Sans-Bold"/>
              </a:rPr>
              <a:t>Commercial</a:t>
            </a:r>
            <a:endParaRPr lang="en-US" sz="1350" dirty="0">
              <a:solidFill>
                <a:srgbClr val="002677"/>
              </a:solidFill>
              <a:latin typeface="UHCSerifHeadline-Semibold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532E0B-025A-4F3D-AB82-2F6A23A0A5A1}"/>
              </a:ext>
            </a:extLst>
          </p:cNvPr>
          <p:cNvSpPr txBox="1"/>
          <p:nvPr/>
        </p:nvSpPr>
        <p:spPr>
          <a:xfrm>
            <a:off x="6625119" y="4483228"/>
            <a:ext cx="321067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9" tooltip="Paperless updates for Michigan Medicaid"/>
              </a:rPr>
              <a:t>Paperless updates for Michigan Medicaid</a:t>
            </a:r>
            <a:endParaRPr lang="en-US" sz="1350" b="1" dirty="0">
              <a:solidFill>
                <a:srgbClr val="002677"/>
              </a:solidFill>
              <a:latin typeface="UHCSerifHeadline-Semibold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B8CA4A-712E-42A9-97F7-224296C757E5}"/>
              </a:ext>
            </a:extLst>
          </p:cNvPr>
          <p:cNvSpPr txBox="1"/>
          <p:nvPr/>
        </p:nvSpPr>
        <p:spPr>
          <a:xfrm>
            <a:off x="6625120" y="4903406"/>
            <a:ext cx="341651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10" tooltip="Update your email notifications in one spot"/>
              </a:rPr>
              <a:t>Update your email notifications in one spot</a:t>
            </a:r>
            <a:endParaRPr lang="en-US" sz="1350" b="1" dirty="0">
              <a:solidFill>
                <a:srgbClr val="002677"/>
              </a:solidFill>
              <a:latin typeface="UHCSerifHeadline-Semibold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65788B-C54D-4604-8174-44B42210E2A4}"/>
              </a:ext>
            </a:extLst>
          </p:cNvPr>
          <p:cNvSpPr txBox="1"/>
          <p:nvPr/>
        </p:nvSpPr>
        <p:spPr>
          <a:xfrm>
            <a:off x="6625120" y="5283185"/>
            <a:ext cx="298464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11" tooltip="Medicare: Member ID card barcodes"/>
              </a:rPr>
              <a:t>Medicare: Member ID card barcodes</a:t>
            </a:r>
            <a:endParaRPr lang="en-US" sz="1350" b="1" dirty="0">
              <a:solidFill>
                <a:srgbClr val="002677"/>
              </a:solidFill>
              <a:latin typeface="UHCSerifHeadline-Semibol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690836-4557-4931-8878-C96C6A9C796B}"/>
              </a:ext>
            </a:extLst>
          </p:cNvPr>
          <p:cNvSpPr txBox="1"/>
          <p:nvPr/>
        </p:nvSpPr>
        <p:spPr>
          <a:xfrm>
            <a:off x="1939812" y="5110762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t">
              <a:defRPr/>
            </a:pPr>
            <a:r>
              <a:rPr lang="en-US" sz="1350" b="1" u="sng" dirty="0">
                <a:solidFill>
                  <a:srgbClr val="196ECF"/>
                </a:solidFill>
                <a:latin typeface="UHC2020Sans-Bold"/>
                <a:hlinkClick r:id="rId12" tooltip="Pharmacy and clinical updates: March 2023"/>
              </a:rPr>
              <a:t>Pharmacy and clinical updates: March 2023</a:t>
            </a:r>
            <a:r>
              <a:rPr lang="en-US" sz="1350" b="1" u="sng" dirty="0">
                <a:solidFill>
                  <a:srgbClr val="196ECF"/>
                </a:solidFill>
                <a:latin typeface="UHC2020Sans-Bold"/>
              </a:rPr>
              <a:t>- </a:t>
            </a:r>
            <a:r>
              <a:rPr lang="en-US" sz="1350" dirty="0">
                <a:solidFill>
                  <a:srgbClr val="196ECF"/>
                </a:solidFill>
                <a:latin typeface="UHC2020Sans-Bold"/>
              </a:rPr>
              <a:t>Commercial</a:t>
            </a:r>
            <a:endParaRPr lang="en-US" sz="1350" dirty="0">
              <a:solidFill>
                <a:srgbClr val="002677"/>
              </a:solidFill>
              <a:latin typeface="UHCSerifHeadline-Semibold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B12830-87F8-48F3-8E5A-FF0065572244}"/>
              </a:ext>
            </a:extLst>
          </p:cNvPr>
          <p:cNvSpPr txBox="1"/>
          <p:nvPr/>
        </p:nvSpPr>
        <p:spPr>
          <a:xfrm>
            <a:off x="6625119" y="2844780"/>
            <a:ext cx="25634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b="1" u="sng" dirty="0">
                <a:solidFill>
                  <a:srgbClr val="002677"/>
                </a:solidFill>
                <a:latin typeface="UHC2020Sans-Bold"/>
              </a:rPr>
              <a:t>State and Federal News</a:t>
            </a:r>
          </a:p>
        </p:txBody>
      </p:sp>
    </p:spTree>
    <p:extLst>
      <p:ext uri="{BB962C8B-B14F-4D97-AF65-F5344CB8AC3E}">
        <p14:creationId xmlns:p14="http://schemas.microsoft.com/office/powerpoint/2010/main" val="40245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B17838BE6154B8FE337A9A7621824" ma:contentTypeVersion="6" ma:contentTypeDescription="Create a new document." ma:contentTypeScope="" ma:versionID="25ac0611a0a48ab4fb0c506d41705779">
  <xsd:schema xmlns:xsd="http://www.w3.org/2001/XMLSchema" xmlns:xs="http://www.w3.org/2001/XMLSchema" xmlns:p="http://schemas.microsoft.com/office/2006/metadata/properties" xmlns:ns2="3cc7cc9a-fe0f-41c4-a19c-289700e076d8" xmlns:ns3="78110898-dcc3-4fc8-805e-3f482d1e6958" targetNamespace="http://schemas.microsoft.com/office/2006/metadata/properties" ma:root="true" ma:fieldsID="a9807798d2619dbcd231e9fdfd22e044" ns2:_="" ns3:_="">
    <xsd:import namespace="3cc7cc9a-fe0f-41c4-a19c-289700e076d8"/>
    <xsd:import namespace="78110898-dcc3-4fc8-805e-3f482d1e6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7cc9a-fe0f-41c4-a19c-289700e07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10898-dcc3-4fc8-805e-3f482d1e6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7DB3A6-6C6E-4B33-9B4D-DC6CCDAC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7cc9a-fe0f-41c4-a19c-289700e076d8"/>
    <ds:schemaRef ds:uri="78110898-dcc3-4fc8-805e-3f482d1e6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FFA716-2F90-43F6-852F-7A1B4BDE2F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FE7106-8C43-46F1-B596-83894B81885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System Font Regular</vt:lpstr>
      <vt:lpstr>UHC2020Sans-Bold</vt:lpstr>
      <vt:lpstr>UHC2020Sans-Medium</vt:lpstr>
      <vt:lpstr>UHCSerifHeadline-Semibold</vt:lpstr>
      <vt:lpstr>1_Master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Jarrett, Jacquelyn</dc:creator>
  <cp:lastModifiedBy>Anspaugh, Susan F</cp:lastModifiedBy>
  <cp:revision>2</cp:revision>
  <dcterms:created xsi:type="dcterms:W3CDTF">2023-03-06T17:11:24Z</dcterms:created>
  <dcterms:modified xsi:type="dcterms:W3CDTF">2023-03-07T12:05:58Z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2023-03-06T17:11:24Z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6322db85-79cc-4bff-9b4c-f96ada424db2</vt:lpwstr>
  </property>
  <property fmtid="{D5CDD505-2E9C-101B-9397-08002B2CF9AE}" pid="8" name="MSIP_Label_a8a73c85-e524-44a6-bd58-7df7ef87be8f_ContentBits">
    <vt:lpwstr>0</vt:lpwstr>
  </property>
  <property fmtid="{D5CDD505-2E9C-101B-9397-08002B2CF9AE}" pid="9" name="ContentTypeId">
    <vt:lpwstr>0x0101002BCB17838BE6154B8FE337A9A7621824</vt:lpwstr>
  </property>
</Properties>
</file>