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68" r:id="rId2"/>
    <p:sldId id="369" r:id="rId3"/>
    <p:sldId id="370" r:id="rId4"/>
    <p:sldId id="381" r:id="rId5"/>
    <p:sldId id="321" r:id="rId6"/>
    <p:sldId id="354" r:id="rId7"/>
    <p:sldId id="382" r:id="rId8"/>
    <p:sldId id="261" r:id="rId9"/>
    <p:sldId id="383" r:id="rId10"/>
    <p:sldId id="384" r:id="rId11"/>
    <p:sldId id="337" r:id="rId12"/>
    <p:sldId id="350" r:id="rId13"/>
    <p:sldId id="356" r:id="rId14"/>
    <p:sldId id="352" r:id="rId15"/>
    <p:sldId id="385" r:id="rId16"/>
    <p:sldId id="386" r:id="rId17"/>
    <p:sldId id="388" r:id="rId18"/>
    <p:sldId id="359" r:id="rId19"/>
    <p:sldId id="361" r:id="rId20"/>
    <p:sldId id="387" r:id="rId21"/>
    <p:sldId id="389" r:id="rId22"/>
    <p:sldId id="390" r:id="rId23"/>
    <p:sldId id="362" r:id="rId24"/>
    <p:sldId id="355" r:id="rId25"/>
    <p:sldId id="364" r:id="rId26"/>
    <p:sldId id="363" r:id="rId27"/>
    <p:sldId id="367" r:id="rId28"/>
    <p:sldId id="377" r:id="rId29"/>
    <p:sldId id="378" r:id="rId30"/>
    <p:sldId id="379" r:id="rId31"/>
    <p:sldId id="372" r:id="rId32"/>
    <p:sldId id="380" r:id="rId33"/>
    <p:sldId id="374" r:id="rId34"/>
    <p:sldId id="373" r:id="rId35"/>
    <p:sldId id="375" r:id="rId36"/>
    <p:sldId id="376" r:id="rId37"/>
    <p:sldId id="302" r:id="rId38"/>
    <p:sldId id="2147477830" r:id="rId39"/>
    <p:sldId id="313" r:id="rId40"/>
    <p:sldId id="2147477841" r:id="rId41"/>
    <p:sldId id="2147477834" r:id="rId42"/>
    <p:sldId id="2147477835" r:id="rId43"/>
    <p:sldId id="2147477836" r:id="rId44"/>
    <p:sldId id="2147477839" r:id="rId45"/>
    <p:sldId id="2147477837" r:id="rId46"/>
    <p:sldId id="2147477838" r:id="rId47"/>
    <p:sldId id="2147477840" r:id="rId48"/>
    <p:sldId id="2147477831" r:id="rId49"/>
    <p:sldId id="31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FA282-73E8-4FB9-BD9B-0EE7F251F11B}" v="761" dt="2023-03-15T12:53:40.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0867A-5D48-4F5C-BAAA-BAFA1AE435B6}"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967BC-9F3A-4532-907C-16A843311EA4}" type="slidenum">
              <a:rPr lang="en-US" smtClean="0"/>
              <a:t>‹#›</a:t>
            </a:fld>
            <a:endParaRPr lang="en-US"/>
          </a:p>
        </p:txBody>
      </p:sp>
    </p:spTree>
    <p:extLst>
      <p:ext uri="{BB962C8B-B14F-4D97-AF65-F5344CB8AC3E}">
        <p14:creationId xmlns:p14="http://schemas.microsoft.com/office/powerpoint/2010/main" val="406741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B8535-DC0F-AF47-A510-8461A80C06B7}" type="slidenum">
              <a:rPr lang="en-US" smtClean="0"/>
              <a:t>1</a:t>
            </a:fld>
            <a:endParaRPr lang="en-US"/>
          </a:p>
        </p:txBody>
      </p:sp>
    </p:spTree>
    <p:extLst>
      <p:ext uri="{BB962C8B-B14F-4D97-AF65-F5344CB8AC3E}">
        <p14:creationId xmlns:p14="http://schemas.microsoft.com/office/powerpoint/2010/main" val="161637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dirty="0">
              <a:latin typeface="Times New Roman" panose="02020603050405020304" pitchFamily="18" charset="0"/>
            </a:endParaRP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279DDC-4C36-4F55-A4C5-7668824F3D1C}" type="slidenum">
              <a:rPr lang="en-US" altLang="en-US" sz="1200" smtClean="0"/>
              <a:pPr/>
              <a:t>5</a:t>
            </a:fld>
            <a:endParaRPr lang="en-US" altLang="en-US" sz="1200"/>
          </a:p>
        </p:txBody>
      </p:sp>
    </p:spTree>
    <p:extLst>
      <p:ext uri="{BB962C8B-B14F-4D97-AF65-F5344CB8AC3E}">
        <p14:creationId xmlns:p14="http://schemas.microsoft.com/office/powerpoint/2010/main" val="339429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967BC-9F3A-4532-907C-16A843311EA4}" type="slidenum">
              <a:rPr lang="en-US" smtClean="0"/>
              <a:t>28</a:t>
            </a:fld>
            <a:endParaRPr lang="en-US"/>
          </a:p>
        </p:txBody>
      </p:sp>
    </p:spTree>
    <p:extLst>
      <p:ext uri="{BB962C8B-B14F-4D97-AF65-F5344CB8AC3E}">
        <p14:creationId xmlns:p14="http://schemas.microsoft.com/office/powerpoint/2010/main" val="103669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0967BC-9F3A-4532-907C-16A843311EA4}" type="slidenum">
              <a:rPr lang="en-US" smtClean="0"/>
              <a:t>32</a:t>
            </a:fld>
            <a:endParaRPr lang="en-US"/>
          </a:p>
        </p:txBody>
      </p:sp>
    </p:spTree>
    <p:extLst>
      <p:ext uri="{BB962C8B-B14F-4D97-AF65-F5344CB8AC3E}">
        <p14:creationId xmlns:p14="http://schemas.microsoft.com/office/powerpoint/2010/main" val="59721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DF8AB8-78E5-42B5-8910-EB08DE3332E6}" type="slidenum">
              <a:rPr lang="en-US" smtClean="0"/>
              <a:t>37</a:t>
            </a:fld>
            <a:endParaRPr lang="en-US" dirty="0"/>
          </a:p>
        </p:txBody>
      </p:sp>
    </p:spTree>
    <p:extLst>
      <p:ext uri="{BB962C8B-B14F-4D97-AF65-F5344CB8AC3E}">
        <p14:creationId xmlns:p14="http://schemas.microsoft.com/office/powerpoint/2010/main" val="332052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F8AB8-78E5-42B5-8910-EB08DE333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91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F8AB8-78E5-42B5-8910-EB08DE333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050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85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548640" y="1710267"/>
            <a:ext cx="8229600" cy="2313093"/>
          </a:xfrm>
        </p:spPr>
        <p:txBody>
          <a:bodyPr anchor="b"/>
          <a:lstStyle>
            <a:lvl1pPr algn="l">
              <a:lnSpc>
                <a:spcPct val="90000"/>
              </a:lnSpc>
              <a:defRPr sz="5333" spc="-67" baseline="0">
                <a:solidFill>
                  <a:srgbClr val="0ED7E5"/>
                </a:solidFill>
              </a:defRPr>
            </a:lvl1pPr>
          </a:lstStyle>
          <a:p>
            <a:r>
              <a:rPr lang="en-US" dirty="0"/>
              <a:t>[Presentation title]</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548640" y="4754880"/>
            <a:ext cx="8229600" cy="487680"/>
          </a:xfrm>
        </p:spPr>
        <p:txBody>
          <a:bodyPr>
            <a:noAutofit/>
          </a:bodyPr>
          <a:lstStyle>
            <a:lvl1pPr marL="0" indent="0" algn="l">
              <a:spcBef>
                <a:spcPts val="0"/>
              </a:spcBef>
              <a:buNone/>
              <a:defRPr sz="2400">
                <a:solidFill>
                  <a:schemeClr val="tx1"/>
                </a:solidFill>
              </a:defRPr>
            </a:lvl1pPr>
            <a:lvl2pPr marL="0" indent="0" algn="l">
              <a:spcBef>
                <a:spcPts val="0"/>
              </a:spcBef>
              <a:buNone/>
              <a:defRPr sz="2400"/>
            </a:lvl2pPr>
            <a:lvl3pPr marL="0" indent="0" algn="l">
              <a:spcBef>
                <a:spcPts val="0"/>
              </a:spcBef>
              <a:buNone/>
              <a:defRPr sz="2400"/>
            </a:lvl3pPr>
            <a:lvl4pPr marL="0" indent="0" algn="l">
              <a:spcBef>
                <a:spcPts val="0"/>
              </a:spcBef>
              <a:buNone/>
              <a:defRPr sz="2400"/>
            </a:lvl4pPr>
            <a:lvl5pPr marL="0" indent="0" algn="l">
              <a:spcBef>
                <a:spcPts val="0"/>
              </a:spcBef>
              <a:buNone/>
              <a:defRPr sz="2400"/>
            </a:lvl5pPr>
            <a:lvl6pPr marL="0" indent="0" algn="l">
              <a:spcBef>
                <a:spcPts val="0"/>
              </a:spcBef>
              <a:buNone/>
              <a:defRPr sz="2400"/>
            </a:lvl6pPr>
            <a:lvl7pPr marL="0" indent="0" algn="l">
              <a:spcBef>
                <a:spcPts val="0"/>
              </a:spcBef>
              <a:buNone/>
              <a:defRPr sz="2400"/>
            </a:lvl7pPr>
            <a:lvl8pPr marL="0" indent="0" algn="l">
              <a:spcBef>
                <a:spcPts val="0"/>
              </a:spcBef>
              <a:buNone/>
              <a:defRPr sz="2400"/>
            </a:lvl8pPr>
            <a:lvl9pPr marL="0" indent="0" algn="l">
              <a:spcBef>
                <a:spcPts val="0"/>
              </a:spcBef>
              <a:buNone/>
              <a:defRPr sz="2400"/>
            </a:lvl9pPr>
          </a:lstStyle>
          <a:p>
            <a:r>
              <a:rPr lang="en-US" dirty="0"/>
              <a:t>[Presenter Name]</a:t>
            </a:r>
          </a:p>
        </p:txBody>
      </p:sp>
      <p:sp>
        <p:nvSpPr>
          <p:cNvPr id="12" name="Text Placeholder 3">
            <a:extLst>
              <a:ext uri="{FF2B5EF4-FFF2-40B4-BE49-F238E27FC236}">
                <a16:creationId xmlns:a16="http://schemas.microsoft.com/office/drawing/2014/main" id="{253666AA-6B16-6340-AF38-96ABF4154B93}"/>
              </a:ext>
            </a:extLst>
          </p:cNvPr>
          <p:cNvSpPr>
            <a:spLocks noGrp="1"/>
          </p:cNvSpPr>
          <p:nvPr>
            <p:ph type="body" sz="quarter" idx="10" hasCustomPrompt="1"/>
          </p:nvPr>
        </p:nvSpPr>
        <p:spPr>
          <a:xfrm>
            <a:off x="546099" y="5242560"/>
            <a:ext cx="8229600" cy="365760"/>
          </a:xfrm>
        </p:spPr>
        <p:txBody>
          <a:bodyPr>
            <a:noAutofit/>
          </a:bodyPr>
          <a:lstStyle>
            <a:lvl1pPr marL="0" indent="0">
              <a:spcBef>
                <a:spcPts val="0"/>
              </a:spcBef>
              <a:buFontTx/>
              <a:buNone/>
              <a:defRPr sz="1600" b="1" cap="all" baseline="0">
                <a:solidFill>
                  <a:schemeClr val="tx1"/>
                </a:solidFill>
              </a:defRPr>
            </a:lvl1pPr>
            <a:lvl2pPr marL="0" indent="0">
              <a:spcBef>
                <a:spcPts val="0"/>
              </a:spcBef>
              <a:buFontTx/>
              <a:buNone/>
              <a:defRPr sz="1600" b="1" cap="all" baseline="0"/>
            </a:lvl2pPr>
            <a:lvl3pPr marL="0" indent="0">
              <a:spcBef>
                <a:spcPts val="0"/>
              </a:spcBef>
              <a:buFontTx/>
              <a:buNone/>
              <a:defRPr sz="1600" b="1" cap="all" baseline="0"/>
            </a:lvl3pPr>
            <a:lvl4pPr marL="0" indent="0">
              <a:spcBef>
                <a:spcPts val="0"/>
              </a:spcBef>
              <a:buFontTx/>
              <a:buNone/>
              <a:defRPr sz="1600" b="1" cap="all" baseline="0"/>
            </a:lvl4pPr>
            <a:lvl5pPr marL="0" indent="0">
              <a:spcBef>
                <a:spcPts val="0"/>
              </a:spcBef>
              <a:buFontTx/>
              <a:buNone/>
              <a:defRPr sz="1600" b="1" cap="all" baseline="0"/>
            </a:lvl5pPr>
            <a:lvl6pPr marL="0" indent="0">
              <a:spcBef>
                <a:spcPts val="0"/>
              </a:spcBef>
              <a:buFontTx/>
              <a:buNone/>
              <a:defRPr sz="1600" b="1" cap="all" baseline="0"/>
            </a:lvl6pPr>
            <a:lvl7pPr marL="0" indent="0">
              <a:spcBef>
                <a:spcPts val="0"/>
              </a:spcBef>
              <a:buFontTx/>
              <a:buNone/>
              <a:defRPr sz="1600" b="1" cap="all" baseline="0"/>
            </a:lvl7pPr>
            <a:lvl8pPr marL="0" indent="0">
              <a:spcBef>
                <a:spcPts val="0"/>
              </a:spcBef>
              <a:buFontTx/>
              <a:buNone/>
              <a:defRPr sz="1600" b="1" cap="all" baseline="0"/>
            </a:lvl8pPr>
            <a:lvl9pPr marL="0" indent="0">
              <a:spcBef>
                <a:spcPts val="0"/>
              </a:spcBef>
              <a:buFontTx/>
              <a:buNone/>
              <a:defRPr sz="1600" b="1" cap="all" baseline="0"/>
            </a:lvl9pPr>
          </a:lstStyle>
          <a:p>
            <a:pPr lvl="0"/>
            <a:r>
              <a:rPr lang="en-US" dirty="0"/>
              <a:t>[MONTH 00, 0000]</a:t>
            </a:r>
          </a:p>
        </p:txBody>
      </p:sp>
      <p:sp>
        <p:nvSpPr>
          <p:cNvPr id="4" name="TextBox 3">
            <a:extLst>
              <a:ext uri="{FF2B5EF4-FFF2-40B4-BE49-F238E27FC236}">
                <a16:creationId xmlns:a16="http://schemas.microsoft.com/office/drawing/2014/main" id="{1485BBD2-1F2C-D943-80F8-7B0091F26A1A}"/>
              </a:ext>
            </a:extLst>
          </p:cNvPr>
          <p:cNvSpPr txBox="1"/>
          <p:nvPr userDrawn="1"/>
        </p:nvSpPr>
        <p:spPr>
          <a:xfrm>
            <a:off x="5064999" y="720064"/>
            <a:ext cx="0" cy="0"/>
          </a:xfrm>
          <a:prstGeom prst="rect">
            <a:avLst/>
          </a:prstGeom>
          <a:noFill/>
        </p:spPr>
        <p:txBody>
          <a:bodyPr wrap="none" lIns="0" tIns="0" rIns="0" bIns="0" rtlCol="0">
            <a:noAutofit/>
          </a:bodyPr>
          <a:lstStyle/>
          <a:p>
            <a:pPr marL="182875" indent="-182875">
              <a:lnSpc>
                <a:spcPct val="100000"/>
              </a:lnSpc>
              <a:spcBef>
                <a:spcPts val="1200"/>
              </a:spcBef>
              <a:buSzPct val="100000"/>
              <a:buFont typeface="Arial"/>
              <a:buChar char="•"/>
            </a:pPr>
            <a:endParaRPr lang="en-US" sz="1600"/>
          </a:p>
        </p:txBody>
      </p:sp>
      <p:sp>
        <p:nvSpPr>
          <p:cNvPr id="5" name="TextBox 4">
            <a:extLst>
              <a:ext uri="{FF2B5EF4-FFF2-40B4-BE49-F238E27FC236}">
                <a16:creationId xmlns:a16="http://schemas.microsoft.com/office/drawing/2014/main" id="{B89D07FA-8F9D-DC41-86C3-154CCCE73BF2}"/>
              </a:ext>
            </a:extLst>
          </p:cNvPr>
          <p:cNvSpPr txBox="1"/>
          <p:nvPr userDrawn="1"/>
        </p:nvSpPr>
        <p:spPr>
          <a:xfrm>
            <a:off x="5423877" y="640861"/>
            <a:ext cx="0" cy="0"/>
          </a:xfrm>
          <a:prstGeom prst="rect">
            <a:avLst/>
          </a:prstGeom>
          <a:noFill/>
        </p:spPr>
        <p:txBody>
          <a:bodyPr wrap="none" lIns="0" tIns="0" rIns="0" bIns="0" rtlCol="0">
            <a:noAutofit/>
          </a:bodyPr>
          <a:lstStyle/>
          <a:p>
            <a:pPr marL="182875" indent="-182875">
              <a:lnSpc>
                <a:spcPct val="100000"/>
              </a:lnSpc>
              <a:spcBef>
                <a:spcPts val="1200"/>
              </a:spcBef>
              <a:buSzPct val="100000"/>
              <a:buFont typeface="Arial"/>
              <a:buChar char="•"/>
            </a:pPr>
            <a:endParaRPr lang="en-US" sz="1600" dirty="0"/>
          </a:p>
        </p:txBody>
      </p:sp>
      <p:sp>
        <p:nvSpPr>
          <p:cNvPr id="6" name="TextBox 5">
            <a:extLst>
              <a:ext uri="{FF2B5EF4-FFF2-40B4-BE49-F238E27FC236}">
                <a16:creationId xmlns:a16="http://schemas.microsoft.com/office/drawing/2014/main" id="{5D76E8B1-5433-994A-B2AA-BD678374E8B6}"/>
              </a:ext>
            </a:extLst>
          </p:cNvPr>
          <p:cNvSpPr txBox="1"/>
          <p:nvPr userDrawn="1"/>
        </p:nvSpPr>
        <p:spPr>
          <a:xfrm>
            <a:off x="6725785" y="218003"/>
            <a:ext cx="0" cy="0"/>
          </a:xfrm>
          <a:prstGeom prst="rect">
            <a:avLst/>
          </a:prstGeom>
          <a:noFill/>
        </p:spPr>
        <p:txBody>
          <a:bodyPr wrap="none" lIns="0" tIns="0" rIns="0" bIns="0" rtlCol="0">
            <a:noAutofit/>
          </a:bodyPr>
          <a:lstStyle/>
          <a:p>
            <a:pPr marL="0" indent="0">
              <a:lnSpc>
                <a:spcPct val="100000"/>
              </a:lnSpc>
              <a:spcBef>
                <a:spcPts val="1200"/>
              </a:spcBef>
              <a:buSzPct val="100000"/>
              <a:buFont typeface="Arial"/>
              <a:buNone/>
            </a:pPr>
            <a:endParaRPr lang="en-US" sz="1600" dirty="0"/>
          </a:p>
        </p:txBody>
      </p:sp>
      <p:pic>
        <p:nvPicPr>
          <p:cNvPr id="7" name="Picture 6" descr="A picture containing text, clipart&#10;&#10;Description automatically generated">
            <a:extLst>
              <a:ext uri="{FF2B5EF4-FFF2-40B4-BE49-F238E27FC236}">
                <a16:creationId xmlns:a16="http://schemas.microsoft.com/office/drawing/2014/main" id="{ACCF556E-2F61-A84B-7FE5-49666CB8AD65}"/>
              </a:ext>
            </a:extLst>
          </p:cNvPr>
          <p:cNvPicPr>
            <a:picLocks noChangeAspect="1"/>
          </p:cNvPicPr>
          <p:nvPr userDrawn="1"/>
        </p:nvPicPr>
        <p:blipFill>
          <a:blip r:embed="rId3"/>
          <a:stretch>
            <a:fillRect/>
          </a:stretch>
        </p:blipFill>
        <p:spPr>
          <a:xfrm>
            <a:off x="9833303" y="393423"/>
            <a:ext cx="1808439" cy="277037"/>
          </a:xfrm>
          <a:prstGeom prst="rect">
            <a:avLst/>
          </a:prstGeom>
        </p:spPr>
      </p:pic>
      <p:sp>
        <p:nvSpPr>
          <p:cNvPr id="8" name="Footer Placeholder 3">
            <a:extLst>
              <a:ext uri="{FF2B5EF4-FFF2-40B4-BE49-F238E27FC236}">
                <a16:creationId xmlns:a16="http://schemas.microsoft.com/office/drawing/2014/main" id="{22074604-0EF3-4081-911D-98FAB2EF0360}"/>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FFFFFF"/>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10320306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8">
          <p15:clr>
            <a:srgbClr val="FBAE40"/>
          </p15:clr>
        </p15:guide>
        <p15:guide id="2" orient="horz" pos="8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0AAD-8D16-DE44-9ADD-DFAED024E201}"/>
              </a:ext>
            </a:extLst>
          </p:cNvPr>
          <p:cNvSpPr>
            <a:spLocks noGrp="1"/>
          </p:cNvSpPr>
          <p:nvPr>
            <p:ph type="title" hasCustomPrompt="1"/>
          </p:nvPr>
        </p:nvSpPr>
        <p:spPr>
          <a:xfrm>
            <a:off x="548640" y="853440"/>
            <a:ext cx="11091672" cy="853440"/>
          </a:xfrm>
        </p:spPr>
        <p:txBody>
          <a:bodyPr/>
          <a:lstStyle>
            <a:lvl1pPr>
              <a:defRPr>
                <a:solidFill>
                  <a:srgbClr val="002855"/>
                </a:solidFill>
              </a:defRPr>
            </a:lvl1p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548639" y="1889762"/>
            <a:ext cx="3413760" cy="4329005"/>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386072" y="1889762"/>
            <a:ext cx="7254240" cy="4329005"/>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5" name="Footer Placeholder 3">
            <a:extLst>
              <a:ext uri="{FF2B5EF4-FFF2-40B4-BE49-F238E27FC236}">
                <a16:creationId xmlns:a16="http://schemas.microsoft.com/office/drawing/2014/main" id="{632AAA97-EC48-78C7-E3AD-ACB04A35ADE8}"/>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002855"/>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338444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72">
          <p15:clr>
            <a:srgbClr val="FBAE40"/>
          </p15:clr>
        </p15:guide>
        <p15:guide id="2" pos="1872">
          <p15:clr>
            <a:srgbClr val="FBAE40"/>
          </p15:clr>
        </p15:guide>
        <p15:guide id="3" orient="horz" pos="402">
          <p15:clr>
            <a:srgbClr val="FBAE40"/>
          </p15:clr>
        </p15:guide>
        <p15:guide id="4" orient="horz" pos="892">
          <p15:clr>
            <a:srgbClr val="FBAE40"/>
          </p15:clr>
        </p15:guide>
        <p15:guide id="5" orient="horz" pos="808">
          <p15:clr>
            <a:srgbClr val="FBAE40"/>
          </p15:clr>
        </p15:guide>
        <p15:guide id="6" orient="horz" pos="29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alf Gradient">
    <p:spTree>
      <p:nvGrpSpPr>
        <p:cNvPr id="1" name=""/>
        <p:cNvGrpSpPr/>
        <p:nvPr/>
      </p:nvGrpSpPr>
      <p:grpSpPr>
        <a:xfrm>
          <a:off x="0" y="0"/>
          <a:ext cx="0" cy="0"/>
          <a:chOff x="0" y="0"/>
          <a:chExt cx="0" cy="0"/>
        </a:xfrm>
      </p:grpSpPr>
      <p:sp>
        <p:nvSpPr>
          <p:cNvPr id="2" name="Google Shape;57;p30">
            <a:extLst>
              <a:ext uri="{FF2B5EF4-FFF2-40B4-BE49-F238E27FC236}">
                <a16:creationId xmlns:a16="http://schemas.microsoft.com/office/drawing/2014/main" id="{FDDEDB7B-80BE-180D-AF0F-7FEDBD6529A1}"/>
              </a:ext>
            </a:extLst>
          </p:cNvPr>
          <p:cNvSpPr/>
          <p:nvPr userDrawn="1"/>
        </p:nvSpPr>
        <p:spPr>
          <a:xfrm>
            <a:off x="0" y="0"/>
            <a:ext cx="6287200" cy="6930400"/>
          </a:xfrm>
          <a:prstGeom prst="rect">
            <a:avLst/>
          </a:prstGeom>
          <a:solidFill>
            <a:srgbClr val="00285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 name="Text Placeholder 1">
            <a:extLst>
              <a:ext uri="{FF2B5EF4-FFF2-40B4-BE49-F238E27FC236}">
                <a16:creationId xmlns:a16="http://schemas.microsoft.com/office/drawing/2014/main" id="{8AC6D161-014B-CB43-B0F3-BBB32B3E1052}"/>
              </a:ext>
            </a:extLst>
          </p:cNvPr>
          <p:cNvSpPr>
            <a:spLocks noGrp="1"/>
          </p:cNvSpPr>
          <p:nvPr>
            <p:ph type="body" sz="quarter" idx="13" hasCustomPrompt="1"/>
          </p:nvPr>
        </p:nvSpPr>
        <p:spPr>
          <a:xfrm>
            <a:off x="548217" y="1346201"/>
            <a:ext cx="5303520" cy="4872567"/>
          </a:xfrm>
        </p:spPr>
        <p:txBody>
          <a:bodyPr/>
          <a:lstStyle>
            <a:lvl1pPr marL="0" indent="0">
              <a:lnSpc>
                <a:spcPct val="90000"/>
              </a:lnSpc>
              <a:spcBef>
                <a:spcPts val="0"/>
              </a:spcBef>
              <a:spcAft>
                <a:spcPts val="1200"/>
              </a:spcAft>
              <a:buNone/>
              <a:defRPr sz="4267" b="1">
                <a:solidFill>
                  <a:srgbClr val="0ED7E5"/>
                </a:solidFill>
              </a:defRPr>
            </a:lvl1pPr>
            <a:lvl2pPr marL="182875">
              <a:spcBef>
                <a:spcPts val="1200"/>
              </a:spcBef>
              <a:defRPr>
                <a:solidFill>
                  <a:schemeClr val="bg1"/>
                </a:solidFill>
              </a:defRPr>
            </a:lvl2pPr>
            <a:lvl3pPr marL="365751">
              <a:defRPr>
                <a:solidFill>
                  <a:schemeClr val="bg1"/>
                </a:solidFill>
              </a:defRPr>
            </a:lvl3pPr>
            <a:lvl4pPr marL="548626">
              <a:defRPr>
                <a:solidFill>
                  <a:schemeClr val="bg1"/>
                </a:solidFill>
              </a:defRPr>
            </a:lvl4pPr>
            <a:lvl5pPr marL="731502">
              <a:defRPr>
                <a:solidFill>
                  <a:schemeClr val="bg1"/>
                </a:solidFill>
              </a:defRPr>
            </a:lvl5pPr>
            <a:lvl6pPr marL="914377">
              <a:defRPr>
                <a:solidFill>
                  <a:schemeClr val="bg1"/>
                </a:solidFill>
              </a:defRPr>
            </a:lvl6pPr>
            <a:lvl7pPr marL="1097253">
              <a:defRPr>
                <a:solidFill>
                  <a:schemeClr val="bg1"/>
                </a:solidFill>
              </a:defRPr>
            </a:lvl7pPr>
            <a:lvl8pPr marL="1280128">
              <a:defRPr>
                <a:solidFill>
                  <a:schemeClr val="bg1"/>
                </a:solidFill>
              </a:defRPr>
            </a:lvl8pPr>
            <a:lvl9pPr marL="1463003">
              <a:defRPr>
                <a:solidFill>
                  <a:schemeClr val="bg1"/>
                </a:solidFill>
              </a:defRPr>
            </a:lvl9pPr>
          </a:lstStyle>
          <a:p>
            <a:pPr lvl="0"/>
            <a:r>
              <a:rPr lang="en-US" dirty="0"/>
              <a:t>[Important point]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6583680" y="1345542"/>
            <a:ext cx="5059680" cy="4873225"/>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pic>
        <p:nvPicPr>
          <p:cNvPr id="4" name="Picture 3" descr="Text&#10;&#10;Description automatically generated">
            <a:extLst>
              <a:ext uri="{FF2B5EF4-FFF2-40B4-BE49-F238E27FC236}">
                <a16:creationId xmlns:a16="http://schemas.microsoft.com/office/drawing/2014/main" id="{301916DA-162A-F041-397B-53D1BC7980E4}"/>
              </a:ext>
            </a:extLst>
          </p:cNvPr>
          <p:cNvPicPr>
            <a:picLocks noChangeAspect="1"/>
          </p:cNvPicPr>
          <p:nvPr userDrawn="1"/>
        </p:nvPicPr>
        <p:blipFill>
          <a:blip r:embed="rId3"/>
          <a:stretch>
            <a:fillRect/>
          </a:stretch>
        </p:blipFill>
        <p:spPr>
          <a:xfrm>
            <a:off x="9816502" y="386186"/>
            <a:ext cx="1832249" cy="297017"/>
          </a:xfrm>
          <a:prstGeom prst="rect">
            <a:avLst/>
          </a:prstGeom>
        </p:spPr>
      </p:pic>
      <p:sp>
        <p:nvSpPr>
          <p:cNvPr id="7" name="Footer Placeholder 3">
            <a:extLst>
              <a:ext uri="{FF2B5EF4-FFF2-40B4-BE49-F238E27FC236}">
                <a16:creationId xmlns:a16="http://schemas.microsoft.com/office/drawing/2014/main" id="{E792C446-2221-BC3F-C785-5CC17B7C9720}"/>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FFFFFF"/>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176944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110">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2855"/>
        </a:solidFill>
        <a:effectLst/>
      </p:bgPr>
    </p:bg>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1AE6BB09-E3B1-8E4C-BC05-A3BEA4D63F46}"/>
              </a:ext>
            </a:extLst>
          </p:cNvPr>
          <p:cNvSpPr>
            <a:spLocks noGrp="1"/>
          </p:cNvSpPr>
          <p:nvPr>
            <p:ph type="body" sz="quarter" idx="13" hasCustomPrompt="1"/>
          </p:nvPr>
        </p:nvSpPr>
        <p:spPr>
          <a:xfrm>
            <a:off x="548641" y="1710266"/>
            <a:ext cx="5303519" cy="1041812"/>
          </a:xfrm>
        </p:spPr>
        <p:txBody>
          <a:bodyPr wrap="none" anchor="t" anchorCtr="0">
            <a:noAutofit/>
          </a:bodyPr>
          <a:lstStyle>
            <a:lvl1pPr marL="0" indent="0">
              <a:lnSpc>
                <a:spcPct val="80000"/>
              </a:lnSpc>
              <a:spcBef>
                <a:spcPts val="0"/>
              </a:spcBef>
              <a:buFontTx/>
              <a:buNone/>
              <a:defRPr sz="8800" b="1" spc="-67" baseline="0">
                <a:solidFill>
                  <a:srgbClr val="0ED7E5"/>
                </a:solidFill>
              </a:defRPr>
            </a:lvl1pPr>
            <a:lvl2pPr marL="0" indent="0">
              <a:lnSpc>
                <a:spcPct val="80000"/>
              </a:lnSpc>
              <a:spcBef>
                <a:spcPts val="0"/>
              </a:spcBef>
              <a:buFontTx/>
              <a:buNone/>
              <a:defRPr sz="8800" b="1"/>
            </a:lvl2pPr>
            <a:lvl3pPr marL="0" indent="0">
              <a:lnSpc>
                <a:spcPct val="80000"/>
              </a:lnSpc>
              <a:spcBef>
                <a:spcPts val="0"/>
              </a:spcBef>
              <a:buFontTx/>
              <a:buNone/>
              <a:defRPr sz="8800" b="1"/>
            </a:lvl3pPr>
            <a:lvl4pPr marL="0" indent="0">
              <a:lnSpc>
                <a:spcPct val="80000"/>
              </a:lnSpc>
              <a:spcBef>
                <a:spcPts val="0"/>
              </a:spcBef>
              <a:buFontTx/>
              <a:buNone/>
              <a:defRPr sz="8800" b="1"/>
            </a:lvl4pPr>
            <a:lvl5pPr marL="0" indent="0">
              <a:lnSpc>
                <a:spcPct val="80000"/>
              </a:lnSpc>
              <a:spcBef>
                <a:spcPts val="0"/>
              </a:spcBef>
              <a:buFontTx/>
              <a:buNone/>
              <a:defRPr sz="8800" b="1"/>
            </a:lvl5pPr>
            <a:lvl6pPr marL="0" indent="0">
              <a:lnSpc>
                <a:spcPct val="80000"/>
              </a:lnSpc>
              <a:spcBef>
                <a:spcPts val="0"/>
              </a:spcBef>
              <a:buFontTx/>
              <a:buNone/>
              <a:defRPr sz="8800" b="1"/>
            </a:lvl6pPr>
            <a:lvl7pPr marL="0" indent="0">
              <a:lnSpc>
                <a:spcPct val="80000"/>
              </a:lnSpc>
              <a:spcBef>
                <a:spcPts val="0"/>
              </a:spcBef>
              <a:buFontTx/>
              <a:buNone/>
              <a:defRPr sz="8800" b="1"/>
            </a:lvl7pPr>
            <a:lvl8pPr marL="0" indent="0">
              <a:lnSpc>
                <a:spcPct val="80000"/>
              </a:lnSpc>
              <a:spcBef>
                <a:spcPts val="0"/>
              </a:spcBef>
              <a:buFontTx/>
              <a:buNone/>
              <a:defRPr sz="8800" b="1"/>
            </a:lvl8pPr>
            <a:lvl9pPr marL="0" indent="0">
              <a:lnSpc>
                <a:spcPct val="80000"/>
              </a:lnSpc>
              <a:spcBef>
                <a:spcPts val="0"/>
              </a:spcBef>
              <a:buFontTx/>
              <a:buNone/>
              <a:defRPr sz="8800" b="1"/>
            </a:lvl9pPr>
          </a:lstStyle>
          <a:p>
            <a:pPr lvl="0"/>
            <a:r>
              <a:rPr lang="en-US" dirty="0"/>
              <a:t>00</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548641" y="2865120"/>
            <a:ext cx="5303519" cy="1219200"/>
          </a:xfrm>
        </p:spPr>
        <p:txBody>
          <a:bodyPr anchor="t" anchorCtr="0"/>
          <a:lstStyle>
            <a:lvl1pPr>
              <a:defRPr sz="2400" b="0" spc="0" baseline="0">
                <a:solidFill>
                  <a:schemeClr val="tx1"/>
                </a:solidFill>
              </a:defRPr>
            </a:lvl1pPr>
          </a:lstStyle>
          <a:p>
            <a:r>
              <a:rPr lang="en-US" dirty="0"/>
              <a:t>[Section title]</a:t>
            </a:r>
          </a:p>
        </p:txBody>
      </p:sp>
      <p:sp>
        <p:nvSpPr>
          <p:cNvPr id="6" name="Slide Number Placeholder 5">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lvl1pPr>
              <a:defRPr>
                <a:solidFill>
                  <a:schemeClr val="tx1"/>
                </a:solidFill>
              </a:defRPr>
            </a:lvl1pPr>
          </a:lstStyle>
          <a:p>
            <a:fld id="{B58DE5F1-E0F9-4CCA-92B7-7A6FC4DFEE14}" type="slidenum">
              <a:rPr lang="en-US" smtClean="0"/>
              <a:pPr/>
              <a:t>‹#›</a:t>
            </a:fld>
            <a:endParaRPr lang="en-US"/>
          </a:p>
        </p:txBody>
      </p:sp>
      <p:pic>
        <p:nvPicPr>
          <p:cNvPr id="4" name="Picture 3" descr="A picture containing text, clipart&#10;&#10;Description automatically generated">
            <a:extLst>
              <a:ext uri="{FF2B5EF4-FFF2-40B4-BE49-F238E27FC236}">
                <a16:creationId xmlns:a16="http://schemas.microsoft.com/office/drawing/2014/main" id="{BAFC64F8-9050-2186-182F-5C241BBA8328}"/>
              </a:ext>
            </a:extLst>
          </p:cNvPr>
          <p:cNvPicPr>
            <a:picLocks noChangeAspect="1"/>
          </p:cNvPicPr>
          <p:nvPr userDrawn="1"/>
        </p:nvPicPr>
        <p:blipFill>
          <a:blip r:embed="rId3"/>
          <a:stretch>
            <a:fillRect/>
          </a:stretch>
        </p:blipFill>
        <p:spPr>
          <a:xfrm>
            <a:off x="9833303" y="393423"/>
            <a:ext cx="1808439" cy="277037"/>
          </a:xfrm>
          <a:prstGeom prst="rect">
            <a:avLst/>
          </a:prstGeom>
        </p:spPr>
      </p:pic>
      <p:sp>
        <p:nvSpPr>
          <p:cNvPr id="3" name="Footer Placeholder 3">
            <a:extLst>
              <a:ext uri="{FF2B5EF4-FFF2-40B4-BE49-F238E27FC236}">
                <a16:creationId xmlns:a16="http://schemas.microsoft.com/office/drawing/2014/main" id="{697F6C1F-7455-2816-A746-4F2D70BCE150}"/>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FFFFFF"/>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1632325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52">
          <p15:clr>
            <a:srgbClr val="FBAE40"/>
          </p15:clr>
        </p15:guide>
        <p15:guide id="5" pos="2766">
          <p15:clr>
            <a:srgbClr val="FBAE40"/>
          </p15:clr>
        </p15:guide>
        <p15:guide id="6" orient="horz" pos="806">
          <p15:clr>
            <a:srgbClr val="FBAE40"/>
          </p15:clr>
        </p15:guide>
        <p15:guide id="7" orient="horz" pos="13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E6C319AE-C7F4-AB4C-FBEB-67A5AF072EB5}"/>
              </a:ext>
            </a:extLst>
          </p:cNvPr>
          <p:cNvPicPr>
            <a:picLocks noChangeAspect="1"/>
          </p:cNvPicPr>
          <p:nvPr userDrawn="1"/>
        </p:nvPicPr>
        <p:blipFill>
          <a:blip r:embed="rId3"/>
          <a:stretch>
            <a:fillRect/>
          </a:stretch>
        </p:blipFill>
        <p:spPr>
          <a:xfrm>
            <a:off x="2222851" y="2639410"/>
            <a:ext cx="7584636" cy="1229508"/>
          </a:xfrm>
          <a:prstGeom prst="rect">
            <a:avLst/>
          </a:prstGeom>
        </p:spPr>
      </p:pic>
    </p:spTree>
    <p:custDataLst>
      <p:tags r:id="rId1"/>
    </p:custDataLst>
    <p:extLst>
      <p:ext uri="{BB962C8B-B14F-4D97-AF65-F5344CB8AC3E}">
        <p14:creationId xmlns:p14="http://schemas.microsoft.com/office/powerpoint/2010/main" val="5740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002855"/>
        </a:solidFill>
        <a:effectLst/>
      </p:bgPr>
    </p:bg>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6CD2CC57-0181-0D02-8B08-A4EB043D2642}"/>
              </a:ext>
            </a:extLst>
          </p:cNvPr>
          <p:cNvPicPr>
            <a:picLocks noChangeAspect="1"/>
          </p:cNvPicPr>
          <p:nvPr userDrawn="1"/>
        </p:nvPicPr>
        <p:blipFill>
          <a:blip r:embed="rId3"/>
          <a:stretch>
            <a:fillRect/>
          </a:stretch>
        </p:blipFill>
        <p:spPr>
          <a:xfrm>
            <a:off x="2276306" y="2667019"/>
            <a:ext cx="7491519" cy="1147637"/>
          </a:xfrm>
          <a:prstGeom prst="rect">
            <a:avLst/>
          </a:prstGeom>
        </p:spPr>
      </p:pic>
    </p:spTree>
    <p:custDataLst>
      <p:tags r:id="rId1"/>
    </p:custDataLst>
    <p:extLst>
      <p:ext uri="{BB962C8B-B14F-4D97-AF65-F5344CB8AC3E}">
        <p14:creationId xmlns:p14="http://schemas.microsoft.com/office/powerpoint/2010/main" val="6556426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002855"/>
        </a:solidFill>
        <a:effectLst/>
      </p:bgPr>
    </p:bg>
    <p:spTree>
      <p:nvGrpSpPr>
        <p:cNvPr id="1" name=""/>
        <p:cNvGrpSpPr/>
        <p:nvPr/>
      </p:nvGrpSpPr>
      <p:grpSpPr>
        <a:xfrm>
          <a:off x="0" y="0"/>
          <a:ext cx="0" cy="0"/>
          <a:chOff x="0" y="0"/>
          <a:chExt cx="0" cy="0"/>
        </a:xfrm>
      </p:grpSpPr>
      <p:sp>
        <p:nvSpPr>
          <p:cNvPr id="5" name="Thank You">
            <a:extLst>
              <a:ext uri="{FF2B5EF4-FFF2-40B4-BE49-F238E27FC236}">
                <a16:creationId xmlns:a16="http://schemas.microsoft.com/office/drawing/2014/main" id="{D94549FF-0AAD-5F4F-8AB4-53D19F7F294B}"/>
              </a:ext>
            </a:extLst>
          </p:cNvPr>
          <p:cNvSpPr txBox="1"/>
          <p:nvPr userDrawn="1"/>
        </p:nvSpPr>
        <p:spPr>
          <a:xfrm>
            <a:off x="546102" y="850901"/>
            <a:ext cx="7255932" cy="859367"/>
          </a:xfrm>
          <a:prstGeom prst="rect">
            <a:avLst/>
          </a:prstGeom>
          <a:noFill/>
        </p:spPr>
        <p:txBody>
          <a:bodyPr wrap="square" lIns="0" tIns="0" rIns="0" bIns="0" rtlCol="0" anchor="t" anchorCtr="0">
            <a:noAutofit/>
          </a:bodyPr>
          <a:lstStyle/>
          <a:p>
            <a:pPr marL="0" indent="0">
              <a:lnSpc>
                <a:spcPct val="90000"/>
              </a:lnSpc>
              <a:spcBef>
                <a:spcPts val="0"/>
              </a:spcBef>
              <a:buSzPct val="100000"/>
              <a:buFontTx/>
              <a:buNone/>
            </a:pPr>
            <a:r>
              <a:rPr lang="en-US" sz="4267" b="1" spc="0" baseline="0" dirty="0">
                <a:solidFill>
                  <a:srgbClr val="0ED7E5"/>
                </a:solidFill>
              </a:rPr>
              <a:t>Thank you</a:t>
            </a:r>
          </a:p>
        </p:txBody>
      </p:sp>
      <p:sp>
        <p:nvSpPr>
          <p:cNvPr id="2" name="Contact">
            <a:extLst>
              <a:ext uri="{FF2B5EF4-FFF2-40B4-BE49-F238E27FC236}">
                <a16:creationId xmlns:a16="http://schemas.microsoft.com/office/drawing/2014/main" id="{A0A0F1B9-B5DB-7646-992E-81EFB2B6527D}"/>
              </a:ext>
            </a:extLst>
          </p:cNvPr>
          <p:cNvSpPr txBox="1"/>
          <p:nvPr userDrawn="1"/>
        </p:nvSpPr>
        <p:spPr>
          <a:xfrm>
            <a:off x="546101" y="2560320"/>
            <a:ext cx="3416299" cy="365760"/>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600" b="1" dirty="0">
                <a:solidFill>
                  <a:schemeClr val="tx1"/>
                </a:solidFill>
              </a:rPr>
              <a:t>Contact</a:t>
            </a:r>
            <a:endParaRPr lang="en-US" sz="1600" dirty="0">
              <a:solidFill>
                <a:schemeClr val="tx1"/>
              </a:solidFill>
            </a:endParaRPr>
          </a:p>
        </p:txBody>
      </p:sp>
      <p:sp>
        <p:nvSpPr>
          <p:cNvPr id="12" name="Text Placeholder 1">
            <a:extLst>
              <a:ext uri="{FF2B5EF4-FFF2-40B4-BE49-F238E27FC236}">
                <a16:creationId xmlns:a16="http://schemas.microsoft.com/office/drawing/2014/main" id="{E2E52A39-0D6A-264F-B7DD-89CC6224AF8C}"/>
              </a:ext>
            </a:extLst>
          </p:cNvPr>
          <p:cNvSpPr>
            <a:spLocks noGrp="1"/>
          </p:cNvSpPr>
          <p:nvPr>
            <p:ph type="body" sz="quarter" idx="10" hasCustomPrompt="1"/>
          </p:nvPr>
        </p:nvSpPr>
        <p:spPr>
          <a:xfrm>
            <a:off x="546101" y="2926081"/>
            <a:ext cx="3413760" cy="3597487"/>
          </a:xfrm>
        </p:spPr>
        <p:txBody>
          <a:bodyPr/>
          <a:lstStyle>
            <a:lvl1pPr marL="0" indent="0">
              <a:spcBef>
                <a:spcPts val="800"/>
              </a:spcBef>
              <a:buFontTx/>
              <a:buNone/>
              <a:defRPr>
                <a:solidFill>
                  <a:schemeClr val="tx1"/>
                </a:solidFill>
              </a:defRPr>
            </a:lvl1pPr>
            <a:lvl2pPr marL="0" indent="0">
              <a:spcBef>
                <a:spcPts val="800"/>
              </a:spcBef>
              <a:buFontTx/>
              <a:buNone/>
              <a:defRPr/>
            </a:lvl2pPr>
            <a:lvl3pPr marL="0" indent="0">
              <a:spcBef>
                <a:spcPts val="800"/>
              </a:spcBef>
              <a:buFontTx/>
              <a:buNone/>
              <a:defRPr/>
            </a:lvl3pPr>
            <a:lvl4pPr marL="0" indent="0">
              <a:spcBef>
                <a:spcPts val="800"/>
              </a:spcBef>
              <a:buFontTx/>
              <a:buNone/>
              <a:defRPr/>
            </a:lvl4pPr>
            <a:lvl5pPr marL="0" indent="0">
              <a:spcBef>
                <a:spcPts val="800"/>
              </a:spcBef>
              <a:buFontTx/>
              <a:buNone/>
              <a:defRPr/>
            </a:lvl5pPr>
            <a:lvl6pPr marL="0" indent="0">
              <a:spcBef>
                <a:spcPts val="800"/>
              </a:spcBef>
              <a:buFontTx/>
              <a:buNone/>
              <a:defRPr/>
            </a:lvl6pPr>
            <a:lvl7pPr marL="0" indent="0">
              <a:spcBef>
                <a:spcPts val="800"/>
              </a:spcBef>
              <a:buFontTx/>
              <a:buNone/>
              <a:defRPr/>
            </a:lvl7pPr>
            <a:lvl8pPr marL="0" indent="0">
              <a:spcBef>
                <a:spcPts val="800"/>
              </a:spcBef>
              <a:buFontTx/>
              <a:buNone/>
              <a:defRPr/>
            </a:lvl8pPr>
            <a:lvl9pPr marL="0" indent="0">
              <a:spcBef>
                <a:spcPts val="800"/>
              </a:spcBef>
              <a:buFontTx/>
              <a:buNone/>
              <a:defRPr/>
            </a:lvl9pPr>
          </a:lstStyle>
          <a:p>
            <a:pPr lvl="0"/>
            <a:r>
              <a:rPr lang="en-US" dirty="0"/>
              <a:t>[Contact information]</a:t>
            </a:r>
          </a:p>
        </p:txBody>
      </p:sp>
      <p:sp>
        <p:nvSpPr>
          <p:cNvPr id="16" name="Text Placeholder 2">
            <a:extLst>
              <a:ext uri="{FF2B5EF4-FFF2-40B4-BE49-F238E27FC236}">
                <a16:creationId xmlns:a16="http://schemas.microsoft.com/office/drawing/2014/main" id="{0A885557-A4C5-5248-8B86-F4C1B1A92EC5}"/>
              </a:ext>
            </a:extLst>
          </p:cNvPr>
          <p:cNvSpPr>
            <a:spLocks noGrp="1"/>
          </p:cNvSpPr>
          <p:nvPr>
            <p:ph type="body" sz="quarter" idx="11" hasCustomPrompt="1"/>
          </p:nvPr>
        </p:nvSpPr>
        <p:spPr>
          <a:xfrm>
            <a:off x="4388063" y="2926081"/>
            <a:ext cx="3413760" cy="3597487"/>
          </a:xfrm>
        </p:spPr>
        <p:txBody>
          <a:bodyPr/>
          <a:lstStyle>
            <a:lvl1pPr marL="0" indent="0">
              <a:spcBef>
                <a:spcPts val="800"/>
              </a:spcBef>
              <a:buFontTx/>
              <a:buNone/>
              <a:defRPr>
                <a:solidFill>
                  <a:schemeClr val="tx1"/>
                </a:solidFill>
              </a:defRPr>
            </a:lvl1pPr>
            <a:lvl2pPr marL="0" indent="0">
              <a:spcBef>
                <a:spcPts val="800"/>
              </a:spcBef>
              <a:buFontTx/>
              <a:buNone/>
              <a:defRPr/>
            </a:lvl2pPr>
            <a:lvl3pPr marL="0" indent="0">
              <a:spcBef>
                <a:spcPts val="800"/>
              </a:spcBef>
              <a:buFontTx/>
              <a:buNone/>
              <a:defRPr/>
            </a:lvl3pPr>
            <a:lvl4pPr marL="0" indent="0">
              <a:spcBef>
                <a:spcPts val="800"/>
              </a:spcBef>
              <a:buFontTx/>
              <a:buNone/>
              <a:defRPr/>
            </a:lvl4pPr>
            <a:lvl5pPr marL="0" indent="0">
              <a:spcBef>
                <a:spcPts val="800"/>
              </a:spcBef>
              <a:buFontTx/>
              <a:buNone/>
              <a:defRPr/>
            </a:lvl5pPr>
            <a:lvl6pPr marL="0" indent="0">
              <a:spcBef>
                <a:spcPts val="800"/>
              </a:spcBef>
              <a:buFontTx/>
              <a:buNone/>
              <a:defRPr/>
            </a:lvl6pPr>
            <a:lvl7pPr marL="0" indent="0">
              <a:spcBef>
                <a:spcPts val="800"/>
              </a:spcBef>
              <a:buFontTx/>
              <a:buNone/>
              <a:defRPr/>
            </a:lvl7pPr>
            <a:lvl8pPr marL="0" indent="0">
              <a:spcBef>
                <a:spcPts val="800"/>
              </a:spcBef>
              <a:buFontTx/>
              <a:buNone/>
              <a:defRPr/>
            </a:lvl8pPr>
            <a:lvl9pPr marL="0" indent="0">
              <a:spcBef>
                <a:spcPts val="800"/>
              </a:spcBef>
              <a:buFontTx/>
              <a:buNone/>
              <a:defRPr/>
            </a:lvl9pPr>
          </a:lstStyle>
          <a:p>
            <a:pPr lvl="0"/>
            <a:r>
              <a:rPr lang="en-US" dirty="0"/>
              <a:t>[Optional contact information]</a:t>
            </a:r>
          </a:p>
        </p:txBody>
      </p:sp>
      <p:sp>
        <p:nvSpPr>
          <p:cNvPr id="18" name="Text Placeholder 3">
            <a:extLst>
              <a:ext uri="{FF2B5EF4-FFF2-40B4-BE49-F238E27FC236}">
                <a16:creationId xmlns:a16="http://schemas.microsoft.com/office/drawing/2014/main" id="{D71238BA-3743-B84D-87C6-D8A2E33326DC}"/>
              </a:ext>
            </a:extLst>
          </p:cNvPr>
          <p:cNvSpPr>
            <a:spLocks noGrp="1"/>
          </p:cNvSpPr>
          <p:nvPr>
            <p:ph type="body" sz="quarter" idx="12" hasCustomPrompt="1"/>
          </p:nvPr>
        </p:nvSpPr>
        <p:spPr>
          <a:xfrm>
            <a:off x="8230024" y="2926081"/>
            <a:ext cx="3413760" cy="3597487"/>
          </a:xfrm>
        </p:spPr>
        <p:txBody>
          <a:bodyPr/>
          <a:lstStyle>
            <a:lvl1pPr marL="0" indent="0">
              <a:spcBef>
                <a:spcPts val="800"/>
              </a:spcBef>
              <a:buFontTx/>
              <a:buNone/>
              <a:defRPr>
                <a:solidFill>
                  <a:schemeClr val="tx1"/>
                </a:solidFill>
              </a:defRPr>
            </a:lvl1pPr>
            <a:lvl2pPr marL="0" indent="0">
              <a:spcBef>
                <a:spcPts val="800"/>
              </a:spcBef>
              <a:buFontTx/>
              <a:buNone/>
              <a:defRPr/>
            </a:lvl2pPr>
            <a:lvl3pPr marL="0" indent="0">
              <a:spcBef>
                <a:spcPts val="800"/>
              </a:spcBef>
              <a:buFontTx/>
              <a:buNone/>
              <a:defRPr/>
            </a:lvl3pPr>
            <a:lvl4pPr marL="0" indent="0">
              <a:spcBef>
                <a:spcPts val="800"/>
              </a:spcBef>
              <a:buFontTx/>
              <a:buNone/>
              <a:defRPr/>
            </a:lvl4pPr>
            <a:lvl5pPr marL="0" indent="0">
              <a:spcBef>
                <a:spcPts val="800"/>
              </a:spcBef>
              <a:buFontTx/>
              <a:buNone/>
              <a:defRPr/>
            </a:lvl5pPr>
            <a:lvl6pPr marL="0" indent="0">
              <a:spcBef>
                <a:spcPts val="800"/>
              </a:spcBef>
              <a:buFontTx/>
              <a:buNone/>
              <a:defRPr/>
            </a:lvl6pPr>
            <a:lvl7pPr marL="0" indent="0">
              <a:spcBef>
                <a:spcPts val="800"/>
              </a:spcBef>
              <a:buFontTx/>
              <a:buNone/>
              <a:defRPr/>
            </a:lvl7pPr>
            <a:lvl8pPr marL="0" indent="0">
              <a:spcBef>
                <a:spcPts val="800"/>
              </a:spcBef>
              <a:buFontTx/>
              <a:buNone/>
              <a:defRPr/>
            </a:lvl8pPr>
            <a:lvl9pPr marL="0" indent="0">
              <a:spcBef>
                <a:spcPts val="800"/>
              </a:spcBef>
              <a:buFontTx/>
              <a:buNone/>
              <a:defRPr/>
            </a:lvl9pPr>
          </a:lstStyle>
          <a:p>
            <a:pPr lvl="0"/>
            <a:r>
              <a:rPr lang="en-US" dirty="0"/>
              <a:t>[Optional contact information]</a:t>
            </a:r>
          </a:p>
        </p:txBody>
      </p:sp>
      <p:pic>
        <p:nvPicPr>
          <p:cNvPr id="4" name="Picture 3" descr="A picture containing text, clipart&#10;&#10;Description automatically generated">
            <a:extLst>
              <a:ext uri="{FF2B5EF4-FFF2-40B4-BE49-F238E27FC236}">
                <a16:creationId xmlns:a16="http://schemas.microsoft.com/office/drawing/2014/main" id="{CA06ED71-43D3-8A96-CE0A-E281C094C79B}"/>
              </a:ext>
            </a:extLst>
          </p:cNvPr>
          <p:cNvPicPr>
            <a:picLocks noChangeAspect="1"/>
          </p:cNvPicPr>
          <p:nvPr userDrawn="1"/>
        </p:nvPicPr>
        <p:blipFill>
          <a:blip r:embed="rId3"/>
          <a:stretch>
            <a:fillRect/>
          </a:stretch>
        </p:blipFill>
        <p:spPr>
          <a:xfrm>
            <a:off x="9833303" y="393423"/>
            <a:ext cx="1808439" cy="277037"/>
          </a:xfrm>
          <a:prstGeom prst="rect">
            <a:avLst/>
          </a:prstGeom>
        </p:spPr>
      </p:pic>
      <p:sp>
        <p:nvSpPr>
          <p:cNvPr id="3" name="Footer Placeholder 3">
            <a:extLst>
              <a:ext uri="{FF2B5EF4-FFF2-40B4-BE49-F238E27FC236}">
                <a16:creationId xmlns:a16="http://schemas.microsoft.com/office/drawing/2014/main" id="{2957EF19-E7FC-E4EC-7775-FAB3AAC43EC0}"/>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FFFFFF"/>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3528208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6">
          <p15:clr>
            <a:srgbClr val="FBAE40"/>
          </p15:clr>
        </p15:guide>
        <p15:guide id="2" pos="2072">
          <p15:clr>
            <a:srgbClr val="FBAE40"/>
          </p15:clr>
        </p15:guide>
        <p15:guide id="3" pos="1872">
          <p15:clr>
            <a:srgbClr val="FBAE40"/>
          </p15:clr>
        </p15:guide>
        <p15:guide id="4" pos="3886">
          <p15:clr>
            <a:srgbClr val="FBAE40"/>
          </p15:clr>
        </p15:guide>
        <p15:guide id="5" orient="horz" pos="138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White">
    <p:bg>
      <p:bgRef idx="1001">
        <a:schemeClr val="bg1"/>
      </p:bgRef>
    </p:bg>
    <p:spTree>
      <p:nvGrpSpPr>
        <p:cNvPr id="1" name=""/>
        <p:cNvGrpSpPr/>
        <p:nvPr/>
      </p:nvGrpSpPr>
      <p:grpSpPr>
        <a:xfrm>
          <a:off x="0" y="0"/>
          <a:ext cx="0" cy="0"/>
          <a:chOff x="0" y="0"/>
          <a:chExt cx="0" cy="0"/>
        </a:xfrm>
      </p:grpSpPr>
      <p:sp>
        <p:nvSpPr>
          <p:cNvPr id="5" name="Thank You">
            <a:extLst>
              <a:ext uri="{FF2B5EF4-FFF2-40B4-BE49-F238E27FC236}">
                <a16:creationId xmlns:a16="http://schemas.microsoft.com/office/drawing/2014/main" id="{D94549FF-0AAD-5F4F-8AB4-53D19F7F294B}"/>
              </a:ext>
            </a:extLst>
          </p:cNvPr>
          <p:cNvSpPr txBox="1"/>
          <p:nvPr userDrawn="1"/>
        </p:nvSpPr>
        <p:spPr>
          <a:xfrm>
            <a:off x="546102" y="850901"/>
            <a:ext cx="7255932" cy="859367"/>
          </a:xfrm>
          <a:prstGeom prst="rect">
            <a:avLst/>
          </a:prstGeom>
          <a:noFill/>
        </p:spPr>
        <p:txBody>
          <a:bodyPr wrap="square" lIns="0" tIns="0" rIns="0" bIns="0" rtlCol="0" anchor="t" anchorCtr="0">
            <a:noAutofit/>
          </a:bodyPr>
          <a:lstStyle/>
          <a:p>
            <a:pPr marL="0" indent="0">
              <a:lnSpc>
                <a:spcPct val="90000"/>
              </a:lnSpc>
              <a:spcBef>
                <a:spcPts val="0"/>
              </a:spcBef>
              <a:buSzPct val="100000"/>
              <a:buFontTx/>
              <a:buNone/>
            </a:pPr>
            <a:r>
              <a:rPr lang="en-US" sz="4267" b="1" spc="0" baseline="0" dirty="0">
                <a:solidFill>
                  <a:srgbClr val="002855"/>
                </a:solidFill>
              </a:rPr>
              <a:t>Thank you</a:t>
            </a:r>
          </a:p>
        </p:txBody>
      </p:sp>
      <p:sp>
        <p:nvSpPr>
          <p:cNvPr id="2" name="Contact">
            <a:extLst>
              <a:ext uri="{FF2B5EF4-FFF2-40B4-BE49-F238E27FC236}">
                <a16:creationId xmlns:a16="http://schemas.microsoft.com/office/drawing/2014/main" id="{A0A0F1B9-B5DB-7646-992E-81EFB2B6527D}"/>
              </a:ext>
            </a:extLst>
          </p:cNvPr>
          <p:cNvSpPr txBox="1"/>
          <p:nvPr userDrawn="1"/>
        </p:nvSpPr>
        <p:spPr>
          <a:xfrm>
            <a:off x="546101" y="2560320"/>
            <a:ext cx="3416299" cy="365760"/>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600" b="1" dirty="0">
                <a:solidFill>
                  <a:srgbClr val="002855"/>
                </a:solidFill>
              </a:rPr>
              <a:t>Contact</a:t>
            </a:r>
            <a:endParaRPr lang="en-US" sz="1600" dirty="0">
              <a:solidFill>
                <a:srgbClr val="002855"/>
              </a:solidFill>
            </a:endParaRPr>
          </a:p>
        </p:txBody>
      </p:sp>
      <p:sp>
        <p:nvSpPr>
          <p:cNvPr id="12" name="Text Placeholder 1">
            <a:extLst>
              <a:ext uri="{FF2B5EF4-FFF2-40B4-BE49-F238E27FC236}">
                <a16:creationId xmlns:a16="http://schemas.microsoft.com/office/drawing/2014/main" id="{E2E52A39-0D6A-264F-B7DD-89CC6224AF8C}"/>
              </a:ext>
            </a:extLst>
          </p:cNvPr>
          <p:cNvSpPr>
            <a:spLocks noGrp="1"/>
          </p:cNvSpPr>
          <p:nvPr>
            <p:ph type="body" sz="quarter" idx="10" hasCustomPrompt="1"/>
          </p:nvPr>
        </p:nvSpPr>
        <p:spPr>
          <a:xfrm>
            <a:off x="546101" y="2926081"/>
            <a:ext cx="3413760" cy="3597487"/>
          </a:xfrm>
        </p:spPr>
        <p:txBody>
          <a:bodyPr/>
          <a:lstStyle>
            <a:lvl1pPr marL="0" indent="0">
              <a:spcBef>
                <a:spcPts val="800"/>
              </a:spcBef>
              <a:buFontTx/>
              <a:buNone/>
              <a:defRPr>
                <a:solidFill>
                  <a:srgbClr val="636569"/>
                </a:solidFill>
              </a:defRPr>
            </a:lvl1pPr>
            <a:lvl2pPr marL="0" indent="0">
              <a:spcBef>
                <a:spcPts val="800"/>
              </a:spcBef>
              <a:buFontTx/>
              <a:buNone/>
              <a:defRPr/>
            </a:lvl2pPr>
            <a:lvl3pPr marL="0" indent="0">
              <a:spcBef>
                <a:spcPts val="800"/>
              </a:spcBef>
              <a:buFontTx/>
              <a:buNone/>
              <a:defRPr/>
            </a:lvl3pPr>
            <a:lvl4pPr marL="0" indent="0">
              <a:spcBef>
                <a:spcPts val="800"/>
              </a:spcBef>
              <a:buFontTx/>
              <a:buNone/>
              <a:defRPr/>
            </a:lvl4pPr>
            <a:lvl5pPr marL="0" indent="0">
              <a:spcBef>
                <a:spcPts val="800"/>
              </a:spcBef>
              <a:buFontTx/>
              <a:buNone/>
              <a:defRPr/>
            </a:lvl5pPr>
            <a:lvl6pPr marL="0" indent="0">
              <a:spcBef>
                <a:spcPts val="800"/>
              </a:spcBef>
              <a:buFontTx/>
              <a:buNone/>
              <a:defRPr/>
            </a:lvl6pPr>
            <a:lvl7pPr marL="0" indent="0">
              <a:spcBef>
                <a:spcPts val="800"/>
              </a:spcBef>
              <a:buFontTx/>
              <a:buNone/>
              <a:defRPr/>
            </a:lvl7pPr>
            <a:lvl8pPr marL="0" indent="0">
              <a:spcBef>
                <a:spcPts val="800"/>
              </a:spcBef>
              <a:buFontTx/>
              <a:buNone/>
              <a:defRPr/>
            </a:lvl8pPr>
            <a:lvl9pPr marL="0" indent="0">
              <a:spcBef>
                <a:spcPts val="800"/>
              </a:spcBef>
              <a:buFontTx/>
              <a:buNone/>
              <a:defRPr/>
            </a:lvl9pPr>
          </a:lstStyle>
          <a:p>
            <a:pPr lvl="0"/>
            <a:r>
              <a:rPr lang="en-US" dirty="0"/>
              <a:t>[Contact information]</a:t>
            </a:r>
          </a:p>
        </p:txBody>
      </p:sp>
      <p:sp>
        <p:nvSpPr>
          <p:cNvPr id="16" name="Text Placeholder 2">
            <a:extLst>
              <a:ext uri="{FF2B5EF4-FFF2-40B4-BE49-F238E27FC236}">
                <a16:creationId xmlns:a16="http://schemas.microsoft.com/office/drawing/2014/main" id="{0A885557-A4C5-5248-8B86-F4C1B1A92EC5}"/>
              </a:ext>
            </a:extLst>
          </p:cNvPr>
          <p:cNvSpPr>
            <a:spLocks noGrp="1"/>
          </p:cNvSpPr>
          <p:nvPr>
            <p:ph type="body" sz="quarter" idx="11" hasCustomPrompt="1"/>
          </p:nvPr>
        </p:nvSpPr>
        <p:spPr>
          <a:xfrm>
            <a:off x="4388063" y="2926081"/>
            <a:ext cx="3413760" cy="3597487"/>
          </a:xfrm>
        </p:spPr>
        <p:txBody>
          <a:bodyPr/>
          <a:lstStyle>
            <a:lvl1pPr marL="0" indent="0">
              <a:spcBef>
                <a:spcPts val="800"/>
              </a:spcBef>
              <a:buFontTx/>
              <a:buNone/>
              <a:defRPr/>
            </a:lvl1pPr>
            <a:lvl2pPr marL="0" indent="0">
              <a:spcBef>
                <a:spcPts val="800"/>
              </a:spcBef>
              <a:buFontTx/>
              <a:buNone/>
              <a:defRPr/>
            </a:lvl2pPr>
            <a:lvl3pPr marL="0" indent="0">
              <a:spcBef>
                <a:spcPts val="800"/>
              </a:spcBef>
              <a:buFontTx/>
              <a:buNone/>
              <a:defRPr/>
            </a:lvl3pPr>
            <a:lvl4pPr marL="0" indent="0">
              <a:spcBef>
                <a:spcPts val="800"/>
              </a:spcBef>
              <a:buFontTx/>
              <a:buNone/>
              <a:defRPr/>
            </a:lvl4pPr>
            <a:lvl5pPr marL="0" indent="0">
              <a:spcBef>
                <a:spcPts val="800"/>
              </a:spcBef>
              <a:buFontTx/>
              <a:buNone/>
              <a:defRPr/>
            </a:lvl5pPr>
            <a:lvl6pPr marL="0" indent="0">
              <a:spcBef>
                <a:spcPts val="800"/>
              </a:spcBef>
              <a:buFontTx/>
              <a:buNone/>
              <a:defRPr/>
            </a:lvl6pPr>
            <a:lvl7pPr marL="0" indent="0">
              <a:spcBef>
                <a:spcPts val="800"/>
              </a:spcBef>
              <a:buFontTx/>
              <a:buNone/>
              <a:defRPr/>
            </a:lvl7pPr>
            <a:lvl8pPr marL="0" indent="0">
              <a:spcBef>
                <a:spcPts val="800"/>
              </a:spcBef>
              <a:buFontTx/>
              <a:buNone/>
              <a:defRPr/>
            </a:lvl8pPr>
            <a:lvl9pPr marL="0" indent="0">
              <a:spcBef>
                <a:spcPts val="800"/>
              </a:spcBef>
              <a:buFontTx/>
              <a:buNone/>
              <a:defRPr/>
            </a:lvl9pPr>
          </a:lstStyle>
          <a:p>
            <a:pPr lvl="0"/>
            <a:r>
              <a:rPr lang="en-US" dirty="0"/>
              <a:t>[Optional contact information]</a:t>
            </a:r>
          </a:p>
        </p:txBody>
      </p:sp>
      <p:sp>
        <p:nvSpPr>
          <p:cNvPr id="18" name="Text Placeholder 3">
            <a:extLst>
              <a:ext uri="{FF2B5EF4-FFF2-40B4-BE49-F238E27FC236}">
                <a16:creationId xmlns:a16="http://schemas.microsoft.com/office/drawing/2014/main" id="{D71238BA-3743-B84D-87C6-D8A2E33326DC}"/>
              </a:ext>
            </a:extLst>
          </p:cNvPr>
          <p:cNvSpPr>
            <a:spLocks noGrp="1"/>
          </p:cNvSpPr>
          <p:nvPr>
            <p:ph type="body" sz="quarter" idx="12" hasCustomPrompt="1"/>
          </p:nvPr>
        </p:nvSpPr>
        <p:spPr>
          <a:xfrm>
            <a:off x="8230024" y="2926081"/>
            <a:ext cx="3413760" cy="3597487"/>
          </a:xfrm>
        </p:spPr>
        <p:txBody>
          <a:bodyPr/>
          <a:lstStyle>
            <a:lvl1pPr marL="0" indent="0">
              <a:spcBef>
                <a:spcPts val="800"/>
              </a:spcBef>
              <a:buFontTx/>
              <a:buNone/>
              <a:defRPr/>
            </a:lvl1pPr>
            <a:lvl2pPr marL="0" indent="0">
              <a:spcBef>
                <a:spcPts val="800"/>
              </a:spcBef>
              <a:buFontTx/>
              <a:buNone/>
              <a:defRPr/>
            </a:lvl2pPr>
            <a:lvl3pPr marL="0" indent="0">
              <a:spcBef>
                <a:spcPts val="800"/>
              </a:spcBef>
              <a:buFontTx/>
              <a:buNone/>
              <a:defRPr/>
            </a:lvl3pPr>
            <a:lvl4pPr marL="0" indent="0">
              <a:spcBef>
                <a:spcPts val="800"/>
              </a:spcBef>
              <a:buFontTx/>
              <a:buNone/>
              <a:defRPr/>
            </a:lvl4pPr>
            <a:lvl5pPr marL="0" indent="0">
              <a:spcBef>
                <a:spcPts val="800"/>
              </a:spcBef>
              <a:buFontTx/>
              <a:buNone/>
              <a:defRPr/>
            </a:lvl5pPr>
            <a:lvl6pPr marL="0" indent="0">
              <a:spcBef>
                <a:spcPts val="800"/>
              </a:spcBef>
              <a:buFontTx/>
              <a:buNone/>
              <a:defRPr/>
            </a:lvl6pPr>
            <a:lvl7pPr marL="0" indent="0">
              <a:spcBef>
                <a:spcPts val="800"/>
              </a:spcBef>
              <a:buFontTx/>
              <a:buNone/>
              <a:defRPr/>
            </a:lvl7pPr>
            <a:lvl8pPr marL="0" indent="0">
              <a:spcBef>
                <a:spcPts val="800"/>
              </a:spcBef>
              <a:buFontTx/>
              <a:buNone/>
              <a:defRPr/>
            </a:lvl8pPr>
            <a:lvl9pPr marL="0" indent="0">
              <a:spcBef>
                <a:spcPts val="800"/>
              </a:spcBef>
              <a:buFontTx/>
              <a:buNone/>
              <a:defRPr/>
            </a:lvl9pPr>
          </a:lstStyle>
          <a:p>
            <a:pPr lvl="0"/>
            <a:r>
              <a:rPr lang="en-US" dirty="0"/>
              <a:t>[Optional contact information]</a:t>
            </a:r>
          </a:p>
        </p:txBody>
      </p:sp>
      <p:sp>
        <p:nvSpPr>
          <p:cNvPr id="3" name="Footer Placeholder 3">
            <a:extLst>
              <a:ext uri="{FF2B5EF4-FFF2-40B4-BE49-F238E27FC236}">
                <a16:creationId xmlns:a16="http://schemas.microsoft.com/office/drawing/2014/main" id="{691C2D06-BB3D-CFDC-DB80-6999B5605D44}"/>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002855"/>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423287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6">
          <p15:clr>
            <a:srgbClr val="FBAE40"/>
          </p15:clr>
        </p15:guide>
        <p15:guide id="2" pos="2072">
          <p15:clr>
            <a:srgbClr val="FBAE40"/>
          </p15:clr>
        </p15:guide>
        <p15:guide id="3" pos="1872">
          <p15:clr>
            <a:srgbClr val="FBAE40"/>
          </p15:clr>
        </p15:guide>
        <p15:guide id="4" pos="3886">
          <p15:clr>
            <a:srgbClr val="FBAE40"/>
          </p15:clr>
        </p15:guide>
        <p15:guide id="5" orient="horz" pos="138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317966-0737-4CF6-8A1B-880CBB8955A6}" type="datetimeFigureOut">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11D481-72B6-4E7B-856B-F9434A6E0036}" type="slidenum">
              <a:rPr lang="en-US" smtClean="0"/>
              <a:t>‹#›</a:t>
            </a:fld>
            <a:endParaRPr lang="en-US"/>
          </a:p>
        </p:txBody>
      </p:sp>
    </p:spTree>
    <p:extLst>
      <p:ext uri="{BB962C8B-B14F-4D97-AF65-F5344CB8AC3E}">
        <p14:creationId xmlns:p14="http://schemas.microsoft.com/office/powerpoint/2010/main" val="4975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548640" y="1710267"/>
            <a:ext cx="8229600" cy="2313093"/>
          </a:xfrm>
        </p:spPr>
        <p:txBody>
          <a:bodyPr anchor="b"/>
          <a:lstStyle>
            <a:lvl1pPr algn="l">
              <a:lnSpc>
                <a:spcPct val="90000"/>
              </a:lnSpc>
              <a:defRPr sz="5333" spc="-67" baseline="0">
                <a:solidFill>
                  <a:srgbClr val="002855"/>
                </a:solidFill>
              </a:defRPr>
            </a:lvl1pPr>
          </a:lstStyle>
          <a:p>
            <a:r>
              <a:rPr lang="en-US" dirty="0"/>
              <a:t>[Presentation title]</a:t>
            </a:r>
          </a:p>
        </p:txBody>
      </p:sp>
      <p:sp>
        <p:nvSpPr>
          <p:cNvPr id="3" name="Subtitle 2">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548640" y="4754880"/>
            <a:ext cx="8229600" cy="487680"/>
          </a:xfrm>
        </p:spPr>
        <p:txBody>
          <a:bodyPr>
            <a:noAutofit/>
          </a:bodyPr>
          <a:lstStyle>
            <a:lvl1pPr marL="0" indent="0" algn="l">
              <a:spcBef>
                <a:spcPts val="0"/>
              </a:spcBef>
              <a:buNone/>
              <a:defRPr sz="2400"/>
            </a:lvl1pPr>
            <a:lvl2pPr marL="0" indent="0" algn="l">
              <a:spcBef>
                <a:spcPts val="0"/>
              </a:spcBef>
              <a:buNone/>
              <a:defRPr sz="2400"/>
            </a:lvl2pPr>
            <a:lvl3pPr marL="0" indent="0" algn="l">
              <a:spcBef>
                <a:spcPts val="0"/>
              </a:spcBef>
              <a:buNone/>
              <a:defRPr sz="2400"/>
            </a:lvl3pPr>
            <a:lvl4pPr marL="0" indent="0" algn="l">
              <a:spcBef>
                <a:spcPts val="0"/>
              </a:spcBef>
              <a:buNone/>
              <a:defRPr sz="2400"/>
            </a:lvl4pPr>
            <a:lvl5pPr marL="0" indent="0" algn="l">
              <a:spcBef>
                <a:spcPts val="0"/>
              </a:spcBef>
              <a:buNone/>
              <a:defRPr sz="2400"/>
            </a:lvl5pPr>
            <a:lvl6pPr marL="0" indent="0" algn="l">
              <a:spcBef>
                <a:spcPts val="0"/>
              </a:spcBef>
              <a:buNone/>
              <a:defRPr sz="2400"/>
            </a:lvl6pPr>
            <a:lvl7pPr marL="0" indent="0" algn="l">
              <a:spcBef>
                <a:spcPts val="0"/>
              </a:spcBef>
              <a:buNone/>
              <a:defRPr sz="2400"/>
            </a:lvl7pPr>
            <a:lvl8pPr marL="0" indent="0" algn="l">
              <a:spcBef>
                <a:spcPts val="0"/>
              </a:spcBef>
              <a:buNone/>
              <a:defRPr sz="2400"/>
            </a:lvl8pPr>
            <a:lvl9pPr marL="0" indent="0" algn="l">
              <a:spcBef>
                <a:spcPts val="0"/>
              </a:spcBef>
              <a:buNone/>
              <a:defRPr sz="2400"/>
            </a:lvl9pPr>
          </a:lstStyle>
          <a:p>
            <a:r>
              <a:rPr lang="en-US" dirty="0"/>
              <a:t>[Presenter Name]</a:t>
            </a:r>
          </a:p>
        </p:txBody>
      </p:sp>
      <p:sp>
        <p:nvSpPr>
          <p:cNvPr id="12" name="Text Placeholder 3">
            <a:extLst>
              <a:ext uri="{FF2B5EF4-FFF2-40B4-BE49-F238E27FC236}">
                <a16:creationId xmlns:a16="http://schemas.microsoft.com/office/drawing/2014/main" id="{253666AA-6B16-6340-AF38-96ABF4154B93}"/>
              </a:ext>
            </a:extLst>
          </p:cNvPr>
          <p:cNvSpPr>
            <a:spLocks noGrp="1"/>
          </p:cNvSpPr>
          <p:nvPr>
            <p:ph type="body" sz="quarter" idx="10" hasCustomPrompt="1"/>
          </p:nvPr>
        </p:nvSpPr>
        <p:spPr>
          <a:xfrm>
            <a:off x="546099" y="5242560"/>
            <a:ext cx="8229600" cy="365760"/>
          </a:xfrm>
        </p:spPr>
        <p:txBody>
          <a:bodyPr>
            <a:noAutofit/>
          </a:bodyPr>
          <a:lstStyle>
            <a:lvl1pPr marL="0" indent="0">
              <a:spcBef>
                <a:spcPts val="0"/>
              </a:spcBef>
              <a:buFontTx/>
              <a:buNone/>
              <a:defRPr sz="1600" b="1" cap="all" baseline="0"/>
            </a:lvl1pPr>
            <a:lvl2pPr marL="0" indent="0">
              <a:spcBef>
                <a:spcPts val="0"/>
              </a:spcBef>
              <a:buFontTx/>
              <a:buNone/>
              <a:defRPr sz="1600" b="1" cap="all" baseline="0"/>
            </a:lvl2pPr>
            <a:lvl3pPr marL="0" indent="0">
              <a:spcBef>
                <a:spcPts val="0"/>
              </a:spcBef>
              <a:buFontTx/>
              <a:buNone/>
              <a:defRPr sz="1600" b="1" cap="all" baseline="0"/>
            </a:lvl3pPr>
            <a:lvl4pPr marL="0" indent="0">
              <a:spcBef>
                <a:spcPts val="0"/>
              </a:spcBef>
              <a:buFontTx/>
              <a:buNone/>
              <a:defRPr sz="1600" b="1" cap="all" baseline="0"/>
            </a:lvl4pPr>
            <a:lvl5pPr marL="0" indent="0">
              <a:spcBef>
                <a:spcPts val="0"/>
              </a:spcBef>
              <a:buFontTx/>
              <a:buNone/>
              <a:defRPr sz="1600" b="1" cap="all" baseline="0"/>
            </a:lvl5pPr>
            <a:lvl6pPr marL="0" indent="0">
              <a:spcBef>
                <a:spcPts val="0"/>
              </a:spcBef>
              <a:buFontTx/>
              <a:buNone/>
              <a:defRPr sz="1600" b="1" cap="all" baseline="0"/>
            </a:lvl6pPr>
            <a:lvl7pPr marL="0" indent="0">
              <a:spcBef>
                <a:spcPts val="0"/>
              </a:spcBef>
              <a:buFontTx/>
              <a:buNone/>
              <a:defRPr sz="1600" b="1" cap="all" baseline="0"/>
            </a:lvl7pPr>
            <a:lvl8pPr marL="0" indent="0">
              <a:spcBef>
                <a:spcPts val="0"/>
              </a:spcBef>
              <a:buFontTx/>
              <a:buNone/>
              <a:defRPr sz="1600" b="1" cap="all" baseline="0"/>
            </a:lvl8pPr>
            <a:lvl9pPr marL="0" indent="0">
              <a:spcBef>
                <a:spcPts val="0"/>
              </a:spcBef>
              <a:buFontTx/>
              <a:buNone/>
              <a:defRPr sz="1600" b="1" cap="all" baseline="0"/>
            </a:lvl9pPr>
          </a:lstStyle>
          <a:p>
            <a:pPr lvl="0"/>
            <a:r>
              <a:rPr lang="en-US" dirty="0"/>
              <a:t>[MONTH 00, 0000]</a:t>
            </a:r>
          </a:p>
        </p:txBody>
      </p:sp>
      <p:pic>
        <p:nvPicPr>
          <p:cNvPr id="5" name="Picture 4" descr="Text&#10;&#10;Description automatically generated">
            <a:extLst>
              <a:ext uri="{FF2B5EF4-FFF2-40B4-BE49-F238E27FC236}">
                <a16:creationId xmlns:a16="http://schemas.microsoft.com/office/drawing/2014/main" id="{C894870E-41C5-D8C5-2EE7-4D8883A36542}"/>
              </a:ext>
            </a:extLst>
          </p:cNvPr>
          <p:cNvPicPr>
            <a:picLocks noChangeAspect="1"/>
          </p:cNvPicPr>
          <p:nvPr userDrawn="1"/>
        </p:nvPicPr>
        <p:blipFill>
          <a:blip r:embed="rId3"/>
          <a:stretch>
            <a:fillRect/>
          </a:stretch>
        </p:blipFill>
        <p:spPr>
          <a:xfrm>
            <a:off x="9816502" y="386186"/>
            <a:ext cx="1832249" cy="297017"/>
          </a:xfrm>
          <a:prstGeom prst="rect">
            <a:avLst/>
          </a:prstGeom>
        </p:spPr>
      </p:pic>
      <p:sp>
        <p:nvSpPr>
          <p:cNvPr id="4" name="Footer Placeholder 3">
            <a:extLst>
              <a:ext uri="{FF2B5EF4-FFF2-40B4-BE49-F238E27FC236}">
                <a16:creationId xmlns:a16="http://schemas.microsoft.com/office/drawing/2014/main" id="{1F58CF24-73E6-9A88-FB17-34943994AE98}"/>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002855"/>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352939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148">
          <p15:clr>
            <a:srgbClr val="FBAE40"/>
          </p15:clr>
        </p15:guide>
        <p15:guide id="2" orient="horz" pos="8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solidFill>
                  <a:srgbClr val="002855"/>
                </a:solidFill>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548640" y="1889762"/>
            <a:ext cx="11094720" cy="4329005"/>
          </a:xfrm>
        </p:spPr>
        <p:txBody>
          <a:bodyPr numCol="3" spcCol="365760"/>
          <a:lstStyle>
            <a:lvl1pPr marL="0" indent="0">
              <a:spcBef>
                <a:spcPts val="1600"/>
              </a:spcBef>
              <a:buFontTx/>
              <a:buNone/>
              <a:tabLst>
                <a:tab pos="455602" algn="l"/>
              </a:tabLst>
              <a:defRPr b="1"/>
            </a:lvl1pPr>
            <a:lvl2pPr marL="0" indent="0">
              <a:spcBef>
                <a:spcPts val="800"/>
              </a:spcBef>
              <a:buFontTx/>
              <a:buNone/>
              <a:tabLst>
                <a:tab pos="455602" algn="l"/>
              </a:tabLst>
              <a:defRPr/>
            </a:lvl2pPr>
            <a:lvl3pPr marL="646160" indent="-182558">
              <a:tabLst/>
              <a:defRPr/>
            </a:lvl3pPr>
            <a:lvl4pPr marL="822939" indent="-182558">
              <a:tabLst/>
              <a:defRPr/>
            </a:lvl4pPr>
            <a:lvl5pPr marL="1011911" indent="-182558">
              <a:tabLst/>
              <a:defRPr/>
            </a:lvl5pPr>
            <a:lvl6pPr marL="1188690" indent="-182558">
              <a:tabLst/>
              <a:defRPr/>
            </a:lvl6pPr>
            <a:lvl7pPr marL="1377662" indent="-182558">
              <a:tabLst/>
              <a:defRPr/>
            </a:lvl7pPr>
            <a:lvl8pPr marL="1554441" indent="-182558">
              <a:tabLst/>
              <a:defRPr/>
            </a:lvl8pPr>
            <a:lvl9pPr marL="1743412" indent="-182558">
              <a:tabLst/>
              <a:defRPr/>
            </a:lvl9pPr>
          </a:lstStyle>
          <a:p>
            <a:pPr lvl="0"/>
            <a:r>
              <a:rPr lang="en-US" dirty="0"/>
              <a:t>[Section 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4" name="Footer Placeholder 3">
            <a:extLst>
              <a:ext uri="{FF2B5EF4-FFF2-40B4-BE49-F238E27FC236}">
                <a16:creationId xmlns:a16="http://schemas.microsoft.com/office/drawing/2014/main" id="{69F71D93-734B-1E27-E3CD-F55538AD196C}"/>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002855"/>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283159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guide id="2" pos="2074">
          <p15:clr>
            <a:srgbClr val="FBAE40"/>
          </p15:clr>
        </p15:guide>
        <p15:guide id="3" pos="3688">
          <p15:clr>
            <a:srgbClr val="FBAE40"/>
          </p15:clr>
        </p15:guide>
        <p15:guide id="4" pos="3888">
          <p15:clr>
            <a:srgbClr val="FBAE40"/>
          </p15:clr>
        </p15:guide>
        <p15:guide id="5" orient="horz" pos="402">
          <p15:clr>
            <a:srgbClr val="FBAE40"/>
          </p15:clr>
        </p15:guide>
        <p15:guide id="6" orient="horz" pos="892">
          <p15:clr>
            <a:srgbClr val="FBAE40"/>
          </p15:clr>
        </p15:guide>
        <p15:guide id="7" orient="horz" pos="808">
          <p15:clr>
            <a:srgbClr val="FBAE40"/>
          </p15:clr>
        </p15:guide>
        <p15:guide id="8" orient="horz" pos="29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548642" y="1345542"/>
            <a:ext cx="5303519" cy="4873225"/>
          </a:xfrm>
        </p:spPr>
        <p:txBody>
          <a:bodyPr/>
          <a:lstStyle>
            <a:lvl1pPr>
              <a:lnSpc>
                <a:spcPct val="90000"/>
              </a:lnSpc>
              <a:defRPr sz="4267" spc="0" baseline="0">
                <a:solidFill>
                  <a:srgbClr val="0ED7E5"/>
                </a:solidFill>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6336794" y="1706880"/>
            <a:ext cx="5303519" cy="451104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cxnSp>
        <p:nvCxnSpPr>
          <p:cNvPr id="4" name="Google Shape;43;p19">
            <a:extLst>
              <a:ext uri="{FF2B5EF4-FFF2-40B4-BE49-F238E27FC236}">
                <a16:creationId xmlns:a16="http://schemas.microsoft.com/office/drawing/2014/main" id="{9B1BE80C-AA8D-7E80-C9F3-53AA343EA832}"/>
              </a:ext>
            </a:extLst>
          </p:cNvPr>
          <p:cNvCxnSpPr/>
          <p:nvPr userDrawn="1"/>
        </p:nvCxnSpPr>
        <p:spPr>
          <a:xfrm>
            <a:off x="6336793" y="1359344"/>
            <a:ext cx="5303600" cy="0"/>
          </a:xfrm>
          <a:prstGeom prst="straightConnector1">
            <a:avLst/>
          </a:prstGeom>
          <a:noFill/>
          <a:ln w="12700" cap="flat" cmpd="sng">
            <a:solidFill>
              <a:srgbClr val="0ED7E5"/>
            </a:solidFill>
            <a:prstDash val="solid"/>
            <a:round/>
            <a:headEnd type="none" w="sm" len="sm"/>
            <a:tailEnd type="none" w="sm" len="sm"/>
          </a:ln>
        </p:spPr>
      </p:cxnSp>
      <p:sp>
        <p:nvSpPr>
          <p:cNvPr id="7" name="Footer Placeholder 3">
            <a:extLst>
              <a:ext uri="{FF2B5EF4-FFF2-40B4-BE49-F238E27FC236}">
                <a16:creationId xmlns:a16="http://schemas.microsoft.com/office/drawing/2014/main" id="{9260478D-2EF7-9A7E-F09F-CB1AC485C17D}"/>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002855"/>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245435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2992">
          <p15:clr>
            <a:srgbClr val="FBAE40"/>
          </p15:clr>
        </p15:guide>
        <p15:guide id="6" orient="horz" pos="402">
          <p15:clr>
            <a:srgbClr val="FBAE40"/>
          </p15:clr>
        </p15:guide>
        <p15:guide id="8" orient="horz" pos="634">
          <p15:clr>
            <a:srgbClr val="FBAE40"/>
          </p15:clr>
        </p15:guide>
        <p15:guide id="9" pos="2766">
          <p15:clr>
            <a:srgbClr val="FBAE40"/>
          </p15:clr>
        </p15:guide>
        <p15:guide id="10" orient="horz" pos="29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solidFill>
                  <a:srgbClr val="002855"/>
                </a:solidFill>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548639" y="1889759"/>
            <a:ext cx="8229600" cy="4329007"/>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4" name="Footer Placeholder 3">
            <a:extLst>
              <a:ext uri="{FF2B5EF4-FFF2-40B4-BE49-F238E27FC236}">
                <a16:creationId xmlns:a16="http://schemas.microsoft.com/office/drawing/2014/main" id="{D0E587BA-8ACA-A348-8809-9E0D52599527}"/>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002855"/>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7564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402">
          <p15:clr>
            <a:srgbClr val="FBAE40"/>
          </p15:clr>
        </p15:guide>
        <p15:guide id="7" orient="horz" pos="892">
          <p15:clr>
            <a:srgbClr val="FBAE40"/>
          </p15:clr>
        </p15:guide>
        <p15:guide id="8" orient="horz" pos="808">
          <p15:clr>
            <a:srgbClr val="FBAE40"/>
          </p15:clr>
        </p15:guide>
        <p15:guide id="9" orient="horz" pos="29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Blue">
    <p:bg>
      <p:bgPr>
        <a:solidFill>
          <a:srgbClr val="00285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solidFill>
                  <a:schemeClr val="tx1"/>
                </a:solidFill>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548639" y="1889759"/>
            <a:ext cx="8229600" cy="43290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lvl1pPr>
              <a:defRPr>
                <a:solidFill>
                  <a:schemeClr val="tx1"/>
                </a:solidFill>
              </a:defRPr>
            </a:lvl1pPr>
          </a:lstStyle>
          <a:p>
            <a:fld id="{B58DE5F1-E0F9-4CCA-92B7-7A6FC4DFEE14}" type="slidenum">
              <a:rPr lang="en-US" smtClean="0"/>
              <a:pPr/>
              <a:t>‹#›</a:t>
            </a:fld>
            <a:endParaRPr lang="en-US" dirty="0"/>
          </a:p>
        </p:txBody>
      </p:sp>
      <p:pic>
        <p:nvPicPr>
          <p:cNvPr id="7" name="Picture 6" descr="A picture containing text, clipart&#10;&#10;Description automatically generated">
            <a:extLst>
              <a:ext uri="{FF2B5EF4-FFF2-40B4-BE49-F238E27FC236}">
                <a16:creationId xmlns:a16="http://schemas.microsoft.com/office/drawing/2014/main" id="{454BAE31-005F-D876-604C-F2CF2EB7C546}"/>
              </a:ext>
            </a:extLst>
          </p:cNvPr>
          <p:cNvPicPr>
            <a:picLocks noChangeAspect="1"/>
          </p:cNvPicPr>
          <p:nvPr userDrawn="1"/>
        </p:nvPicPr>
        <p:blipFill>
          <a:blip r:embed="rId3"/>
          <a:stretch>
            <a:fillRect/>
          </a:stretch>
        </p:blipFill>
        <p:spPr>
          <a:xfrm>
            <a:off x="9833303" y="393423"/>
            <a:ext cx="1808439" cy="277037"/>
          </a:xfrm>
          <a:prstGeom prst="rect">
            <a:avLst/>
          </a:prstGeom>
        </p:spPr>
      </p:pic>
      <p:sp>
        <p:nvSpPr>
          <p:cNvPr id="4" name="Footer Placeholder 3">
            <a:extLst>
              <a:ext uri="{FF2B5EF4-FFF2-40B4-BE49-F238E27FC236}">
                <a16:creationId xmlns:a16="http://schemas.microsoft.com/office/drawing/2014/main" id="{E8B25DC4-B6B7-CEB6-26B0-67C8F744F059}"/>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FFFFFF"/>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6506814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orient="horz" pos="402">
          <p15:clr>
            <a:srgbClr val="FBAE40"/>
          </p15:clr>
        </p15:guide>
        <p15:guide id="7" orient="horz" pos="892">
          <p15:clr>
            <a:srgbClr val="FBAE40"/>
          </p15:clr>
        </p15:guide>
        <p15:guide id="8" orient="horz" pos="808">
          <p15:clr>
            <a:srgbClr val="FBAE40"/>
          </p15:clr>
        </p15:guide>
        <p15:guide id="9" orient="horz" pos="29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4369-EC00-C14E-B713-D27C9B058F76}"/>
              </a:ext>
            </a:extLst>
          </p:cNvPr>
          <p:cNvSpPr>
            <a:spLocks noGrp="1"/>
          </p:cNvSpPr>
          <p:nvPr>
            <p:ph type="title" hasCustomPrompt="1"/>
          </p:nvPr>
        </p:nvSpPr>
        <p:spPr/>
        <p:txBody>
          <a:bodyPr/>
          <a:lstStyle>
            <a:lvl1pPr>
              <a:defRPr>
                <a:solidFill>
                  <a:srgbClr val="002855"/>
                </a:solidFill>
              </a:defRPr>
            </a:lvl1p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546100" y="1889761"/>
            <a:ext cx="5303520" cy="4329007"/>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336792" y="1889761"/>
            <a:ext cx="5303520" cy="4329007"/>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5" name="Footer Placeholder 3">
            <a:extLst>
              <a:ext uri="{FF2B5EF4-FFF2-40B4-BE49-F238E27FC236}">
                <a16:creationId xmlns:a16="http://schemas.microsoft.com/office/drawing/2014/main" id="{C63767F1-0CCF-1872-1C17-E4CFE6E6BFA3}"/>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002855"/>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151771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65">
          <p15:clr>
            <a:srgbClr val="FBAE40"/>
          </p15:clr>
        </p15:guide>
        <p15:guide id="2" pos="2993">
          <p15:clr>
            <a:srgbClr val="FBAE40"/>
          </p15:clr>
        </p15:guide>
        <p15:guide id="3" orient="horz" pos="402">
          <p15:clr>
            <a:srgbClr val="FBAE40"/>
          </p15:clr>
        </p15:guide>
        <p15:guide id="4" orient="horz" pos="892">
          <p15:clr>
            <a:srgbClr val="FBAE40"/>
          </p15:clr>
        </p15:guide>
        <p15:guide id="5" orient="horz" pos="808">
          <p15:clr>
            <a:srgbClr val="FBAE40"/>
          </p15:clr>
        </p15:guide>
        <p15:guide id="6" orient="horz" pos="29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9843-6209-3C43-84CB-8817E397D73E}"/>
              </a:ext>
            </a:extLst>
          </p:cNvPr>
          <p:cNvSpPr>
            <a:spLocks noGrp="1"/>
          </p:cNvSpPr>
          <p:nvPr>
            <p:ph type="title" hasCustomPrompt="1"/>
          </p:nvPr>
        </p:nvSpPr>
        <p:spPr>
          <a:xfrm>
            <a:off x="548640" y="853440"/>
            <a:ext cx="11091672" cy="853440"/>
          </a:xfrm>
        </p:spPr>
        <p:txBody>
          <a:bodyPr/>
          <a:lstStyle>
            <a:lvl1pPr>
              <a:defRPr>
                <a:solidFill>
                  <a:srgbClr val="002855"/>
                </a:solidFill>
              </a:defRPr>
            </a:lvl1p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548640" y="1889761"/>
            <a:ext cx="3413760" cy="4329007"/>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387596" y="1889761"/>
            <a:ext cx="3413760" cy="4329007"/>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8226552" y="1889761"/>
            <a:ext cx="3413760" cy="4329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7">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
        <p:nvSpPr>
          <p:cNvPr id="5" name="Footer Placeholder 3">
            <a:extLst>
              <a:ext uri="{FF2B5EF4-FFF2-40B4-BE49-F238E27FC236}">
                <a16:creationId xmlns:a16="http://schemas.microsoft.com/office/drawing/2014/main" id="{7C571083-2012-240A-9CA5-0D15D706D68B}"/>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002855"/>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279056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72">
          <p15:clr>
            <a:srgbClr val="FBAE40"/>
          </p15:clr>
        </p15:guide>
        <p15:guide id="2" pos="1872">
          <p15:clr>
            <a:srgbClr val="FBAE40"/>
          </p15:clr>
        </p15:guide>
        <p15:guide id="3" pos="3686">
          <p15:clr>
            <a:srgbClr val="FBAE40"/>
          </p15:clr>
        </p15:guide>
        <p15:guide id="4" pos="3886">
          <p15:clr>
            <a:srgbClr val="FBAE40"/>
          </p15:clr>
        </p15:guide>
        <p15:guide id="5" orient="horz" pos="402">
          <p15:clr>
            <a:srgbClr val="FBAE40"/>
          </p15:clr>
        </p15:guide>
        <p15:guide id="6" orient="horz" pos="892">
          <p15:clr>
            <a:srgbClr val="FBAE40"/>
          </p15:clr>
        </p15:guide>
        <p15:guide id="7" orient="horz" pos="808">
          <p15:clr>
            <a:srgbClr val="FBAE40"/>
          </p15:clr>
        </p15:guide>
        <p15:guide id="8" orient="horz" pos="29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9F51EA-7190-7747-950C-E60F32FD5A67}"/>
              </a:ext>
            </a:extLst>
          </p:cNvPr>
          <p:cNvSpPr>
            <a:spLocks noGrp="1"/>
          </p:cNvSpPr>
          <p:nvPr>
            <p:ph type="title" hasCustomPrompt="1"/>
          </p:nvPr>
        </p:nvSpPr>
        <p:spPr>
          <a:xfrm>
            <a:off x="548640" y="853440"/>
            <a:ext cx="11091672" cy="853440"/>
          </a:xfrm>
        </p:spPr>
        <p:txBody>
          <a:bodyPr/>
          <a:lstStyle>
            <a:lvl1pPr>
              <a:defRPr>
                <a:solidFill>
                  <a:srgbClr val="002855"/>
                </a:solidFill>
              </a:defRPr>
            </a:lvl1p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548640" y="1889762"/>
            <a:ext cx="7254240" cy="4329005"/>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8226552" y="1889762"/>
            <a:ext cx="3413760" cy="4329005"/>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a:extLst>
              <a:ext uri="{FF2B5EF4-FFF2-40B4-BE49-F238E27FC236}">
                <a16:creationId xmlns:a16="http://schemas.microsoft.com/office/drawing/2014/main" id="{67FB1D32-3E1C-554A-A887-047CEBF6A063}"/>
              </a:ext>
            </a:extLst>
          </p:cNvPr>
          <p:cNvSpPr>
            <a:spLocks noGrp="1"/>
          </p:cNvSpPr>
          <p:nvPr>
            <p:ph type="sldNum" sz="quarter" idx="12"/>
          </p:nvPr>
        </p:nvSpPr>
        <p:spPr/>
        <p:txBody>
          <a:bodyPr/>
          <a:lstStyle/>
          <a:p>
            <a:fld id="{B58DE5F1-E0F9-4CCA-92B7-7A6FC4DFEE14}" type="slidenum">
              <a:rPr lang="en-US" smtClean="0"/>
              <a:pPr/>
              <a:t>‹#›</a:t>
            </a:fld>
            <a:endParaRPr lang="en-US" dirty="0"/>
          </a:p>
        </p:txBody>
      </p:sp>
      <p:sp>
        <p:nvSpPr>
          <p:cNvPr id="2" name="Footer Placeholder 3">
            <a:extLst>
              <a:ext uri="{FF2B5EF4-FFF2-40B4-BE49-F238E27FC236}">
                <a16:creationId xmlns:a16="http://schemas.microsoft.com/office/drawing/2014/main" id="{0856F70C-29BF-12B1-B798-8381D0D960E9}"/>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002855"/>
                </a:solidFill>
              </a:defRPr>
            </a:lvl1pPr>
          </a:lstStyle>
          <a:p>
            <a:r>
              <a:rPr lang="en-US" dirty="0"/>
              <a:t>Compliance Department</a:t>
            </a:r>
          </a:p>
        </p:txBody>
      </p:sp>
    </p:spTree>
    <p:custDataLst>
      <p:tags r:id="rId1"/>
    </p:custDataLst>
    <p:extLst>
      <p:ext uri="{BB962C8B-B14F-4D97-AF65-F5344CB8AC3E}">
        <p14:creationId xmlns:p14="http://schemas.microsoft.com/office/powerpoint/2010/main" val="46501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688">
          <p15:clr>
            <a:srgbClr val="FBAE40"/>
          </p15:clr>
        </p15:guide>
        <p15:guide id="4" pos="3886">
          <p15:clr>
            <a:srgbClr val="FBAE40"/>
          </p15:clr>
        </p15:guide>
        <p15:guide id="5" orient="horz" pos="402">
          <p15:clr>
            <a:srgbClr val="FBAE40"/>
          </p15:clr>
        </p15:guide>
        <p15:guide id="6" orient="horz" pos="892">
          <p15:clr>
            <a:srgbClr val="FBAE40"/>
          </p15:clr>
        </p15:guide>
        <p15:guide id="7" orient="horz" pos="808">
          <p15:clr>
            <a:srgbClr val="FBAE40"/>
          </p15:clr>
        </p15:guide>
        <p15:guide id="8" orient="horz" pos="29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0C88FF-867A-4400-B205-E69EFB354EF3}"/>
              </a:ext>
            </a:extLst>
          </p:cNvPr>
          <p:cNvSpPr>
            <a:spLocks noGrp="1"/>
          </p:cNvSpPr>
          <p:nvPr>
            <p:ph type="title"/>
          </p:nvPr>
        </p:nvSpPr>
        <p:spPr>
          <a:xfrm>
            <a:off x="548640" y="853440"/>
            <a:ext cx="11091672" cy="853440"/>
          </a:xfrm>
          <a:prstGeom prst="rect">
            <a:avLst/>
          </a:prstGeom>
        </p:spPr>
        <p:txBody>
          <a:bodyPr vert="horz" lIns="0" tIns="0" rIns="0" bIns="0" rtlCol="0" anchor="t" anchorCtr="0">
            <a:noAutofit/>
          </a:bodyPr>
          <a:lstStyle/>
          <a:p>
            <a:r>
              <a:rPr lang="en-US" dirty="0"/>
              <a:t>[Slide title]</a:t>
            </a:r>
          </a:p>
        </p:txBody>
      </p:sp>
      <p:sp>
        <p:nvSpPr>
          <p:cNvPr id="3" name="Text Placeholder 2">
            <a:extLst>
              <a:ext uri="{FF2B5EF4-FFF2-40B4-BE49-F238E27FC236}">
                <a16:creationId xmlns:a16="http://schemas.microsoft.com/office/drawing/2014/main" id="{CFDE4FC5-C208-4061-8E32-8B795BC19E6E}"/>
              </a:ext>
            </a:extLst>
          </p:cNvPr>
          <p:cNvSpPr>
            <a:spLocks noGrp="1"/>
          </p:cNvSpPr>
          <p:nvPr>
            <p:ph type="body" idx="1"/>
          </p:nvPr>
        </p:nvSpPr>
        <p:spPr>
          <a:xfrm>
            <a:off x="548640" y="1889760"/>
            <a:ext cx="11091672" cy="4328160"/>
          </a:xfrm>
          <a:prstGeom prst="rect">
            <a:avLst/>
          </a:prstGeom>
        </p:spPr>
        <p:txBody>
          <a:bodyPr vert="horz" lIns="0" tIns="0" rIns="0" bIns="0" spcCol="36576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a:extLst>
              <a:ext uri="{FF2B5EF4-FFF2-40B4-BE49-F238E27FC236}">
                <a16:creationId xmlns:a16="http://schemas.microsoft.com/office/drawing/2014/main" id="{7149E2E3-DDD2-4884-B20C-8C7AE6FDE6DD}"/>
              </a:ext>
            </a:extLst>
          </p:cNvPr>
          <p:cNvSpPr>
            <a:spLocks noGrp="1"/>
          </p:cNvSpPr>
          <p:nvPr>
            <p:ph type="ftr" sz="quarter" idx="3"/>
          </p:nvPr>
        </p:nvSpPr>
        <p:spPr>
          <a:xfrm>
            <a:off x="548640" y="426720"/>
            <a:ext cx="5303520" cy="243840"/>
          </a:xfrm>
          <a:prstGeom prst="rect">
            <a:avLst/>
          </a:prstGeom>
        </p:spPr>
        <p:txBody>
          <a:bodyPr vert="horz" wrap="none" lIns="0" tIns="0" rIns="0" bIns="0" rtlCol="0" anchor="t" anchorCtr="0"/>
          <a:lstStyle>
            <a:lvl1pPr algn="l">
              <a:defRPr sz="1067" b="1">
                <a:solidFill>
                  <a:srgbClr val="002855"/>
                </a:solidFill>
              </a:defRPr>
            </a:lvl1pPr>
          </a:lstStyle>
          <a:p>
            <a:r>
              <a:rPr lang="en-US" dirty="0"/>
              <a:t>Compliance Department</a:t>
            </a:r>
          </a:p>
        </p:txBody>
      </p:sp>
      <p:sp>
        <p:nvSpPr>
          <p:cNvPr id="6" name="Slide Number Placeholder 5">
            <a:extLst>
              <a:ext uri="{FF2B5EF4-FFF2-40B4-BE49-F238E27FC236}">
                <a16:creationId xmlns:a16="http://schemas.microsoft.com/office/drawing/2014/main" id="{79012A93-F35D-41B8-A960-2FAFDF3C47A5}"/>
              </a:ext>
            </a:extLst>
          </p:cNvPr>
          <p:cNvSpPr>
            <a:spLocks noGrp="1"/>
          </p:cNvSpPr>
          <p:nvPr>
            <p:ph type="sldNum" sz="quarter" idx="4"/>
          </p:nvPr>
        </p:nvSpPr>
        <p:spPr>
          <a:xfrm>
            <a:off x="11274552" y="6339840"/>
            <a:ext cx="365760" cy="182880"/>
          </a:xfrm>
          <a:prstGeom prst="rect">
            <a:avLst/>
          </a:prstGeom>
        </p:spPr>
        <p:txBody>
          <a:bodyPr vert="horz" wrap="none" lIns="0" tIns="0" rIns="0" bIns="0" rtlCol="0" anchor="b" anchorCtr="0"/>
          <a:lstStyle>
            <a:lvl1pPr algn="r">
              <a:defRPr sz="1000" b="0">
                <a:solidFill>
                  <a:srgbClr val="636569"/>
                </a:solidFill>
              </a:defRPr>
            </a:lvl1pPr>
          </a:lstStyle>
          <a:p>
            <a:fld id="{B58DE5F1-E0F9-4CCA-92B7-7A6FC4DFEE14}" type="slidenum">
              <a:rPr lang="en-US" smtClean="0"/>
              <a:pPr/>
              <a:t>‹#›</a:t>
            </a:fld>
            <a:endParaRPr lang="en-US" dirty="0"/>
          </a:p>
        </p:txBody>
      </p:sp>
      <p:pic>
        <p:nvPicPr>
          <p:cNvPr id="7" name="Picture 6" descr="Text&#10;&#10;Description automatically generated">
            <a:extLst>
              <a:ext uri="{FF2B5EF4-FFF2-40B4-BE49-F238E27FC236}">
                <a16:creationId xmlns:a16="http://schemas.microsoft.com/office/drawing/2014/main" id="{408EBA4F-6AF8-3838-65EA-21F1A27EA463}"/>
              </a:ext>
            </a:extLst>
          </p:cNvPr>
          <p:cNvPicPr>
            <a:picLocks noChangeAspect="1"/>
          </p:cNvPicPr>
          <p:nvPr userDrawn="1"/>
        </p:nvPicPr>
        <p:blipFill>
          <a:blip r:embed="rId20"/>
          <a:stretch>
            <a:fillRect/>
          </a:stretch>
        </p:blipFill>
        <p:spPr>
          <a:xfrm>
            <a:off x="9816502" y="386186"/>
            <a:ext cx="1832249" cy="297017"/>
          </a:xfrm>
          <a:prstGeom prst="rect">
            <a:avLst/>
          </a:prstGeom>
        </p:spPr>
      </p:pic>
    </p:spTree>
    <p:custDataLst>
      <p:tags r:id="rId19"/>
    </p:custDataLst>
    <p:extLst>
      <p:ext uri="{BB962C8B-B14F-4D97-AF65-F5344CB8AC3E}">
        <p14:creationId xmlns:p14="http://schemas.microsoft.com/office/powerpoint/2010/main" val="46293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100000"/>
        </a:lnSpc>
        <a:spcBef>
          <a:spcPct val="0"/>
        </a:spcBef>
        <a:buNone/>
        <a:defRPr sz="2400" b="1" kern="1200">
          <a:solidFill>
            <a:srgbClr val="002855"/>
          </a:solidFill>
          <a:latin typeface="+mj-lt"/>
          <a:ea typeface="+mj-ea"/>
          <a:cs typeface="+mj-cs"/>
        </a:defRPr>
      </a:lvl1pPr>
    </p:titleStyle>
    <p:bodyStyle>
      <a:lvl1pPr marL="182875" indent="-182875" algn="l" defTabSz="914377" rtl="0" eaLnBrk="1" latinLnBrk="0" hangingPunct="1">
        <a:lnSpc>
          <a:spcPct val="100000"/>
        </a:lnSpc>
        <a:spcBef>
          <a:spcPts val="1200"/>
        </a:spcBef>
        <a:buFont typeface="Arial" panose="020B0604020202020204" pitchFamily="34" charset="0"/>
        <a:buChar char="•"/>
        <a:defRPr sz="1600" kern="1200">
          <a:solidFill>
            <a:srgbClr val="636569"/>
          </a:solidFill>
          <a:latin typeface="+mn-lt"/>
          <a:ea typeface="+mn-ea"/>
          <a:cs typeface="+mn-cs"/>
        </a:defRPr>
      </a:lvl1pPr>
      <a:lvl2pPr marL="365751" indent="-182875" algn="l" defTabSz="914377" rtl="0" eaLnBrk="1" latinLnBrk="0" hangingPunct="1">
        <a:lnSpc>
          <a:spcPct val="100000"/>
        </a:lnSpc>
        <a:spcBef>
          <a:spcPts val="400"/>
        </a:spcBef>
        <a:buFont typeface="Arial" panose="020B0604020202020204" pitchFamily="34" charset="0"/>
        <a:buChar char="–"/>
        <a:defRPr sz="1600" kern="1200">
          <a:solidFill>
            <a:srgbClr val="636569"/>
          </a:solidFill>
          <a:latin typeface="+mn-lt"/>
          <a:ea typeface="+mn-ea"/>
          <a:cs typeface="+mn-cs"/>
        </a:defRPr>
      </a:lvl2pPr>
      <a:lvl3pPr marL="548626" indent="-182875" algn="l" defTabSz="914377" rtl="0" eaLnBrk="1" latinLnBrk="0" hangingPunct="1">
        <a:lnSpc>
          <a:spcPct val="100000"/>
        </a:lnSpc>
        <a:spcBef>
          <a:spcPts val="400"/>
        </a:spcBef>
        <a:buFont typeface="Arial" panose="020B0604020202020204" pitchFamily="34" charset="0"/>
        <a:buChar char="–"/>
        <a:defRPr sz="1600" kern="1200">
          <a:solidFill>
            <a:srgbClr val="636569"/>
          </a:solidFill>
          <a:latin typeface="+mn-lt"/>
          <a:ea typeface="+mn-ea"/>
          <a:cs typeface="+mn-cs"/>
        </a:defRPr>
      </a:lvl3pPr>
      <a:lvl4pPr marL="731502" indent="-182875" algn="l" defTabSz="914377" rtl="0" eaLnBrk="1" latinLnBrk="0" hangingPunct="1">
        <a:lnSpc>
          <a:spcPct val="100000"/>
        </a:lnSpc>
        <a:spcBef>
          <a:spcPts val="400"/>
        </a:spcBef>
        <a:buFont typeface="Arial" panose="020B0604020202020204" pitchFamily="34" charset="0"/>
        <a:buChar char="–"/>
        <a:defRPr sz="1600" kern="1200">
          <a:solidFill>
            <a:srgbClr val="636569"/>
          </a:solidFill>
          <a:latin typeface="+mn-lt"/>
          <a:ea typeface="+mn-ea"/>
          <a:cs typeface="+mn-cs"/>
        </a:defRPr>
      </a:lvl4pPr>
      <a:lvl5pPr marL="914377" indent="-182875" algn="l" defTabSz="914377" rtl="0" eaLnBrk="1" latinLnBrk="0" hangingPunct="1">
        <a:lnSpc>
          <a:spcPct val="100000"/>
        </a:lnSpc>
        <a:spcBef>
          <a:spcPts val="400"/>
        </a:spcBef>
        <a:buFont typeface="Arial" panose="020B0604020202020204" pitchFamily="34" charset="0"/>
        <a:buChar char="–"/>
        <a:defRPr sz="1600" kern="1200">
          <a:solidFill>
            <a:srgbClr val="636569"/>
          </a:solidFill>
          <a:latin typeface="+mn-lt"/>
          <a:ea typeface="+mn-ea"/>
          <a:cs typeface="+mn-cs"/>
        </a:defRPr>
      </a:lvl5pPr>
      <a:lvl6pPr marL="1097253" indent="-182875"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6pPr>
      <a:lvl7pPr marL="1280128" indent="-182875"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7pPr>
      <a:lvl8pPr marL="1463003" indent="-182875"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8pPr>
      <a:lvl9pPr marL="1645879" indent="-182875"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600" kern="1200">
          <a:solidFill>
            <a:schemeClr val="tx1"/>
          </a:solidFill>
          <a:latin typeface="+mn-lt"/>
          <a:ea typeface="+mn-ea"/>
          <a:cs typeface="+mn-cs"/>
        </a:defRPr>
      </a:lvl1pPr>
      <a:lvl2pPr marL="457189" algn="l" defTabSz="914377" rtl="0" eaLnBrk="1" latinLnBrk="0" hangingPunct="1">
        <a:defRPr sz="1600" kern="1200">
          <a:solidFill>
            <a:schemeClr val="tx1"/>
          </a:solidFill>
          <a:latin typeface="+mn-lt"/>
          <a:ea typeface="+mn-ea"/>
          <a:cs typeface="+mn-cs"/>
        </a:defRPr>
      </a:lvl2pPr>
      <a:lvl3pPr marL="914377" algn="l" defTabSz="914377" rtl="0" eaLnBrk="1" latinLnBrk="0" hangingPunct="1">
        <a:defRPr sz="1600" kern="1200">
          <a:solidFill>
            <a:schemeClr val="tx1"/>
          </a:solidFill>
          <a:latin typeface="+mn-lt"/>
          <a:ea typeface="+mn-ea"/>
          <a:cs typeface="+mn-cs"/>
        </a:defRPr>
      </a:lvl3pPr>
      <a:lvl4pPr marL="1371566" algn="l" defTabSz="914377" rtl="0" eaLnBrk="1" latinLnBrk="0" hangingPunct="1">
        <a:defRPr sz="1600" kern="1200">
          <a:solidFill>
            <a:schemeClr val="tx1"/>
          </a:solidFill>
          <a:latin typeface="+mn-lt"/>
          <a:ea typeface="+mn-ea"/>
          <a:cs typeface="+mn-cs"/>
        </a:defRPr>
      </a:lvl4pPr>
      <a:lvl5pPr marL="1828754" algn="l" defTabSz="914377" rtl="0" eaLnBrk="1" latinLnBrk="0" hangingPunct="1">
        <a:defRPr sz="1600" kern="1200">
          <a:solidFill>
            <a:schemeClr val="tx1"/>
          </a:solidFill>
          <a:latin typeface="+mn-lt"/>
          <a:ea typeface="+mn-ea"/>
          <a:cs typeface="+mn-cs"/>
        </a:defRPr>
      </a:lvl5pPr>
      <a:lvl6pPr marL="2285943" algn="l" defTabSz="914377" rtl="0" eaLnBrk="1" latinLnBrk="0" hangingPunct="1">
        <a:defRPr sz="1600" kern="1200">
          <a:solidFill>
            <a:schemeClr val="tx1"/>
          </a:solidFill>
          <a:latin typeface="+mn-lt"/>
          <a:ea typeface="+mn-ea"/>
          <a:cs typeface="+mn-cs"/>
        </a:defRPr>
      </a:lvl6pPr>
      <a:lvl7pPr marL="2743131" algn="l" defTabSz="914377" rtl="0" eaLnBrk="1" latinLnBrk="0" hangingPunct="1">
        <a:defRPr sz="1600" kern="1200">
          <a:solidFill>
            <a:schemeClr val="tx1"/>
          </a:solidFill>
          <a:latin typeface="+mn-lt"/>
          <a:ea typeface="+mn-ea"/>
          <a:cs typeface="+mn-cs"/>
        </a:defRPr>
      </a:lvl7pPr>
      <a:lvl8pPr marL="3200320" algn="l" defTabSz="914377" rtl="0" eaLnBrk="1" latinLnBrk="0" hangingPunct="1">
        <a:defRPr sz="1600" kern="1200">
          <a:solidFill>
            <a:schemeClr val="tx1"/>
          </a:solidFill>
          <a:latin typeface="+mn-lt"/>
          <a:ea typeface="+mn-ea"/>
          <a:cs typeface="+mn-cs"/>
        </a:defRPr>
      </a:lvl8pPr>
      <a:lvl9pPr marL="3657509" algn="l" defTabSz="914377"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58">
          <p15:clr>
            <a:srgbClr val="F26B43"/>
          </p15:clr>
        </p15:guide>
        <p15:guide id="3" pos="5501">
          <p15:clr>
            <a:srgbClr val="F26B43"/>
          </p15:clr>
        </p15:guide>
        <p15:guide id="7" orient="horz" pos="30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mailto:SHLcompliance@spectrumhealth.org"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spectrumhealth.policytech.com/dotNet/documents/?docid=50413&amp;anonymous=true" TargetMode="External"/><Relationship Id="rId2" Type="http://schemas.openxmlformats.org/officeDocument/2006/relationships/hyperlink" Target="mailto:SHLcompliance@spectrumhealth.org"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spectrumhealth.sharepoint.com/sites/hipaa-privacy-matters"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www.hhs.gov/hipaa/index.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ww.hhs.gov/hipaa/for-professionals/list-serve/index.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SHLcompliance@corewellhealth.org" TargetMode="Externa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5CEBBB1D-F7D8-D340-BD20-6F0A5E12BD08}"/>
              </a:ext>
            </a:extLst>
          </p:cNvPr>
          <p:cNvSpPr>
            <a:spLocks noGrp="1"/>
          </p:cNvSpPr>
          <p:nvPr>
            <p:ph type="subTitle" idx="1"/>
          </p:nvPr>
        </p:nvSpPr>
        <p:spPr/>
        <p:txBody>
          <a:bodyPr/>
          <a:lstStyle/>
          <a:p>
            <a:r>
              <a:rPr lang="en-US" dirty="0"/>
              <a:t>Corewell Health South Compliance Team</a:t>
            </a:r>
          </a:p>
        </p:txBody>
      </p:sp>
      <p:sp>
        <p:nvSpPr>
          <p:cNvPr id="12" name="Text Placeholder 3">
            <a:extLst>
              <a:ext uri="{FF2B5EF4-FFF2-40B4-BE49-F238E27FC236}">
                <a16:creationId xmlns:a16="http://schemas.microsoft.com/office/drawing/2014/main" id="{66B459B4-5005-F348-8FD3-C373D89B8085}"/>
              </a:ext>
            </a:extLst>
          </p:cNvPr>
          <p:cNvSpPr>
            <a:spLocks noGrp="1"/>
          </p:cNvSpPr>
          <p:nvPr>
            <p:ph type="body" sz="quarter" idx="10"/>
          </p:nvPr>
        </p:nvSpPr>
        <p:spPr/>
        <p:txBody>
          <a:bodyPr/>
          <a:lstStyle/>
          <a:p>
            <a:r>
              <a:rPr lang="en-US" dirty="0"/>
              <a:t>March 2023</a:t>
            </a:r>
          </a:p>
        </p:txBody>
      </p:sp>
      <p:sp>
        <p:nvSpPr>
          <p:cNvPr id="3" name="TextBox 2">
            <a:extLst>
              <a:ext uri="{FF2B5EF4-FFF2-40B4-BE49-F238E27FC236}">
                <a16:creationId xmlns:a16="http://schemas.microsoft.com/office/drawing/2014/main" id="{FFB772AB-78BA-D041-B4C9-4DEADB563361}"/>
              </a:ext>
            </a:extLst>
          </p:cNvPr>
          <p:cNvSpPr txBox="1"/>
          <p:nvPr/>
        </p:nvSpPr>
        <p:spPr>
          <a:xfrm>
            <a:off x="1853580" y="1120079"/>
            <a:ext cx="0" cy="0"/>
          </a:xfrm>
          <a:prstGeom prst="rect">
            <a:avLst/>
          </a:prstGeom>
          <a:noFill/>
        </p:spPr>
        <p:txBody>
          <a:bodyPr wrap="none" lIns="0" tIns="0" rIns="0" bIns="0" rtlCol="0">
            <a:noAutofit/>
          </a:bodyPr>
          <a:lstStyle/>
          <a:p>
            <a:pPr marL="182875" indent="-182875">
              <a:spcBef>
                <a:spcPts val="1200"/>
              </a:spcBef>
              <a:buSzPct val="100000"/>
              <a:buFont typeface="Arial"/>
              <a:buChar char="•"/>
            </a:pPr>
            <a:endParaRPr lang="en-US" sz="1600" dirty="0"/>
          </a:p>
        </p:txBody>
      </p:sp>
      <p:sp>
        <p:nvSpPr>
          <p:cNvPr id="4" name="TextBox 3">
            <a:extLst>
              <a:ext uri="{FF2B5EF4-FFF2-40B4-BE49-F238E27FC236}">
                <a16:creationId xmlns:a16="http://schemas.microsoft.com/office/drawing/2014/main" id="{ADD65E86-DA8F-3C42-A057-7C05992BAEB8}"/>
              </a:ext>
            </a:extLst>
          </p:cNvPr>
          <p:cNvSpPr txBox="1"/>
          <p:nvPr/>
        </p:nvSpPr>
        <p:spPr>
          <a:xfrm>
            <a:off x="1744547" y="703765"/>
            <a:ext cx="0" cy="0"/>
          </a:xfrm>
          <a:prstGeom prst="rect">
            <a:avLst/>
          </a:prstGeom>
          <a:noFill/>
        </p:spPr>
        <p:txBody>
          <a:bodyPr wrap="none" lIns="0" tIns="0" rIns="0" bIns="0" rtlCol="0">
            <a:noAutofit/>
          </a:bodyPr>
          <a:lstStyle/>
          <a:p>
            <a:pPr marL="182875" indent="-182875">
              <a:spcBef>
                <a:spcPts val="1200"/>
              </a:spcBef>
              <a:buSzPct val="100000"/>
              <a:buFont typeface="Arial"/>
              <a:buChar char="•"/>
            </a:pPr>
            <a:endParaRPr lang="en-US" sz="1600" dirty="0"/>
          </a:p>
        </p:txBody>
      </p:sp>
      <p:sp>
        <p:nvSpPr>
          <p:cNvPr id="11" name="Title 1">
            <a:extLst>
              <a:ext uri="{FF2B5EF4-FFF2-40B4-BE49-F238E27FC236}">
                <a16:creationId xmlns:a16="http://schemas.microsoft.com/office/drawing/2014/main" id="{3CF52601-F08E-4908-8B85-7BADAA98BB3A}"/>
              </a:ext>
            </a:extLst>
          </p:cNvPr>
          <p:cNvSpPr>
            <a:spLocks noGrp="1"/>
          </p:cNvSpPr>
          <p:nvPr>
            <p:ph type="ctrTitle"/>
          </p:nvPr>
        </p:nvSpPr>
        <p:spPr>
          <a:xfrm>
            <a:off x="548640" y="1710267"/>
            <a:ext cx="8229600" cy="2313093"/>
          </a:xfrm>
        </p:spPr>
        <p:txBody>
          <a:bodyPr/>
          <a:lstStyle/>
          <a:p>
            <a:r>
              <a:rPr lang="en-US" dirty="0"/>
              <a:t>HIPAA Privacy</a:t>
            </a:r>
          </a:p>
        </p:txBody>
      </p:sp>
    </p:spTree>
    <p:custDataLst>
      <p:tags r:id="rId1"/>
    </p:custDataLst>
    <p:extLst>
      <p:ext uri="{BB962C8B-B14F-4D97-AF65-F5344CB8AC3E}">
        <p14:creationId xmlns:p14="http://schemas.microsoft.com/office/powerpoint/2010/main" val="169040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B9BE-78A1-75C6-49B2-CEED2FFFAD1C}"/>
              </a:ext>
            </a:extLst>
          </p:cNvPr>
          <p:cNvSpPr>
            <a:spLocks noGrp="1"/>
          </p:cNvSpPr>
          <p:nvPr>
            <p:ph type="title"/>
          </p:nvPr>
        </p:nvSpPr>
        <p:spPr/>
        <p:txBody>
          <a:bodyPr/>
          <a:lstStyle/>
          <a:p>
            <a:r>
              <a:rPr lang="en-US" dirty="0"/>
              <a:t>Use or Disclose</a:t>
            </a:r>
          </a:p>
        </p:txBody>
      </p:sp>
      <p:sp>
        <p:nvSpPr>
          <p:cNvPr id="3" name="Content Placeholder 2">
            <a:extLst>
              <a:ext uri="{FF2B5EF4-FFF2-40B4-BE49-F238E27FC236}">
                <a16:creationId xmlns:a16="http://schemas.microsoft.com/office/drawing/2014/main" id="{69A23EB3-D880-9CB2-6C27-F8D8890EDC23}"/>
              </a:ext>
            </a:extLst>
          </p:cNvPr>
          <p:cNvSpPr>
            <a:spLocks noGrp="1"/>
          </p:cNvSpPr>
          <p:nvPr>
            <p:ph idx="1"/>
          </p:nvPr>
        </p:nvSpPr>
        <p:spPr/>
        <p:txBody>
          <a:bodyPr/>
          <a:lstStyle/>
          <a:p>
            <a:r>
              <a:rPr lang="en-US" sz="3200" b="1" dirty="0"/>
              <a:t>Use</a:t>
            </a:r>
            <a:r>
              <a:rPr lang="en-US" sz="2800" dirty="0"/>
              <a:t>: the sharing, employment, application, utilization, examination, or analysis of such information </a:t>
            </a:r>
            <a:r>
              <a:rPr lang="en-US" sz="2800" b="1" dirty="0"/>
              <a:t>within</a:t>
            </a:r>
            <a:r>
              <a:rPr lang="en-US" sz="2800" dirty="0"/>
              <a:t> the entity that maintains such information.</a:t>
            </a:r>
          </a:p>
          <a:p>
            <a:r>
              <a:rPr lang="en-US" sz="3200" b="1" dirty="0"/>
              <a:t>Disclose</a:t>
            </a:r>
            <a:r>
              <a:rPr lang="en-US" sz="2800" dirty="0"/>
              <a:t>: the release, transfer, provision of, access to, or divulging in any other manner of information </a:t>
            </a:r>
            <a:r>
              <a:rPr lang="en-US" sz="2800" b="1" dirty="0"/>
              <a:t>outside</a:t>
            </a:r>
            <a:r>
              <a:rPr lang="en-US" sz="2800" dirty="0"/>
              <a:t> the entity holding the information.</a:t>
            </a:r>
          </a:p>
        </p:txBody>
      </p:sp>
      <p:sp>
        <p:nvSpPr>
          <p:cNvPr id="4" name="Slide Number Placeholder 3">
            <a:extLst>
              <a:ext uri="{FF2B5EF4-FFF2-40B4-BE49-F238E27FC236}">
                <a16:creationId xmlns:a16="http://schemas.microsoft.com/office/drawing/2014/main" id="{42E2BFEF-4AAB-3330-9F05-1FA015B13109}"/>
              </a:ext>
            </a:extLst>
          </p:cNvPr>
          <p:cNvSpPr>
            <a:spLocks noGrp="1"/>
          </p:cNvSpPr>
          <p:nvPr>
            <p:ph type="sldNum" sz="quarter" idx="12"/>
          </p:nvPr>
        </p:nvSpPr>
        <p:spPr/>
        <p:txBody>
          <a:bodyPr/>
          <a:lstStyle/>
          <a:p>
            <a:fld id="{B58DE5F1-E0F9-4CCA-92B7-7A6FC4DFEE14}" type="slidenum">
              <a:rPr lang="en-US" smtClean="0"/>
              <a:t>10</a:t>
            </a:fld>
            <a:endParaRPr lang="en-US" dirty="0"/>
          </a:p>
        </p:txBody>
      </p:sp>
      <p:sp>
        <p:nvSpPr>
          <p:cNvPr id="5" name="Footer Placeholder 4">
            <a:extLst>
              <a:ext uri="{FF2B5EF4-FFF2-40B4-BE49-F238E27FC236}">
                <a16:creationId xmlns:a16="http://schemas.microsoft.com/office/drawing/2014/main" id="{4684ABBA-13ED-A2AB-9375-09877C939291}"/>
              </a:ext>
            </a:extLst>
          </p:cNvPr>
          <p:cNvSpPr>
            <a:spLocks noGrp="1"/>
          </p:cNvSpPr>
          <p:nvPr>
            <p:ph type="ftr" sz="quarter" idx="3"/>
          </p:nvPr>
        </p:nvSpPr>
        <p:spPr/>
        <p:txBody>
          <a:bodyPr/>
          <a:lstStyle/>
          <a:p>
            <a:r>
              <a:rPr lang="en-US"/>
              <a:t>Compliance Department</a:t>
            </a:r>
            <a:endParaRPr lang="en-US" dirty="0"/>
          </a:p>
        </p:txBody>
      </p:sp>
    </p:spTree>
    <p:extLst>
      <p:ext uri="{BB962C8B-B14F-4D97-AF65-F5344CB8AC3E}">
        <p14:creationId xmlns:p14="http://schemas.microsoft.com/office/powerpoint/2010/main" val="276016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A48E-F619-7543-83CE-68D0C54CBE68}"/>
              </a:ext>
            </a:extLst>
          </p:cNvPr>
          <p:cNvSpPr>
            <a:spLocks noGrp="1"/>
          </p:cNvSpPr>
          <p:nvPr>
            <p:ph type="title"/>
          </p:nvPr>
        </p:nvSpPr>
        <p:spPr>
          <a:xfrm>
            <a:off x="548642" y="1345542"/>
            <a:ext cx="5303519" cy="1912009"/>
          </a:xfrm>
        </p:spPr>
        <p:txBody>
          <a:bodyPr/>
          <a:lstStyle/>
          <a:p>
            <a:r>
              <a:rPr lang="en-US" dirty="0"/>
              <a:t>What exactly is PHI, anyway?</a:t>
            </a:r>
            <a:endParaRPr lang="en-US" sz="2667" dirty="0"/>
          </a:p>
        </p:txBody>
      </p:sp>
      <p:sp>
        <p:nvSpPr>
          <p:cNvPr id="3" name="Content Placeholder 2">
            <a:extLst>
              <a:ext uri="{FF2B5EF4-FFF2-40B4-BE49-F238E27FC236}">
                <a16:creationId xmlns:a16="http://schemas.microsoft.com/office/drawing/2014/main" id="{A94A9CFA-FA72-C54F-AFDD-5D1EBC8B308D}"/>
              </a:ext>
            </a:extLst>
          </p:cNvPr>
          <p:cNvSpPr>
            <a:spLocks noGrp="1"/>
          </p:cNvSpPr>
          <p:nvPr>
            <p:ph idx="1"/>
          </p:nvPr>
        </p:nvSpPr>
        <p:spPr/>
        <p:txBody>
          <a:bodyPr/>
          <a:lstStyle/>
          <a:p>
            <a:pPr marL="0" indent="0">
              <a:buNone/>
            </a:pPr>
            <a:r>
              <a:rPr lang="en-US" sz="1867" dirty="0">
                <a:latin typeface="Arial" panose="020B0604020202020204" pitchFamily="34" charset="0"/>
              </a:rPr>
              <a:t>PHI is information, including demographic information (such as name and address), that is </a:t>
            </a:r>
            <a:r>
              <a:rPr lang="en-US" sz="1867" u="sng" dirty="0">
                <a:latin typeface="Arial" panose="020B0604020202020204" pitchFamily="34" charset="0"/>
              </a:rPr>
              <a:t>created, transmitted, received, or stored </a:t>
            </a:r>
            <a:r>
              <a:rPr lang="en-US" sz="1867" dirty="0">
                <a:latin typeface="Arial" panose="020B0604020202020204" pitchFamily="34" charset="0"/>
              </a:rPr>
              <a:t>by a health care provider that relates to:</a:t>
            </a:r>
          </a:p>
          <a:p>
            <a:pPr>
              <a:buFont typeface="Wingdings" panose="05000000000000000000" pitchFamily="2" charset="2"/>
              <a:buChar char="§"/>
            </a:pPr>
            <a:r>
              <a:rPr lang="en-US" sz="1867" dirty="0">
                <a:latin typeface="Arial" panose="020B0604020202020204" pitchFamily="34" charset="0"/>
              </a:rPr>
              <a:t>The individual’s past, present, or future physical or mental condition</a:t>
            </a:r>
          </a:p>
          <a:p>
            <a:pPr>
              <a:buFont typeface="Wingdings" panose="05000000000000000000" pitchFamily="2" charset="2"/>
              <a:buChar char="§"/>
            </a:pPr>
            <a:r>
              <a:rPr lang="en-US" sz="1867" dirty="0">
                <a:latin typeface="Arial" panose="020B0604020202020204" pitchFamily="34" charset="0"/>
              </a:rPr>
              <a:t>The healthcare provided to the individual</a:t>
            </a:r>
          </a:p>
          <a:p>
            <a:pPr>
              <a:buFont typeface="Wingdings" panose="05000000000000000000" pitchFamily="2" charset="2"/>
              <a:buChar char="§"/>
            </a:pPr>
            <a:r>
              <a:rPr lang="en-US" sz="1867" dirty="0">
                <a:latin typeface="Arial" panose="020B0604020202020204" pitchFamily="34" charset="0"/>
              </a:rPr>
              <a:t>The past, present, or future payment for the provision of healthcare to the individuals</a:t>
            </a:r>
          </a:p>
          <a:p>
            <a:pPr marL="0" indent="0">
              <a:buNone/>
            </a:pPr>
            <a:endParaRPr lang="en-US" sz="1867" dirty="0">
              <a:latin typeface="Arial" panose="020B0604020202020204" pitchFamily="34" charset="0"/>
            </a:endParaRPr>
          </a:p>
          <a:p>
            <a:pPr marL="0" indent="0">
              <a:buNone/>
            </a:pPr>
            <a:r>
              <a:rPr lang="en-US" sz="1867" i="1" dirty="0">
                <a:latin typeface="Arial" panose="020B0604020202020204" pitchFamily="34" charset="0"/>
              </a:rPr>
              <a:t>***</a:t>
            </a:r>
            <a:r>
              <a:rPr lang="en-US" sz="1867" b="1" i="1" dirty="0"/>
              <a:t>All </a:t>
            </a:r>
            <a:r>
              <a:rPr lang="en-US" sz="1867" i="1" dirty="0"/>
              <a:t>information included in a Medical Record shall be considered </a:t>
            </a:r>
            <a:r>
              <a:rPr lang="en-US" sz="1867" b="1" i="1" dirty="0"/>
              <a:t>confidential</a:t>
            </a:r>
            <a:r>
              <a:rPr lang="en-US" sz="1867" i="1" dirty="0"/>
              <a:t>***</a:t>
            </a:r>
            <a:endParaRPr lang="en-US" sz="1867" i="1" dirty="0">
              <a:latin typeface="Arial" panose="020B0604020202020204" pitchFamily="34" charset="0"/>
            </a:endParaRPr>
          </a:p>
        </p:txBody>
      </p:sp>
      <p:sp>
        <p:nvSpPr>
          <p:cNvPr id="4" name="Slide Number Placeholder 5">
            <a:extLst>
              <a:ext uri="{FF2B5EF4-FFF2-40B4-BE49-F238E27FC236}">
                <a16:creationId xmlns:a16="http://schemas.microsoft.com/office/drawing/2014/main" id="{36925DC3-9491-F54E-AE75-E4F617C7FCC8}"/>
              </a:ext>
            </a:extLst>
          </p:cNvPr>
          <p:cNvSpPr>
            <a:spLocks noGrp="1"/>
          </p:cNvSpPr>
          <p:nvPr>
            <p:ph type="sldNum" sz="quarter" idx="12"/>
          </p:nvPr>
        </p:nvSpPr>
        <p:spPr/>
        <p:txBody>
          <a:bodyPr/>
          <a:lstStyle/>
          <a:p>
            <a:fld id="{B58DE5F1-E0F9-4CCA-92B7-7A6FC4DFEE14}" type="slidenum">
              <a:rPr lang="en-US" smtClean="0"/>
              <a:t>11</a:t>
            </a:fld>
            <a:endParaRPr lang="en-US" dirty="0"/>
          </a:p>
        </p:txBody>
      </p:sp>
      <p:sp>
        <p:nvSpPr>
          <p:cNvPr id="6" name="Footer Placeholder 4">
            <a:extLst>
              <a:ext uri="{FF2B5EF4-FFF2-40B4-BE49-F238E27FC236}">
                <a16:creationId xmlns:a16="http://schemas.microsoft.com/office/drawing/2014/main" id="{7F27DB99-0E8D-46F7-ADC2-3E4A3D6690BC}"/>
              </a:ext>
            </a:extLst>
          </p:cNvPr>
          <p:cNvSpPr txBox="1">
            <a:spLocks/>
          </p:cNvSpPr>
          <p:nvPr/>
        </p:nvSpPr>
        <p:spPr>
          <a:xfrm>
            <a:off x="548640" y="587587"/>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
        <p:nvSpPr>
          <p:cNvPr id="7" name="Title 1">
            <a:extLst>
              <a:ext uri="{FF2B5EF4-FFF2-40B4-BE49-F238E27FC236}">
                <a16:creationId xmlns:a16="http://schemas.microsoft.com/office/drawing/2014/main" id="{B866326B-BBA7-4ACA-862D-05CFF2FE93E9}"/>
              </a:ext>
            </a:extLst>
          </p:cNvPr>
          <p:cNvSpPr txBox="1">
            <a:spLocks/>
          </p:cNvSpPr>
          <p:nvPr/>
        </p:nvSpPr>
        <p:spPr>
          <a:xfrm>
            <a:off x="551182" y="3257552"/>
            <a:ext cx="5303519" cy="1912009"/>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200" b="1" kern="1200" spc="0" baseline="0">
                <a:solidFill>
                  <a:schemeClr val="tx1"/>
                </a:solidFill>
                <a:latin typeface="+mj-lt"/>
                <a:ea typeface="+mj-ea"/>
                <a:cs typeface="+mj-cs"/>
              </a:defRPr>
            </a:lvl1pPr>
          </a:lstStyle>
          <a:p>
            <a:r>
              <a:rPr lang="en-US" sz="4267" dirty="0"/>
              <a:t>Simple 3-step test</a:t>
            </a:r>
            <a:br>
              <a:rPr lang="en-US" sz="4267" dirty="0"/>
            </a:br>
            <a:r>
              <a:rPr lang="en-US" sz="2667" dirty="0"/>
              <a:t>- Is it medical information?</a:t>
            </a:r>
            <a:br>
              <a:rPr lang="en-US" sz="2667" dirty="0"/>
            </a:br>
            <a:r>
              <a:rPr lang="en-US" sz="2667" dirty="0"/>
              <a:t>- Does it identify the individual?</a:t>
            </a:r>
            <a:br>
              <a:rPr lang="en-US" sz="2667" dirty="0"/>
            </a:br>
            <a:r>
              <a:rPr lang="en-US" sz="2667" dirty="0"/>
              <a:t>- Is the record maintained?</a:t>
            </a:r>
          </a:p>
        </p:txBody>
      </p:sp>
    </p:spTree>
    <p:custDataLst>
      <p:tags r:id="rId1"/>
    </p:custDataLst>
    <p:extLst>
      <p:ext uri="{BB962C8B-B14F-4D97-AF65-F5344CB8AC3E}">
        <p14:creationId xmlns:p14="http://schemas.microsoft.com/office/powerpoint/2010/main" val="155737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0454ACC-BB04-45F0-8D4D-DD174B7CDD38}"/>
              </a:ext>
            </a:extLst>
          </p:cNvPr>
          <p:cNvSpPr>
            <a:spLocks noGrp="1"/>
          </p:cNvSpPr>
          <p:nvPr>
            <p:ph type="title"/>
          </p:nvPr>
        </p:nvSpPr>
        <p:spPr>
          <a:xfrm>
            <a:off x="706931" y="1125625"/>
            <a:ext cx="2832332" cy="4873225"/>
          </a:xfrm>
        </p:spPr>
        <p:txBody>
          <a:bodyPr/>
          <a:lstStyle/>
          <a:p>
            <a:r>
              <a:rPr lang="en-US" dirty="0"/>
              <a:t>18</a:t>
            </a:r>
            <a:br>
              <a:rPr lang="en-US" dirty="0"/>
            </a:br>
            <a:r>
              <a:rPr lang="en-US" dirty="0"/>
              <a:t>PHI </a:t>
            </a:r>
            <a:br>
              <a:rPr lang="en-US" dirty="0"/>
            </a:br>
            <a:r>
              <a:rPr lang="en-US" dirty="0"/>
              <a:t>HIPAA Identifiers</a:t>
            </a:r>
          </a:p>
        </p:txBody>
      </p:sp>
      <p:pic>
        <p:nvPicPr>
          <p:cNvPr id="6" name="Picture 5">
            <a:extLst>
              <a:ext uri="{FF2B5EF4-FFF2-40B4-BE49-F238E27FC236}">
                <a16:creationId xmlns:a16="http://schemas.microsoft.com/office/drawing/2014/main" id="{3CB2A424-24E0-493A-B0AC-00AD079E254F}"/>
              </a:ext>
            </a:extLst>
          </p:cNvPr>
          <p:cNvPicPr>
            <a:picLocks noChangeAspect="1"/>
          </p:cNvPicPr>
          <p:nvPr/>
        </p:nvPicPr>
        <p:blipFill>
          <a:blip r:embed="rId2"/>
          <a:stretch>
            <a:fillRect/>
          </a:stretch>
        </p:blipFill>
        <p:spPr>
          <a:xfrm>
            <a:off x="4123792" y="883131"/>
            <a:ext cx="7516520" cy="5577592"/>
          </a:xfrm>
          <a:prstGeom prst="rect">
            <a:avLst/>
          </a:prstGeom>
          <a:noFill/>
        </p:spPr>
      </p:pic>
      <p:sp>
        <p:nvSpPr>
          <p:cNvPr id="4" name="Slide Number Placeholder 3">
            <a:extLst>
              <a:ext uri="{FF2B5EF4-FFF2-40B4-BE49-F238E27FC236}">
                <a16:creationId xmlns:a16="http://schemas.microsoft.com/office/drawing/2014/main" id="{82BC5C16-AF1F-486E-A28C-25617B1F9372}"/>
              </a:ext>
            </a:extLst>
          </p:cNvPr>
          <p:cNvSpPr>
            <a:spLocks noGrp="1"/>
          </p:cNvSpPr>
          <p:nvPr>
            <p:ph type="sldNum" sz="quarter" idx="12"/>
          </p:nvPr>
        </p:nvSpPr>
        <p:spPr>
          <a:xfrm>
            <a:off x="11274552" y="6339840"/>
            <a:ext cx="365760" cy="182880"/>
          </a:xfrm>
        </p:spPr>
        <p:txBody>
          <a:bodyPr wrap="none" anchor="b">
            <a:normAutofit/>
          </a:bodyPr>
          <a:lstStyle/>
          <a:p>
            <a:pPr>
              <a:spcAft>
                <a:spcPts val="800"/>
              </a:spcAft>
            </a:pPr>
            <a:fld id="{B58DE5F1-E0F9-4CCA-92B7-7A6FC4DFEE14}" type="slidenum">
              <a:rPr lang="en-US" smtClean="0"/>
              <a:pPr>
                <a:spcAft>
                  <a:spcPts val="800"/>
                </a:spcAft>
              </a:pPr>
              <a:t>12</a:t>
            </a:fld>
            <a:endParaRPr lang="en-US"/>
          </a:p>
        </p:txBody>
      </p:sp>
      <p:sp>
        <p:nvSpPr>
          <p:cNvPr id="15" name="Footer Placeholder 4">
            <a:extLst>
              <a:ext uri="{FF2B5EF4-FFF2-40B4-BE49-F238E27FC236}">
                <a16:creationId xmlns:a16="http://schemas.microsoft.com/office/drawing/2014/main" id="{AFDD320C-2313-4F7A-A8BB-F668A8AF84B9}"/>
              </a:ext>
            </a:extLst>
          </p:cNvPr>
          <p:cNvSpPr txBox="1">
            <a:spLocks/>
          </p:cNvSpPr>
          <p:nvPr/>
        </p:nvSpPr>
        <p:spPr>
          <a:xfrm>
            <a:off x="548640" y="568233"/>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extLst>
      <p:ext uri="{BB962C8B-B14F-4D97-AF65-F5344CB8AC3E}">
        <p14:creationId xmlns:p14="http://schemas.microsoft.com/office/powerpoint/2010/main" val="228122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BDB7-851A-4DBC-9159-E7E21BCE0736}"/>
              </a:ext>
            </a:extLst>
          </p:cNvPr>
          <p:cNvSpPr>
            <a:spLocks noGrp="1"/>
          </p:cNvSpPr>
          <p:nvPr>
            <p:ph type="title"/>
          </p:nvPr>
        </p:nvSpPr>
        <p:spPr/>
        <p:txBody>
          <a:bodyPr/>
          <a:lstStyle/>
          <a:p>
            <a:r>
              <a:rPr lang="en-US" dirty="0"/>
              <a:t>Case Example #1</a:t>
            </a:r>
          </a:p>
        </p:txBody>
      </p:sp>
      <p:sp>
        <p:nvSpPr>
          <p:cNvPr id="3" name="Content Placeholder 2">
            <a:extLst>
              <a:ext uri="{FF2B5EF4-FFF2-40B4-BE49-F238E27FC236}">
                <a16:creationId xmlns:a16="http://schemas.microsoft.com/office/drawing/2014/main" id="{1EEEAA72-A9D3-4DC2-B6D6-5BDC269C463A}"/>
              </a:ext>
            </a:extLst>
          </p:cNvPr>
          <p:cNvSpPr>
            <a:spLocks noGrp="1"/>
          </p:cNvSpPr>
          <p:nvPr>
            <p:ph idx="1"/>
          </p:nvPr>
        </p:nvSpPr>
        <p:spPr/>
        <p:txBody>
          <a:bodyPr/>
          <a:lstStyle/>
          <a:p>
            <a:pPr marL="0" indent="0">
              <a:buNone/>
            </a:pPr>
            <a:r>
              <a:rPr lang="en-US" sz="1867" dirty="0"/>
              <a:t>I’m only including the last four digits of a patient’s SSN in an email communication to an external contact for business purposes, so there is no need to encrypt the email?</a:t>
            </a:r>
          </a:p>
          <a:p>
            <a:pPr marL="0" indent="0">
              <a:buNone/>
            </a:pPr>
            <a:endParaRPr lang="en-US" sz="1867" dirty="0"/>
          </a:p>
          <a:p>
            <a:pPr marL="0" indent="0">
              <a:buNone/>
            </a:pPr>
            <a:r>
              <a:rPr lang="en-US" sz="1867" dirty="0"/>
              <a:t>Incorrect, this is considered PHI.</a:t>
            </a:r>
            <a:endParaRPr lang="en-US" dirty="0">
              <a:latin typeface="+mj-lt"/>
            </a:endParaRPr>
          </a:p>
          <a:p>
            <a:pPr marL="0" indent="0">
              <a:buNone/>
            </a:pPr>
            <a:r>
              <a:rPr lang="en-US" dirty="0">
                <a:latin typeface="+mj-lt"/>
              </a:rPr>
              <a:t>Sending sensitive data via email? </a:t>
            </a:r>
            <a:r>
              <a:rPr lang="en-US" dirty="0">
                <a:effectLst/>
                <a:latin typeface="+mj-lt"/>
                <a:ea typeface="Times New Roman" panose="02020603050405020304" pitchFamily="18" charset="0"/>
              </a:rPr>
              <a:t>Add </a:t>
            </a:r>
            <a:r>
              <a:rPr lang="en-US" dirty="0">
                <a:solidFill>
                  <a:srgbClr val="FF0000"/>
                </a:solidFill>
                <a:effectLst/>
                <a:latin typeface="+mj-lt"/>
                <a:ea typeface="Times New Roman" panose="02020603050405020304" pitchFamily="18" charset="0"/>
              </a:rPr>
              <a:t>[secure] </a:t>
            </a:r>
            <a:r>
              <a:rPr lang="en-US" dirty="0">
                <a:effectLst/>
                <a:latin typeface="+mj-lt"/>
                <a:ea typeface="Times New Roman" panose="02020603050405020304" pitchFamily="18" charset="0"/>
              </a:rPr>
              <a:t>anywhere in the subject line of an email (this forces the email to send with encryption).</a:t>
            </a:r>
            <a:endParaRPr lang="en-US" dirty="0">
              <a:effectLst/>
              <a:latin typeface="+mj-lt"/>
              <a:ea typeface="Calibri" panose="020F0502020204030204" pitchFamily="34" charset="0"/>
            </a:endParaRPr>
          </a:p>
          <a:p>
            <a:pPr marL="0" indent="0">
              <a:buNone/>
            </a:pPr>
            <a:endParaRPr lang="en-US" sz="1867" dirty="0"/>
          </a:p>
          <a:p>
            <a:pPr marL="0" indent="0">
              <a:buNone/>
            </a:pPr>
            <a:endParaRPr lang="en-US" sz="1867" dirty="0"/>
          </a:p>
          <a:p>
            <a:pPr marL="0" indent="0">
              <a:buNone/>
            </a:pPr>
            <a:endParaRPr lang="en-US" sz="1867" dirty="0"/>
          </a:p>
          <a:p>
            <a:endParaRPr lang="en-US" dirty="0"/>
          </a:p>
          <a:p>
            <a:endParaRPr lang="en-US" dirty="0"/>
          </a:p>
        </p:txBody>
      </p:sp>
      <p:sp>
        <p:nvSpPr>
          <p:cNvPr id="4" name="Slide Number Placeholder 3">
            <a:extLst>
              <a:ext uri="{FF2B5EF4-FFF2-40B4-BE49-F238E27FC236}">
                <a16:creationId xmlns:a16="http://schemas.microsoft.com/office/drawing/2014/main" id="{B29F1FD4-CADD-4493-B6B6-8A32DD9E06EF}"/>
              </a:ext>
            </a:extLst>
          </p:cNvPr>
          <p:cNvSpPr>
            <a:spLocks noGrp="1"/>
          </p:cNvSpPr>
          <p:nvPr>
            <p:ph type="sldNum" sz="quarter" idx="12"/>
          </p:nvPr>
        </p:nvSpPr>
        <p:spPr/>
        <p:txBody>
          <a:bodyPr/>
          <a:lstStyle/>
          <a:p>
            <a:fld id="{B58DE5F1-E0F9-4CCA-92B7-7A6FC4DFEE14}" type="slidenum">
              <a:rPr lang="en-US" smtClean="0"/>
              <a:t>13</a:t>
            </a:fld>
            <a:endParaRPr lang="en-US" dirty="0"/>
          </a:p>
        </p:txBody>
      </p:sp>
      <p:pic>
        <p:nvPicPr>
          <p:cNvPr id="5" name="Picture 4">
            <a:extLst>
              <a:ext uri="{FF2B5EF4-FFF2-40B4-BE49-F238E27FC236}">
                <a16:creationId xmlns:a16="http://schemas.microsoft.com/office/drawing/2014/main" id="{3BCEE8A7-B183-4AA6-B218-20ECC759687F}"/>
              </a:ext>
            </a:extLst>
          </p:cNvPr>
          <p:cNvPicPr>
            <a:picLocks noChangeAspect="1"/>
          </p:cNvPicPr>
          <p:nvPr/>
        </p:nvPicPr>
        <p:blipFill>
          <a:blip r:embed="rId2"/>
          <a:stretch>
            <a:fillRect/>
          </a:stretch>
        </p:blipFill>
        <p:spPr>
          <a:xfrm>
            <a:off x="6290140" y="4628088"/>
            <a:ext cx="5396825" cy="1650793"/>
          </a:xfrm>
          <a:prstGeom prst="rect">
            <a:avLst/>
          </a:prstGeom>
        </p:spPr>
      </p:pic>
      <p:sp>
        <p:nvSpPr>
          <p:cNvPr id="7" name="Footer Placeholder 4">
            <a:extLst>
              <a:ext uri="{FF2B5EF4-FFF2-40B4-BE49-F238E27FC236}">
                <a16:creationId xmlns:a16="http://schemas.microsoft.com/office/drawing/2014/main" id="{11757674-3245-4C59-842D-93D1CC58FFDB}"/>
              </a:ext>
            </a:extLst>
          </p:cNvPr>
          <p:cNvSpPr txBox="1">
            <a:spLocks/>
          </p:cNvSpPr>
          <p:nvPr/>
        </p:nvSpPr>
        <p:spPr>
          <a:xfrm>
            <a:off x="548640" y="587587"/>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extLst>
      <p:ext uri="{BB962C8B-B14F-4D97-AF65-F5344CB8AC3E}">
        <p14:creationId xmlns:p14="http://schemas.microsoft.com/office/powerpoint/2010/main" val="4845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166C-DDBB-4CD5-BCC0-C390747E0608}"/>
              </a:ext>
            </a:extLst>
          </p:cNvPr>
          <p:cNvSpPr>
            <a:spLocks noGrp="1"/>
          </p:cNvSpPr>
          <p:nvPr>
            <p:ph type="title"/>
          </p:nvPr>
        </p:nvSpPr>
        <p:spPr/>
        <p:txBody>
          <a:bodyPr/>
          <a:lstStyle/>
          <a:p>
            <a:r>
              <a:rPr lang="en-US" dirty="0"/>
              <a:t>When may PHI be accessed and disclosed?</a:t>
            </a:r>
          </a:p>
        </p:txBody>
      </p:sp>
      <p:sp>
        <p:nvSpPr>
          <p:cNvPr id="3" name="Content Placeholder 2">
            <a:extLst>
              <a:ext uri="{FF2B5EF4-FFF2-40B4-BE49-F238E27FC236}">
                <a16:creationId xmlns:a16="http://schemas.microsoft.com/office/drawing/2014/main" id="{CD080778-C453-4388-8BC8-D2F779B7C962}"/>
              </a:ext>
            </a:extLst>
          </p:cNvPr>
          <p:cNvSpPr>
            <a:spLocks noGrp="1"/>
          </p:cNvSpPr>
          <p:nvPr>
            <p:ph sz="half" idx="1"/>
          </p:nvPr>
        </p:nvSpPr>
        <p:spPr/>
        <p:txBody>
          <a:bodyPr/>
          <a:lstStyle/>
          <a:p>
            <a:pPr marL="0" indent="0">
              <a:buNone/>
            </a:pPr>
            <a:r>
              <a:rPr lang="en-US" sz="1867" b="1" dirty="0">
                <a:latin typeface="Arial" panose="020B0604020202020204" pitchFamily="34" charset="0"/>
              </a:rPr>
              <a:t>Treatment, Payment, Operations (TPO)</a:t>
            </a:r>
          </a:p>
          <a:p>
            <a:pPr>
              <a:buFont typeface="Wingdings" panose="05000000000000000000" pitchFamily="2" charset="2"/>
              <a:buChar char="§"/>
            </a:pPr>
            <a:r>
              <a:rPr lang="en-US" sz="1867" dirty="0">
                <a:latin typeface="Arial" panose="020B0604020202020204" pitchFamily="34" charset="0"/>
              </a:rPr>
              <a:t>HIPAA allows caregivers to </a:t>
            </a:r>
            <a:r>
              <a:rPr lang="en-US" sz="1867" b="1" dirty="0">
                <a:latin typeface="Arial" panose="020B0604020202020204" pitchFamily="34" charset="0"/>
              </a:rPr>
              <a:t>access and disclose </a:t>
            </a:r>
            <a:r>
              <a:rPr lang="en-US" sz="1867" dirty="0">
                <a:latin typeface="Arial" panose="020B0604020202020204" pitchFamily="34" charset="0"/>
              </a:rPr>
              <a:t>PHI </a:t>
            </a:r>
            <a:r>
              <a:rPr lang="en-US" sz="1867" b="1" dirty="0">
                <a:latin typeface="Arial" panose="020B0604020202020204" pitchFamily="34" charset="0"/>
              </a:rPr>
              <a:t>without</a:t>
            </a:r>
            <a:r>
              <a:rPr lang="en-US" sz="1867" dirty="0">
                <a:latin typeface="Arial" panose="020B0604020202020204" pitchFamily="34" charset="0"/>
              </a:rPr>
              <a:t> patient authorization for:</a:t>
            </a:r>
          </a:p>
          <a:p>
            <a:pPr lvl="1">
              <a:buFont typeface="Wingdings" panose="05000000000000000000" pitchFamily="2" charset="2"/>
              <a:buChar char="§"/>
            </a:pPr>
            <a:r>
              <a:rPr lang="en-US" sz="1867" dirty="0">
                <a:latin typeface="Arial" panose="020B0604020202020204" pitchFamily="34" charset="0"/>
              </a:rPr>
              <a:t>Treatment activities - care, referrals, orders</a:t>
            </a:r>
          </a:p>
          <a:p>
            <a:pPr lvl="1">
              <a:buFont typeface="Wingdings" panose="05000000000000000000" pitchFamily="2" charset="2"/>
              <a:buChar char="§"/>
            </a:pPr>
            <a:r>
              <a:rPr lang="en-US" sz="1867" dirty="0">
                <a:latin typeface="Arial" panose="020B0604020202020204" pitchFamily="34" charset="0"/>
              </a:rPr>
              <a:t>Payment - billers, coders, collection</a:t>
            </a:r>
          </a:p>
          <a:p>
            <a:pPr lvl="1">
              <a:buFont typeface="Wingdings" panose="05000000000000000000" pitchFamily="2" charset="2"/>
              <a:buChar char="§"/>
            </a:pPr>
            <a:r>
              <a:rPr lang="en-US" sz="1867" dirty="0">
                <a:latin typeface="Arial" panose="020B0604020202020204" pitchFamily="34" charset="0"/>
              </a:rPr>
              <a:t>Healthcare operations - quality assurance, recertification, process improvement</a:t>
            </a:r>
          </a:p>
          <a:p>
            <a:pPr lvl="1">
              <a:buFont typeface="Wingdings" panose="05000000000000000000" pitchFamily="2" charset="2"/>
              <a:buChar char="§"/>
            </a:pPr>
            <a:endParaRPr lang="en-US" sz="1867" dirty="0">
              <a:latin typeface="Arial" panose="020B0604020202020204" pitchFamily="34" charset="0"/>
            </a:endParaRPr>
          </a:p>
          <a:p>
            <a:pPr marL="182875" lvl="1" indent="0">
              <a:buNone/>
            </a:pPr>
            <a:endParaRPr lang="en-US" sz="1867" dirty="0">
              <a:latin typeface="Arial" panose="020B0604020202020204" pitchFamily="34" charset="0"/>
            </a:endParaRPr>
          </a:p>
        </p:txBody>
      </p:sp>
      <p:sp>
        <p:nvSpPr>
          <p:cNvPr id="4" name="Content Placeholder 3">
            <a:extLst>
              <a:ext uri="{FF2B5EF4-FFF2-40B4-BE49-F238E27FC236}">
                <a16:creationId xmlns:a16="http://schemas.microsoft.com/office/drawing/2014/main" id="{9AFE7ED1-B21E-4EB2-8DA1-CB650BB65ADB}"/>
              </a:ext>
            </a:extLst>
          </p:cNvPr>
          <p:cNvSpPr>
            <a:spLocks noGrp="1"/>
          </p:cNvSpPr>
          <p:nvPr>
            <p:ph sz="half" idx="2"/>
          </p:nvPr>
        </p:nvSpPr>
        <p:spPr/>
        <p:txBody>
          <a:bodyPr/>
          <a:lstStyle/>
          <a:p>
            <a:pPr marL="0" indent="0">
              <a:buNone/>
            </a:pPr>
            <a:r>
              <a:rPr lang="en-US" sz="1867" b="1" i="1" dirty="0">
                <a:latin typeface="Arial" panose="020B0604020202020204" pitchFamily="34" charset="0"/>
              </a:rPr>
              <a:t>“Need to know”</a:t>
            </a:r>
          </a:p>
          <a:p>
            <a:pPr marL="0" indent="0">
              <a:buNone/>
            </a:pPr>
            <a:r>
              <a:rPr lang="en-US" sz="1867" dirty="0">
                <a:latin typeface="Arial" panose="020B0604020202020204" pitchFamily="34" charset="0"/>
              </a:rPr>
              <a:t>Ensure that any access, use or disclosure of PHI follows the </a:t>
            </a:r>
            <a:r>
              <a:rPr lang="en-US" sz="1867" b="1" dirty="0">
                <a:latin typeface="Arial" panose="020B0604020202020204" pitchFamily="34" charset="0"/>
              </a:rPr>
              <a:t>Minimum Necessary Policy </a:t>
            </a:r>
            <a:r>
              <a:rPr lang="en-US" sz="1867" dirty="0">
                <a:latin typeface="Arial" panose="020B0604020202020204" pitchFamily="34" charset="0"/>
              </a:rPr>
              <a:t>at all times. </a:t>
            </a:r>
          </a:p>
          <a:p>
            <a:pPr marL="0" indent="0">
              <a:buNone/>
            </a:pPr>
            <a:r>
              <a:rPr lang="en-US" sz="1867" dirty="0">
                <a:latin typeface="Arial" panose="020B0604020202020204" pitchFamily="34" charset="0"/>
              </a:rPr>
              <a:t>Only access, use or disclose the minimum amount of PHI necessary to fulfill the TPO related task, as required by HIPAA.</a:t>
            </a:r>
          </a:p>
          <a:p>
            <a:pPr marL="0" indent="0">
              <a:buNone/>
            </a:pPr>
            <a:endParaRPr lang="en-US" sz="1867" dirty="0">
              <a:latin typeface="Arial" panose="020B0604020202020204" pitchFamily="34" charset="0"/>
            </a:endParaRPr>
          </a:p>
        </p:txBody>
      </p:sp>
      <p:sp>
        <p:nvSpPr>
          <p:cNvPr id="5" name="Slide Number Placeholder 4">
            <a:extLst>
              <a:ext uri="{FF2B5EF4-FFF2-40B4-BE49-F238E27FC236}">
                <a16:creationId xmlns:a16="http://schemas.microsoft.com/office/drawing/2014/main" id="{0DFFCFB0-CDE4-49C0-9256-947AEEA84EF6}"/>
              </a:ext>
            </a:extLst>
          </p:cNvPr>
          <p:cNvSpPr>
            <a:spLocks noGrp="1"/>
          </p:cNvSpPr>
          <p:nvPr>
            <p:ph type="sldNum" sz="quarter" idx="12"/>
          </p:nvPr>
        </p:nvSpPr>
        <p:spPr/>
        <p:txBody>
          <a:bodyPr/>
          <a:lstStyle/>
          <a:p>
            <a:fld id="{B58DE5F1-E0F9-4CCA-92B7-7A6FC4DFEE14}" type="slidenum">
              <a:rPr lang="en-US" smtClean="0"/>
              <a:t>14</a:t>
            </a:fld>
            <a:endParaRPr lang="en-US"/>
          </a:p>
        </p:txBody>
      </p:sp>
      <p:sp>
        <p:nvSpPr>
          <p:cNvPr id="8" name="Footer Placeholder 4">
            <a:extLst>
              <a:ext uri="{FF2B5EF4-FFF2-40B4-BE49-F238E27FC236}">
                <a16:creationId xmlns:a16="http://schemas.microsoft.com/office/drawing/2014/main" id="{0F7B4A54-6F52-45E0-9675-7ADAB964DDFC}"/>
              </a:ext>
            </a:extLst>
          </p:cNvPr>
          <p:cNvSpPr txBox="1">
            <a:spLocks/>
          </p:cNvSpPr>
          <p:nvPr/>
        </p:nvSpPr>
        <p:spPr>
          <a:xfrm>
            <a:off x="546100" y="639233"/>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pic>
        <p:nvPicPr>
          <p:cNvPr id="10" name="Picture 9">
            <a:extLst>
              <a:ext uri="{FF2B5EF4-FFF2-40B4-BE49-F238E27FC236}">
                <a16:creationId xmlns:a16="http://schemas.microsoft.com/office/drawing/2014/main" id="{FD5E321B-B360-49F0-901B-5694258322BA}"/>
              </a:ext>
            </a:extLst>
          </p:cNvPr>
          <p:cNvPicPr>
            <a:picLocks noChangeAspect="1"/>
          </p:cNvPicPr>
          <p:nvPr/>
        </p:nvPicPr>
        <p:blipFill>
          <a:blip r:embed="rId2"/>
          <a:stretch>
            <a:fillRect/>
          </a:stretch>
        </p:blipFill>
        <p:spPr>
          <a:xfrm>
            <a:off x="7553452" y="4364565"/>
            <a:ext cx="2870200" cy="1854200"/>
          </a:xfrm>
          <a:prstGeom prst="rect">
            <a:avLst/>
          </a:prstGeom>
        </p:spPr>
      </p:pic>
      <p:pic>
        <p:nvPicPr>
          <p:cNvPr id="12" name="Picture 11">
            <a:extLst>
              <a:ext uri="{FF2B5EF4-FFF2-40B4-BE49-F238E27FC236}">
                <a16:creationId xmlns:a16="http://schemas.microsoft.com/office/drawing/2014/main" id="{E4ADB5AD-71C8-42AF-BF43-A68540163325}"/>
              </a:ext>
            </a:extLst>
          </p:cNvPr>
          <p:cNvPicPr>
            <a:picLocks noChangeAspect="1"/>
          </p:cNvPicPr>
          <p:nvPr/>
        </p:nvPicPr>
        <p:blipFill>
          <a:blip r:embed="rId3"/>
          <a:stretch>
            <a:fillRect/>
          </a:stretch>
        </p:blipFill>
        <p:spPr>
          <a:xfrm>
            <a:off x="1051560" y="4663015"/>
            <a:ext cx="4292600" cy="1257300"/>
          </a:xfrm>
          <a:prstGeom prst="rect">
            <a:avLst/>
          </a:prstGeom>
        </p:spPr>
      </p:pic>
    </p:spTree>
    <p:extLst>
      <p:ext uri="{BB962C8B-B14F-4D97-AF65-F5344CB8AC3E}">
        <p14:creationId xmlns:p14="http://schemas.microsoft.com/office/powerpoint/2010/main" val="193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C7C4-C368-F7A2-F3DA-A083C2527D52}"/>
              </a:ext>
            </a:extLst>
          </p:cNvPr>
          <p:cNvSpPr>
            <a:spLocks noGrp="1"/>
          </p:cNvSpPr>
          <p:nvPr>
            <p:ph type="title"/>
          </p:nvPr>
        </p:nvSpPr>
        <p:spPr/>
        <p:txBody>
          <a:bodyPr/>
          <a:lstStyle/>
          <a:p>
            <a:r>
              <a:rPr lang="en-US" dirty="0"/>
              <a:t>Mandatory Disclosures</a:t>
            </a:r>
          </a:p>
        </p:txBody>
      </p:sp>
      <p:sp>
        <p:nvSpPr>
          <p:cNvPr id="3" name="Content Placeholder 2">
            <a:extLst>
              <a:ext uri="{FF2B5EF4-FFF2-40B4-BE49-F238E27FC236}">
                <a16:creationId xmlns:a16="http://schemas.microsoft.com/office/drawing/2014/main" id="{CC4B1628-E506-0894-EA96-8E7D1D43B985}"/>
              </a:ext>
            </a:extLst>
          </p:cNvPr>
          <p:cNvSpPr>
            <a:spLocks noGrp="1"/>
          </p:cNvSpPr>
          <p:nvPr>
            <p:ph idx="1"/>
          </p:nvPr>
        </p:nvSpPr>
        <p:spPr/>
        <p:txBody>
          <a:bodyPr/>
          <a:lstStyle/>
          <a:p>
            <a:r>
              <a:rPr lang="en-US" sz="2800" dirty="0"/>
              <a:t>To the Patient (some exceptions apply)</a:t>
            </a:r>
          </a:p>
          <a:p>
            <a:r>
              <a:rPr lang="en-US" sz="2800" dirty="0"/>
              <a:t>To the Secretary of DHHS to investigate alleged privacy violation</a:t>
            </a:r>
          </a:p>
        </p:txBody>
      </p:sp>
      <p:sp>
        <p:nvSpPr>
          <p:cNvPr id="4" name="Slide Number Placeholder 3">
            <a:extLst>
              <a:ext uri="{FF2B5EF4-FFF2-40B4-BE49-F238E27FC236}">
                <a16:creationId xmlns:a16="http://schemas.microsoft.com/office/drawing/2014/main" id="{672C6FDC-03B3-3664-789B-C975F577E7FB}"/>
              </a:ext>
            </a:extLst>
          </p:cNvPr>
          <p:cNvSpPr>
            <a:spLocks noGrp="1"/>
          </p:cNvSpPr>
          <p:nvPr>
            <p:ph type="sldNum" sz="quarter" idx="12"/>
          </p:nvPr>
        </p:nvSpPr>
        <p:spPr/>
        <p:txBody>
          <a:bodyPr/>
          <a:lstStyle/>
          <a:p>
            <a:fld id="{B58DE5F1-E0F9-4CCA-92B7-7A6FC4DFEE14}" type="slidenum">
              <a:rPr lang="en-US" smtClean="0"/>
              <a:t>15</a:t>
            </a:fld>
            <a:endParaRPr lang="en-US" dirty="0"/>
          </a:p>
        </p:txBody>
      </p:sp>
      <p:sp>
        <p:nvSpPr>
          <p:cNvPr id="5" name="Footer Placeholder 4">
            <a:extLst>
              <a:ext uri="{FF2B5EF4-FFF2-40B4-BE49-F238E27FC236}">
                <a16:creationId xmlns:a16="http://schemas.microsoft.com/office/drawing/2014/main" id="{2562C438-1AED-CADE-4177-54FF095CCE9C}"/>
              </a:ext>
            </a:extLst>
          </p:cNvPr>
          <p:cNvSpPr>
            <a:spLocks noGrp="1"/>
          </p:cNvSpPr>
          <p:nvPr>
            <p:ph type="ftr" sz="quarter" idx="3"/>
          </p:nvPr>
        </p:nvSpPr>
        <p:spPr/>
        <p:txBody>
          <a:bodyPr/>
          <a:lstStyle/>
          <a:p>
            <a:r>
              <a:rPr lang="en-US"/>
              <a:t>Compliance Department</a:t>
            </a:r>
            <a:endParaRPr lang="en-US" dirty="0"/>
          </a:p>
        </p:txBody>
      </p:sp>
    </p:spTree>
    <p:extLst>
      <p:ext uri="{BB962C8B-B14F-4D97-AF65-F5344CB8AC3E}">
        <p14:creationId xmlns:p14="http://schemas.microsoft.com/office/powerpoint/2010/main" val="247853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0D79-334D-5955-E614-234CEE18742A}"/>
              </a:ext>
            </a:extLst>
          </p:cNvPr>
          <p:cNvSpPr>
            <a:spLocks noGrp="1"/>
          </p:cNvSpPr>
          <p:nvPr>
            <p:ph type="title"/>
          </p:nvPr>
        </p:nvSpPr>
        <p:spPr/>
        <p:txBody>
          <a:bodyPr/>
          <a:lstStyle/>
          <a:p>
            <a:r>
              <a:rPr lang="en-US" dirty="0"/>
              <a:t>Authorizations</a:t>
            </a:r>
          </a:p>
        </p:txBody>
      </p:sp>
      <p:sp>
        <p:nvSpPr>
          <p:cNvPr id="3" name="Content Placeholder 2">
            <a:extLst>
              <a:ext uri="{FF2B5EF4-FFF2-40B4-BE49-F238E27FC236}">
                <a16:creationId xmlns:a16="http://schemas.microsoft.com/office/drawing/2014/main" id="{2BD9E981-5D84-5E97-662F-DB8155A1DCB8}"/>
              </a:ext>
            </a:extLst>
          </p:cNvPr>
          <p:cNvSpPr>
            <a:spLocks noGrp="1"/>
          </p:cNvSpPr>
          <p:nvPr>
            <p:ph idx="1"/>
          </p:nvPr>
        </p:nvSpPr>
        <p:spPr/>
        <p:txBody>
          <a:bodyPr/>
          <a:lstStyle/>
          <a:p>
            <a:r>
              <a:rPr lang="en-US" sz="2800" dirty="0"/>
              <a:t>All uses and disclosure of PHI that are not explicitly required or allowed under the regulations may only be done with a written authorization.</a:t>
            </a:r>
          </a:p>
        </p:txBody>
      </p:sp>
      <p:sp>
        <p:nvSpPr>
          <p:cNvPr id="4" name="Slide Number Placeholder 3">
            <a:extLst>
              <a:ext uri="{FF2B5EF4-FFF2-40B4-BE49-F238E27FC236}">
                <a16:creationId xmlns:a16="http://schemas.microsoft.com/office/drawing/2014/main" id="{B83C5152-0DD0-2BA0-F7B5-F7F18DDE1840}"/>
              </a:ext>
            </a:extLst>
          </p:cNvPr>
          <p:cNvSpPr>
            <a:spLocks noGrp="1"/>
          </p:cNvSpPr>
          <p:nvPr>
            <p:ph type="sldNum" sz="quarter" idx="12"/>
          </p:nvPr>
        </p:nvSpPr>
        <p:spPr/>
        <p:txBody>
          <a:bodyPr/>
          <a:lstStyle/>
          <a:p>
            <a:fld id="{B58DE5F1-E0F9-4CCA-92B7-7A6FC4DFEE14}" type="slidenum">
              <a:rPr lang="en-US" smtClean="0"/>
              <a:t>16</a:t>
            </a:fld>
            <a:endParaRPr lang="en-US" dirty="0"/>
          </a:p>
        </p:txBody>
      </p:sp>
      <p:sp>
        <p:nvSpPr>
          <p:cNvPr id="5" name="Footer Placeholder 4">
            <a:extLst>
              <a:ext uri="{FF2B5EF4-FFF2-40B4-BE49-F238E27FC236}">
                <a16:creationId xmlns:a16="http://schemas.microsoft.com/office/drawing/2014/main" id="{918BC645-F14D-2A3F-5B1B-02ED28DA5846}"/>
              </a:ext>
            </a:extLst>
          </p:cNvPr>
          <p:cNvSpPr>
            <a:spLocks noGrp="1"/>
          </p:cNvSpPr>
          <p:nvPr>
            <p:ph type="ftr" sz="quarter" idx="3"/>
          </p:nvPr>
        </p:nvSpPr>
        <p:spPr/>
        <p:txBody>
          <a:bodyPr/>
          <a:lstStyle/>
          <a:p>
            <a:r>
              <a:rPr lang="en-US"/>
              <a:t>Compliance Department</a:t>
            </a:r>
            <a:endParaRPr lang="en-US" dirty="0"/>
          </a:p>
        </p:txBody>
      </p:sp>
    </p:spTree>
    <p:extLst>
      <p:ext uri="{BB962C8B-B14F-4D97-AF65-F5344CB8AC3E}">
        <p14:creationId xmlns:p14="http://schemas.microsoft.com/office/powerpoint/2010/main" val="41273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022B-E4E2-0414-FEEA-581D009A6E02}"/>
              </a:ext>
            </a:extLst>
          </p:cNvPr>
          <p:cNvSpPr>
            <a:spLocks noGrp="1"/>
          </p:cNvSpPr>
          <p:nvPr>
            <p:ph type="title"/>
          </p:nvPr>
        </p:nvSpPr>
        <p:spPr/>
        <p:txBody>
          <a:bodyPr/>
          <a:lstStyle/>
          <a:p>
            <a:r>
              <a:rPr lang="en-US" dirty="0"/>
              <a:t>Uses and Disclosures Requiring an Opportunity to Object</a:t>
            </a:r>
          </a:p>
        </p:txBody>
      </p:sp>
      <p:sp>
        <p:nvSpPr>
          <p:cNvPr id="3" name="Content Placeholder 2">
            <a:extLst>
              <a:ext uri="{FF2B5EF4-FFF2-40B4-BE49-F238E27FC236}">
                <a16:creationId xmlns:a16="http://schemas.microsoft.com/office/drawing/2014/main" id="{1E4C4599-794C-960F-4884-58FF95EDB93F}"/>
              </a:ext>
            </a:extLst>
          </p:cNvPr>
          <p:cNvSpPr>
            <a:spLocks noGrp="1"/>
          </p:cNvSpPr>
          <p:nvPr>
            <p:ph idx="1"/>
          </p:nvPr>
        </p:nvSpPr>
        <p:spPr/>
        <p:txBody>
          <a:bodyPr/>
          <a:lstStyle/>
          <a:p>
            <a:r>
              <a:rPr lang="en-US" sz="2800" dirty="0"/>
              <a:t>Facility Directories</a:t>
            </a:r>
          </a:p>
          <a:p>
            <a:r>
              <a:rPr lang="en-US" sz="2800" dirty="0"/>
              <a:t>Family, Friends, Clergy</a:t>
            </a:r>
          </a:p>
          <a:p>
            <a:r>
              <a:rPr lang="en-US" sz="2800" dirty="0"/>
              <a:t>Notification</a:t>
            </a:r>
          </a:p>
        </p:txBody>
      </p:sp>
      <p:sp>
        <p:nvSpPr>
          <p:cNvPr id="4" name="Slide Number Placeholder 3">
            <a:extLst>
              <a:ext uri="{FF2B5EF4-FFF2-40B4-BE49-F238E27FC236}">
                <a16:creationId xmlns:a16="http://schemas.microsoft.com/office/drawing/2014/main" id="{9B536BF9-7C0D-912E-51F2-95454E6247EC}"/>
              </a:ext>
            </a:extLst>
          </p:cNvPr>
          <p:cNvSpPr>
            <a:spLocks noGrp="1"/>
          </p:cNvSpPr>
          <p:nvPr>
            <p:ph type="sldNum" sz="quarter" idx="12"/>
          </p:nvPr>
        </p:nvSpPr>
        <p:spPr/>
        <p:txBody>
          <a:bodyPr/>
          <a:lstStyle/>
          <a:p>
            <a:fld id="{B58DE5F1-E0F9-4CCA-92B7-7A6FC4DFEE14}" type="slidenum">
              <a:rPr lang="en-US" smtClean="0"/>
              <a:t>17</a:t>
            </a:fld>
            <a:endParaRPr lang="en-US" dirty="0"/>
          </a:p>
        </p:txBody>
      </p:sp>
      <p:sp>
        <p:nvSpPr>
          <p:cNvPr id="5" name="Footer Placeholder 4">
            <a:extLst>
              <a:ext uri="{FF2B5EF4-FFF2-40B4-BE49-F238E27FC236}">
                <a16:creationId xmlns:a16="http://schemas.microsoft.com/office/drawing/2014/main" id="{E3B79239-C3CC-17B6-0C9C-8ADC4B1182F6}"/>
              </a:ext>
            </a:extLst>
          </p:cNvPr>
          <p:cNvSpPr>
            <a:spLocks noGrp="1"/>
          </p:cNvSpPr>
          <p:nvPr>
            <p:ph type="ftr" sz="quarter" idx="3"/>
          </p:nvPr>
        </p:nvSpPr>
        <p:spPr/>
        <p:txBody>
          <a:bodyPr/>
          <a:lstStyle/>
          <a:p>
            <a:r>
              <a:rPr lang="en-US"/>
              <a:t>Compliance Department</a:t>
            </a:r>
            <a:endParaRPr lang="en-US" dirty="0"/>
          </a:p>
        </p:txBody>
      </p:sp>
    </p:spTree>
    <p:extLst>
      <p:ext uri="{BB962C8B-B14F-4D97-AF65-F5344CB8AC3E}">
        <p14:creationId xmlns:p14="http://schemas.microsoft.com/office/powerpoint/2010/main" val="104216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BDB7-851A-4DBC-9159-E7E21BCE0736}"/>
              </a:ext>
            </a:extLst>
          </p:cNvPr>
          <p:cNvSpPr>
            <a:spLocks noGrp="1"/>
          </p:cNvSpPr>
          <p:nvPr>
            <p:ph type="title"/>
          </p:nvPr>
        </p:nvSpPr>
        <p:spPr/>
        <p:txBody>
          <a:bodyPr/>
          <a:lstStyle/>
          <a:p>
            <a:r>
              <a:rPr lang="en-US" dirty="0"/>
              <a:t>Case Example #2</a:t>
            </a:r>
          </a:p>
        </p:txBody>
      </p:sp>
      <p:sp>
        <p:nvSpPr>
          <p:cNvPr id="3" name="Content Placeholder 2">
            <a:extLst>
              <a:ext uri="{FF2B5EF4-FFF2-40B4-BE49-F238E27FC236}">
                <a16:creationId xmlns:a16="http://schemas.microsoft.com/office/drawing/2014/main" id="{1EEEAA72-A9D3-4DC2-B6D6-5BDC269C463A}"/>
              </a:ext>
            </a:extLst>
          </p:cNvPr>
          <p:cNvSpPr>
            <a:spLocks noGrp="1"/>
          </p:cNvSpPr>
          <p:nvPr>
            <p:ph idx="1"/>
          </p:nvPr>
        </p:nvSpPr>
        <p:spPr/>
        <p:txBody>
          <a:bodyPr/>
          <a:lstStyle/>
          <a:p>
            <a:pPr marL="0" indent="0">
              <a:buNone/>
            </a:pPr>
            <a:r>
              <a:rPr lang="en-US" sz="1867" dirty="0"/>
              <a:t>My neighbor complained to me that he hadn’t heard back from the lab yet and wanted to know the results of his tests.  He asked if I would go into his record and pull the results. Is this appropriate PHI access?</a:t>
            </a:r>
          </a:p>
          <a:p>
            <a:pPr marL="0" indent="0">
              <a:buNone/>
            </a:pPr>
            <a:endParaRPr lang="en-US" sz="1867" dirty="0"/>
          </a:p>
          <a:p>
            <a:pPr marL="0" indent="0">
              <a:buNone/>
            </a:pPr>
            <a:endParaRPr lang="en-US" sz="1867" dirty="0"/>
          </a:p>
          <a:p>
            <a:pPr marL="0" indent="0">
              <a:buNone/>
            </a:pPr>
            <a:r>
              <a:rPr lang="en-US" sz="1867" i="1" dirty="0"/>
              <a:t>No. A patient </a:t>
            </a:r>
            <a:r>
              <a:rPr lang="en-US" sz="1867" b="1" i="1" dirty="0"/>
              <a:t>release of information authorization is required </a:t>
            </a:r>
            <a:r>
              <a:rPr lang="en-US" sz="1867" i="1" dirty="0"/>
              <a:t>outside of a TPO reason for access or disclosure.</a:t>
            </a:r>
          </a:p>
          <a:p>
            <a:pPr marL="0" indent="0">
              <a:buNone/>
            </a:pPr>
            <a:endParaRPr lang="en-US" sz="1867" dirty="0"/>
          </a:p>
        </p:txBody>
      </p:sp>
      <p:sp>
        <p:nvSpPr>
          <p:cNvPr id="4" name="Slide Number Placeholder 3">
            <a:extLst>
              <a:ext uri="{FF2B5EF4-FFF2-40B4-BE49-F238E27FC236}">
                <a16:creationId xmlns:a16="http://schemas.microsoft.com/office/drawing/2014/main" id="{B29F1FD4-CADD-4493-B6B6-8A32DD9E06EF}"/>
              </a:ext>
            </a:extLst>
          </p:cNvPr>
          <p:cNvSpPr>
            <a:spLocks noGrp="1"/>
          </p:cNvSpPr>
          <p:nvPr>
            <p:ph type="sldNum" sz="quarter" idx="12"/>
          </p:nvPr>
        </p:nvSpPr>
        <p:spPr/>
        <p:txBody>
          <a:bodyPr/>
          <a:lstStyle/>
          <a:p>
            <a:fld id="{B58DE5F1-E0F9-4CCA-92B7-7A6FC4DFEE14}" type="slidenum">
              <a:rPr lang="en-US" smtClean="0"/>
              <a:t>18</a:t>
            </a:fld>
            <a:endParaRPr lang="en-US" dirty="0"/>
          </a:p>
        </p:txBody>
      </p:sp>
      <p:sp>
        <p:nvSpPr>
          <p:cNvPr id="5" name="Footer Placeholder 4">
            <a:extLst>
              <a:ext uri="{FF2B5EF4-FFF2-40B4-BE49-F238E27FC236}">
                <a16:creationId xmlns:a16="http://schemas.microsoft.com/office/drawing/2014/main" id="{CB726BF9-AC4A-4BF8-82A0-F2B9F49EA5A0}"/>
              </a:ext>
            </a:extLst>
          </p:cNvPr>
          <p:cNvSpPr txBox="1">
            <a:spLocks/>
          </p:cNvSpPr>
          <p:nvPr/>
        </p:nvSpPr>
        <p:spPr>
          <a:xfrm>
            <a:off x="548640" y="587587"/>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extLst>
      <p:ext uri="{BB962C8B-B14F-4D97-AF65-F5344CB8AC3E}">
        <p14:creationId xmlns:p14="http://schemas.microsoft.com/office/powerpoint/2010/main" val="188575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BDB7-851A-4DBC-9159-E7E21BCE0736}"/>
              </a:ext>
            </a:extLst>
          </p:cNvPr>
          <p:cNvSpPr>
            <a:spLocks noGrp="1"/>
          </p:cNvSpPr>
          <p:nvPr>
            <p:ph type="title"/>
          </p:nvPr>
        </p:nvSpPr>
        <p:spPr/>
        <p:txBody>
          <a:bodyPr/>
          <a:lstStyle/>
          <a:p>
            <a:r>
              <a:rPr lang="en-US" dirty="0"/>
              <a:t>May I access my family member’s record or my own?</a:t>
            </a:r>
          </a:p>
        </p:txBody>
      </p:sp>
      <p:sp>
        <p:nvSpPr>
          <p:cNvPr id="3" name="Content Placeholder 2">
            <a:extLst>
              <a:ext uri="{FF2B5EF4-FFF2-40B4-BE49-F238E27FC236}">
                <a16:creationId xmlns:a16="http://schemas.microsoft.com/office/drawing/2014/main" id="{1EEEAA72-A9D3-4DC2-B6D6-5BDC269C463A}"/>
              </a:ext>
            </a:extLst>
          </p:cNvPr>
          <p:cNvSpPr>
            <a:spLocks noGrp="1"/>
          </p:cNvSpPr>
          <p:nvPr>
            <p:ph idx="1"/>
          </p:nvPr>
        </p:nvSpPr>
        <p:spPr/>
        <p:txBody>
          <a:bodyPr/>
          <a:lstStyle/>
          <a:p>
            <a:pPr marL="0" indent="0">
              <a:buNone/>
            </a:pPr>
            <a:r>
              <a:rPr lang="en-US" sz="1867" dirty="0"/>
              <a:t>No. Curiosity, caring, and concern are not permitted uses or purposes for access of any patient record.</a:t>
            </a:r>
          </a:p>
          <a:p>
            <a:pPr marL="0" indent="0">
              <a:buNone/>
            </a:pPr>
            <a:r>
              <a:rPr lang="en-US" sz="1867" dirty="0"/>
              <a:t>Corewell Health has a zero-tolerance policy for intentional, inappropriate access. Inappropriate access to PHI can result in corrective action, up to and including termination of employment.</a:t>
            </a:r>
          </a:p>
        </p:txBody>
      </p:sp>
      <p:sp>
        <p:nvSpPr>
          <p:cNvPr id="4" name="Slide Number Placeholder 3">
            <a:extLst>
              <a:ext uri="{FF2B5EF4-FFF2-40B4-BE49-F238E27FC236}">
                <a16:creationId xmlns:a16="http://schemas.microsoft.com/office/drawing/2014/main" id="{B29F1FD4-CADD-4493-B6B6-8A32DD9E06EF}"/>
              </a:ext>
            </a:extLst>
          </p:cNvPr>
          <p:cNvSpPr>
            <a:spLocks noGrp="1"/>
          </p:cNvSpPr>
          <p:nvPr>
            <p:ph type="sldNum" sz="quarter" idx="12"/>
          </p:nvPr>
        </p:nvSpPr>
        <p:spPr/>
        <p:txBody>
          <a:bodyPr/>
          <a:lstStyle/>
          <a:p>
            <a:fld id="{B58DE5F1-E0F9-4CCA-92B7-7A6FC4DFEE14}" type="slidenum">
              <a:rPr lang="en-US" smtClean="0"/>
              <a:t>19</a:t>
            </a:fld>
            <a:endParaRPr lang="en-US" dirty="0"/>
          </a:p>
        </p:txBody>
      </p:sp>
      <p:sp>
        <p:nvSpPr>
          <p:cNvPr id="5" name="Footer Placeholder 4">
            <a:extLst>
              <a:ext uri="{FF2B5EF4-FFF2-40B4-BE49-F238E27FC236}">
                <a16:creationId xmlns:a16="http://schemas.microsoft.com/office/drawing/2014/main" id="{5AF34145-81D4-486C-92E6-FA7E2BF1DF6A}"/>
              </a:ext>
            </a:extLst>
          </p:cNvPr>
          <p:cNvSpPr txBox="1">
            <a:spLocks/>
          </p:cNvSpPr>
          <p:nvPr/>
        </p:nvSpPr>
        <p:spPr>
          <a:xfrm>
            <a:off x="548640" y="568233"/>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extLst>
      <p:ext uri="{BB962C8B-B14F-4D97-AF65-F5344CB8AC3E}">
        <p14:creationId xmlns:p14="http://schemas.microsoft.com/office/powerpoint/2010/main" val="202876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543B-A287-D3E7-4727-5EB1C7C574F1}"/>
              </a:ext>
            </a:extLst>
          </p:cNvPr>
          <p:cNvSpPr>
            <a:spLocks noGrp="1"/>
          </p:cNvSpPr>
          <p:nvPr>
            <p:ph type="title"/>
          </p:nvPr>
        </p:nvSpPr>
        <p:spPr/>
        <p:txBody>
          <a:bodyPr/>
          <a:lstStyle/>
          <a:p>
            <a:r>
              <a:rPr lang="en-US" sz="3600" dirty="0"/>
              <a:t>Overview of Today</a:t>
            </a:r>
          </a:p>
        </p:txBody>
      </p:sp>
      <p:sp>
        <p:nvSpPr>
          <p:cNvPr id="3" name="Content Placeholder 2">
            <a:extLst>
              <a:ext uri="{FF2B5EF4-FFF2-40B4-BE49-F238E27FC236}">
                <a16:creationId xmlns:a16="http://schemas.microsoft.com/office/drawing/2014/main" id="{8DA200EA-038D-41D8-42D9-D2281E4AC8C3}"/>
              </a:ext>
            </a:extLst>
          </p:cNvPr>
          <p:cNvSpPr>
            <a:spLocks noGrp="1"/>
          </p:cNvSpPr>
          <p:nvPr>
            <p:ph sz="half" idx="1"/>
          </p:nvPr>
        </p:nvSpPr>
        <p:spPr>
          <a:xfrm>
            <a:off x="546100" y="1889761"/>
            <a:ext cx="5790692" cy="4329007"/>
          </a:xfrm>
        </p:spPr>
        <p:txBody>
          <a:bodyPr/>
          <a:lstStyle/>
          <a:p>
            <a:r>
              <a:rPr lang="en-US" sz="3200" dirty="0"/>
              <a:t>History</a:t>
            </a:r>
          </a:p>
          <a:p>
            <a:r>
              <a:rPr lang="en-US" sz="3200" dirty="0"/>
              <a:t>Original Law, Intent, Purpose</a:t>
            </a:r>
          </a:p>
          <a:p>
            <a:r>
              <a:rPr lang="en-US" sz="3200" dirty="0"/>
              <a:t>Basics (5W1H)</a:t>
            </a:r>
          </a:p>
          <a:p>
            <a:r>
              <a:rPr lang="en-US" sz="3200" dirty="0"/>
              <a:t>CE’s and BA’s</a:t>
            </a:r>
          </a:p>
          <a:p>
            <a:r>
              <a:rPr lang="en-US" sz="3200" dirty="0"/>
              <a:t>Current Focus and Proposed Updates</a:t>
            </a:r>
          </a:p>
          <a:p>
            <a:r>
              <a:rPr lang="en-US" sz="3200" dirty="0"/>
              <a:t>Q &amp; A</a:t>
            </a:r>
          </a:p>
          <a:p>
            <a:endParaRPr lang="en-US" dirty="0"/>
          </a:p>
        </p:txBody>
      </p:sp>
      <p:sp>
        <p:nvSpPr>
          <p:cNvPr id="4" name="Content Placeholder 3">
            <a:extLst>
              <a:ext uri="{FF2B5EF4-FFF2-40B4-BE49-F238E27FC236}">
                <a16:creationId xmlns:a16="http://schemas.microsoft.com/office/drawing/2014/main" id="{ED9FFF1B-3C23-294E-D42A-8E9A2C498B4B}"/>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B301E50A-300B-5083-ADF4-1DD394CD1187}"/>
              </a:ext>
            </a:extLst>
          </p:cNvPr>
          <p:cNvSpPr>
            <a:spLocks noGrp="1"/>
          </p:cNvSpPr>
          <p:nvPr>
            <p:ph type="sldNum" sz="quarter" idx="12"/>
          </p:nvPr>
        </p:nvSpPr>
        <p:spPr/>
        <p:txBody>
          <a:bodyPr/>
          <a:lstStyle/>
          <a:p>
            <a:fld id="{B58DE5F1-E0F9-4CCA-92B7-7A6FC4DFEE14}" type="slidenum">
              <a:rPr lang="en-US" smtClean="0"/>
              <a:t>2</a:t>
            </a:fld>
            <a:endParaRPr lang="en-US"/>
          </a:p>
        </p:txBody>
      </p:sp>
      <p:sp>
        <p:nvSpPr>
          <p:cNvPr id="6" name="Footer Placeholder 5">
            <a:extLst>
              <a:ext uri="{FF2B5EF4-FFF2-40B4-BE49-F238E27FC236}">
                <a16:creationId xmlns:a16="http://schemas.microsoft.com/office/drawing/2014/main" id="{2D67B5C6-C754-FE4E-C184-DA9D21214ECB}"/>
              </a:ext>
            </a:extLst>
          </p:cNvPr>
          <p:cNvSpPr>
            <a:spLocks noGrp="1"/>
          </p:cNvSpPr>
          <p:nvPr>
            <p:ph type="ftr" sz="quarter" idx="3"/>
          </p:nvPr>
        </p:nvSpPr>
        <p:spPr/>
        <p:txBody>
          <a:bodyPr/>
          <a:lstStyle/>
          <a:p>
            <a:r>
              <a:rPr lang="en-US"/>
              <a:t>Compliance Department</a:t>
            </a:r>
            <a:endParaRPr lang="en-US" dirty="0"/>
          </a:p>
        </p:txBody>
      </p:sp>
    </p:spTree>
    <p:extLst>
      <p:ext uri="{BB962C8B-B14F-4D97-AF65-F5344CB8AC3E}">
        <p14:creationId xmlns:p14="http://schemas.microsoft.com/office/powerpoint/2010/main" val="391228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AD52-B07A-FA9F-7AC0-5337EA7EED2D}"/>
              </a:ext>
            </a:extLst>
          </p:cNvPr>
          <p:cNvSpPr>
            <a:spLocks noGrp="1"/>
          </p:cNvSpPr>
          <p:nvPr>
            <p:ph type="title"/>
          </p:nvPr>
        </p:nvSpPr>
        <p:spPr/>
        <p:txBody>
          <a:bodyPr/>
          <a:lstStyle/>
          <a:p>
            <a:r>
              <a:rPr lang="en-US" dirty="0"/>
              <a:t>Pop Quiz</a:t>
            </a:r>
          </a:p>
        </p:txBody>
      </p:sp>
      <p:sp>
        <p:nvSpPr>
          <p:cNvPr id="3" name="Content Placeholder 2">
            <a:extLst>
              <a:ext uri="{FF2B5EF4-FFF2-40B4-BE49-F238E27FC236}">
                <a16:creationId xmlns:a16="http://schemas.microsoft.com/office/drawing/2014/main" id="{D33572A5-65C7-561C-52B9-2C861801D541}"/>
              </a:ext>
            </a:extLst>
          </p:cNvPr>
          <p:cNvSpPr>
            <a:spLocks noGrp="1"/>
          </p:cNvSpPr>
          <p:nvPr>
            <p:ph idx="1"/>
          </p:nvPr>
        </p:nvSpPr>
        <p:spPr/>
        <p:txBody>
          <a:bodyPr/>
          <a:lstStyle/>
          <a:p>
            <a:r>
              <a:rPr lang="en-US" dirty="0"/>
              <a:t>A local wealthy woman, Miss Havisham, sees a story on the TV news about a man, Paul, who needs a liver transplant but cannot afford the surgery.  Miss Havisham would like to pay for Paul’s surgery, but not if alcohol abuse led to his need for a liver transplant.  Miss Havisham would like to see Paul’s medical record for proof. She knows that Paul has been seeking treatment at your Clinic, so she contacts you.</a:t>
            </a:r>
          </a:p>
          <a:p>
            <a:r>
              <a:rPr lang="en-US" dirty="0"/>
              <a:t>What do you tell her?</a:t>
            </a:r>
          </a:p>
        </p:txBody>
      </p:sp>
      <p:sp>
        <p:nvSpPr>
          <p:cNvPr id="4" name="Slide Number Placeholder 3">
            <a:extLst>
              <a:ext uri="{FF2B5EF4-FFF2-40B4-BE49-F238E27FC236}">
                <a16:creationId xmlns:a16="http://schemas.microsoft.com/office/drawing/2014/main" id="{8EF24D48-C348-54BE-55F5-7D8D579841AE}"/>
              </a:ext>
            </a:extLst>
          </p:cNvPr>
          <p:cNvSpPr>
            <a:spLocks noGrp="1"/>
          </p:cNvSpPr>
          <p:nvPr>
            <p:ph type="sldNum" sz="quarter" idx="12"/>
          </p:nvPr>
        </p:nvSpPr>
        <p:spPr/>
        <p:txBody>
          <a:bodyPr/>
          <a:lstStyle/>
          <a:p>
            <a:fld id="{B58DE5F1-E0F9-4CCA-92B7-7A6FC4DFEE14}" type="slidenum">
              <a:rPr lang="en-US" smtClean="0"/>
              <a:t>20</a:t>
            </a:fld>
            <a:endParaRPr lang="en-US" dirty="0"/>
          </a:p>
        </p:txBody>
      </p:sp>
      <p:sp>
        <p:nvSpPr>
          <p:cNvPr id="5" name="Footer Placeholder 4">
            <a:extLst>
              <a:ext uri="{FF2B5EF4-FFF2-40B4-BE49-F238E27FC236}">
                <a16:creationId xmlns:a16="http://schemas.microsoft.com/office/drawing/2014/main" id="{DF419F9A-4B22-BBCD-9D16-27403FD5C231}"/>
              </a:ext>
            </a:extLst>
          </p:cNvPr>
          <p:cNvSpPr>
            <a:spLocks noGrp="1"/>
          </p:cNvSpPr>
          <p:nvPr>
            <p:ph type="ftr" sz="quarter" idx="3"/>
          </p:nvPr>
        </p:nvSpPr>
        <p:spPr/>
        <p:txBody>
          <a:bodyPr/>
          <a:lstStyle/>
          <a:p>
            <a:r>
              <a:rPr lang="en-US"/>
              <a:t>Compliance Department</a:t>
            </a:r>
            <a:endParaRPr lang="en-US" dirty="0"/>
          </a:p>
        </p:txBody>
      </p:sp>
    </p:spTree>
    <p:extLst>
      <p:ext uri="{BB962C8B-B14F-4D97-AF65-F5344CB8AC3E}">
        <p14:creationId xmlns:p14="http://schemas.microsoft.com/office/powerpoint/2010/main" val="172260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B4B63-3A64-3957-BA7E-1787319DA70A}"/>
              </a:ext>
            </a:extLst>
          </p:cNvPr>
          <p:cNvSpPr>
            <a:spLocks noGrp="1"/>
          </p:cNvSpPr>
          <p:nvPr>
            <p:ph type="title"/>
          </p:nvPr>
        </p:nvSpPr>
        <p:spPr/>
        <p:txBody>
          <a:bodyPr/>
          <a:lstStyle/>
          <a:p>
            <a:r>
              <a:rPr lang="en-US" dirty="0"/>
              <a:t>Patient Rights under HIPAA</a:t>
            </a:r>
          </a:p>
        </p:txBody>
      </p:sp>
      <p:sp>
        <p:nvSpPr>
          <p:cNvPr id="3" name="Content Placeholder 2">
            <a:extLst>
              <a:ext uri="{FF2B5EF4-FFF2-40B4-BE49-F238E27FC236}">
                <a16:creationId xmlns:a16="http://schemas.microsoft.com/office/drawing/2014/main" id="{483459A1-6BFB-2720-421C-57B1DC57C39E}"/>
              </a:ext>
            </a:extLst>
          </p:cNvPr>
          <p:cNvSpPr>
            <a:spLocks noGrp="1"/>
          </p:cNvSpPr>
          <p:nvPr>
            <p:ph idx="1"/>
          </p:nvPr>
        </p:nvSpPr>
        <p:spPr/>
        <p:txBody>
          <a:bodyPr/>
          <a:lstStyle/>
          <a:p>
            <a:r>
              <a:rPr lang="en-US" dirty="0"/>
              <a:t>Receive a copy of the Notice of Privacy Practices</a:t>
            </a:r>
          </a:p>
          <a:p>
            <a:r>
              <a:rPr lang="en-US" dirty="0"/>
              <a:t>Request restriction of use for TPO</a:t>
            </a:r>
          </a:p>
          <a:p>
            <a:pPr lvl="1"/>
            <a:r>
              <a:rPr lang="en-US" dirty="0"/>
              <a:t>Restrictions for disclosures to insurance companies if </a:t>
            </a:r>
          </a:p>
          <a:p>
            <a:pPr lvl="2"/>
            <a:r>
              <a:rPr lang="en-US" dirty="0"/>
              <a:t>Requested by patient</a:t>
            </a:r>
          </a:p>
          <a:p>
            <a:pPr lvl="2"/>
            <a:r>
              <a:rPr lang="en-US" dirty="0"/>
              <a:t>Patient pays in full</a:t>
            </a:r>
          </a:p>
          <a:p>
            <a:pPr lvl="2"/>
            <a:r>
              <a:rPr lang="en-US" dirty="0"/>
              <a:t>Disclosure would be for payment or healthcare operations</a:t>
            </a:r>
          </a:p>
          <a:p>
            <a:r>
              <a:rPr lang="en-US" dirty="0"/>
              <a:t>Request confidential communication</a:t>
            </a:r>
          </a:p>
          <a:p>
            <a:r>
              <a:rPr lang="en-US" dirty="0"/>
              <a:t>Access and copy information</a:t>
            </a:r>
          </a:p>
          <a:p>
            <a:pPr lvl="1"/>
            <a:r>
              <a:rPr lang="en-US" dirty="0"/>
              <a:t>Including requests for electronic copies</a:t>
            </a:r>
          </a:p>
          <a:p>
            <a:r>
              <a:rPr lang="en-US" dirty="0"/>
              <a:t>Requests for Amendments</a:t>
            </a:r>
          </a:p>
          <a:p>
            <a:r>
              <a:rPr lang="en-US" dirty="0"/>
              <a:t>Accounting of disclosures</a:t>
            </a:r>
          </a:p>
          <a:p>
            <a:r>
              <a:rPr lang="en-US" dirty="0"/>
              <a:t>Notification of a Breach</a:t>
            </a:r>
          </a:p>
        </p:txBody>
      </p:sp>
      <p:sp>
        <p:nvSpPr>
          <p:cNvPr id="4" name="Slide Number Placeholder 3">
            <a:extLst>
              <a:ext uri="{FF2B5EF4-FFF2-40B4-BE49-F238E27FC236}">
                <a16:creationId xmlns:a16="http://schemas.microsoft.com/office/drawing/2014/main" id="{FB58889B-CB14-825A-7891-8F44436D3E4A}"/>
              </a:ext>
            </a:extLst>
          </p:cNvPr>
          <p:cNvSpPr>
            <a:spLocks noGrp="1"/>
          </p:cNvSpPr>
          <p:nvPr>
            <p:ph type="sldNum" sz="quarter" idx="12"/>
          </p:nvPr>
        </p:nvSpPr>
        <p:spPr/>
        <p:txBody>
          <a:bodyPr/>
          <a:lstStyle/>
          <a:p>
            <a:fld id="{B58DE5F1-E0F9-4CCA-92B7-7A6FC4DFEE14}" type="slidenum">
              <a:rPr lang="en-US" smtClean="0"/>
              <a:t>21</a:t>
            </a:fld>
            <a:endParaRPr lang="en-US" dirty="0"/>
          </a:p>
        </p:txBody>
      </p:sp>
      <p:sp>
        <p:nvSpPr>
          <p:cNvPr id="5" name="Footer Placeholder 4">
            <a:extLst>
              <a:ext uri="{FF2B5EF4-FFF2-40B4-BE49-F238E27FC236}">
                <a16:creationId xmlns:a16="http://schemas.microsoft.com/office/drawing/2014/main" id="{49E4470E-299E-45C9-5472-BD7B0D3BB606}"/>
              </a:ext>
            </a:extLst>
          </p:cNvPr>
          <p:cNvSpPr>
            <a:spLocks noGrp="1"/>
          </p:cNvSpPr>
          <p:nvPr>
            <p:ph type="ftr" sz="quarter" idx="3"/>
          </p:nvPr>
        </p:nvSpPr>
        <p:spPr/>
        <p:txBody>
          <a:bodyPr/>
          <a:lstStyle/>
          <a:p>
            <a:r>
              <a:rPr lang="en-US"/>
              <a:t>Compliance Department</a:t>
            </a:r>
            <a:endParaRPr lang="en-US" dirty="0"/>
          </a:p>
        </p:txBody>
      </p:sp>
    </p:spTree>
    <p:extLst>
      <p:ext uri="{BB962C8B-B14F-4D97-AF65-F5344CB8AC3E}">
        <p14:creationId xmlns:p14="http://schemas.microsoft.com/office/powerpoint/2010/main" val="15408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2E7F-8D50-1D96-3E99-67A9DC9D5C91}"/>
              </a:ext>
            </a:extLst>
          </p:cNvPr>
          <p:cNvSpPr>
            <a:spLocks noGrp="1"/>
          </p:cNvSpPr>
          <p:nvPr>
            <p:ph type="title"/>
          </p:nvPr>
        </p:nvSpPr>
        <p:spPr/>
        <p:txBody>
          <a:bodyPr/>
          <a:lstStyle/>
          <a:p>
            <a:r>
              <a:rPr lang="en-US" dirty="0"/>
              <a:t>BREACH</a:t>
            </a:r>
          </a:p>
        </p:txBody>
      </p:sp>
      <p:sp>
        <p:nvSpPr>
          <p:cNvPr id="3" name="Content Placeholder 2">
            <a:extLst>
              <a:ext uri="{FF2B5EF4-FFF2-40B4-BE49-F238E27FC236}">
                <a16:creationId xmlns:a16="http://schemas.microsoft.com/office/drawing/2014/main" id="{9AE1C03F-FB8B-CA03-41D2-594F3EA524A3}"/>
              </a:ext>
            </a:extLst>
          </p:cNvPr>
          <p:cNvSpPr>
            <a:spLocks noGrp="1"/>
          </p:cNvSpPr>
          <p:nvPr>
            <p:ph idx="1"/>
          </p:nvPr>
        </p:nvSpPr>
        <p:spPr/>
        <p:txBody>
          <a:bodyPr/>
          <a:lstStyle/>
          <a:p>
            <a:r>
              <a:rPr lang="en-US" sz="2800" dirty="0"/>
              <a:t>The unauthorized acquisition, access, use, or disclosure of PHI</a:t>
            </a:r>
          </a:p>
          <a:p>
            <a:r>
              <a:rPr lang="en-US" sz="2800" dirty="0"/>
              <a:t>Requires OCR notification</a:t>
            </a:r>
          </a:p>
          <a:p>
            <a:r>
              <a:rPr lang="en-US" sz="2800" dirty="0"/>
              <a:t>Requires patient notification (60 days!)</a:t>
            </a:r>
          </a:p>
        </p:txBody>
      </p:sp>
      <p:sp>
        <p:nvSpPr>
          <p:cNvPr id="4" name="Slide Number Placeholder 3">
            <a:extLst>
              <a:ext uri="{FF2B5EF4-FFF2-40B4-BE49-F238E27FC236}">
                <a16:creationId xmlns:a16="http://schemas.microsoft.com/office/drawing/2014/main" id="{AAD55BFB-FFB0-DF93-00C1-B4F0842B6784}"/>
              </a:ext>
            </a:extLst>
          </p:cNvPr>
          <p:cNvSpPr>
            <a:spLocks noGrp="1"/>
          </p:cNvSpPr>
          <p:nvPr>
            <p:ph type="sldNum" sz="quarter" idx="12"/>
          </p:nvPr>
        </p:nvSpPr>
        <p:spPr/>
        <p:txBody>
          <a:bodyPr/>
          <a:lstStyle/>
          <a:p>
            <a:fld id="{B58DE5F1-E0F9-4CCA-92B7-7A6FC4DFEE14}" type="slidenum">
              <a:rPr lang="en-US" smtClean="0"/>
              <a:t>22</a:t>
            </a:fld>
            <a:endParaRPr lang="en-US" dirty="0"/>
          </a:p>
        </p:txBody>
      </p:sp>
      <p:sp>
        <p:nvSpPr>
          <p:cNvPr id="5" name="Footer Placeholder 4">
            <a:extLst>
              <a:ext uri="{FF2B5EF4-FFF2-40B4-BE49-F238E27FC236}">
                <a16:creationId xmlns:a16="http://schemas.microsoft.com/office/drawing/2014/main" id="{82CE98B5-9096-23FB-9D8C-4B3870794C01}"/>
              </a:ext>
            </a:extLst>
          </p:cNvPr>
          <p:cNvSpPr>
            <a:spLocks noGrp="1"/>
          </p:cNvSpPr>
          <p:nvPr>
            <p:ph type="ftr" sz="quarter" idx="3"/>
          </p:nvPr>
        </p:nvSpPr>
        <p:spPr/>
        <p:txBody>
          <a:bodyPr/>
          <a:lstStyle/>
          <a:p>
            <a:r>
              <a:rPr lang="en-US"/>
              <a:t>Compliance Department</a:t>
            </a:r>
            <a:endParaRPr lang="en-US" dirty="0"/>
          </a:p>
        </p:txBody>
      </p:sp>
    </p:spTree>
    <p:extLst>
      <p:ext uri="{BB962C8B-B14F-4D97-AF65-F5344CB8AC3E}">
        <p14:creationId xmlns:p14="http://schemas.microsoft.com/office/powerpoint/2010/main" val="152891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BDB7-851A-4DBC-9159-E7E21BCE0736}"/>
              </a:ext>
            </a:extLst>
          </p:cNvPr>
          <p:cNvSpPr>
            <a:spLocks noGrp="1"/>
          </p:cNvSpPr>
          <p:nvPr>
            <p:ph type="title"/>
          </p:nvPr>
        </p:nvSpPr>
        <p:spPr/>
        <p:txBody>
          <a:bodyPr/>
          <a:lstStyle/>
          <a:p>
            <a:r>
              <a:rPr lang="en-US" dirty="0"/>
              <a:t>Case Example #3</a:t>
            </a:r>
          </a:p>
        </p:txBody>
      </p:sp>
      <p:sp>
        <p:nvSpPr>
          <p:cNvPr id="3" name="Content Placeholder 2">
            <a:extLst>
              <a:ext uri="{FF2B5EF4-FFF2-40B4-BE49-F238E27FC236}">
                <a16:creationId xmlns:a16="http://schemas.microsoft.com/office/drawing/2014/main" id="{1EEEAA72-A9D3-4DC2-B6D6-5BDC269C463A}"/>
              </a:ext>
            </a:extLst>
          </p:cNvPr>
          <p:cNvSpPr>
            <a:spLocks noGrp="1"/>
          </p:cNvSpPr>
          <p:nvPr>
            <p:ph idx="1"/>
          </p:nvPr>
        </p:nvSpPr>
        <p:spPr/>
        <p:txBody>
          <a:bodyPr/>
          <a:lstStyle/>
          <a:p>
            <a:pPr marL="0" indent="0">
              <a:buNone/>
            </a:pPr>
            <a:r>
              <a:rPr lang="en-US" sz="1867" dirty="0"/>
              <a:t>I accidentally faxed the wrong patient information to an external business associate. What is my next step?</a:t>
            </a:r>
          </a:p>
          <a:p>
            <a:pPr marL="0" indent="0">
              <a:buNone/>
            </a:pPr>
            <a:endParaRPr lang="en-US" sz="1867" dirty="0"/>
          </a:p>
          <a:p>
            <a:pPr marL="0" indent="0">
              <a:buNone/>
            </a:pPr>
            <a:r>
              <a:rPr lang="en-US" sz="1867" dirty="0"/>
              <a:t>Please email your Compliance contact or </a:t>
            </a:r>
            <a:r>
              <a:rPr lang="en-US" sz="1867" dirty="0">
                <a:hlinkClick r:id="rId2"/>
              </a:rPr>
              <a:t>SHLcompliance@corewellhealth.org</a:t>
            </a:r>
            <a:r>
              <a:rPr lang="en-US" sz="1867" dirty="0"/>
              <a:t> </a:t>
            </a:r>
          </a:p>
          <a:p>
            <a:pPr marL="0" indent="0">
              <a:buNone/>
            </a:pPr>
            <a:endParaRPr lang="en-US" sz="1867" dirty="0"/>
          </a:p>
          <a:p>
            <a:pPr marL="0" indent="0">
              <a:buNone/>
            </a:pPr>
            <a:r>
              <a:rPr lang="en-US" sz="1867" b="1" dirty="0"/>
              <a:t>Misdirected PHI </a:t>
            </a:r>
            <a:r>
              <a:rPr lang="en-US" sz="1867" dirty="0"/>
              <a:t>is the most frequently reported privacy issue at Corewell Health. It occurs when protected patient information is misdirected to the wrong patient, health care provider, company, unauthorized family member, or other unauthorized individual. </a:t>
            </a:r>
          </a:p>
          <a:p>
            <a:pPr marL="0" indent="0">
              <a:buNone/>
            </a:pPr>
            <a:endParaRPr lang="en-US" dirty="0"/>
          </a:p>
        </p:txBody>
      </p:sp>
      <p:sp>
        <p:nvSpPr>
          <p:cNvPr id="4" name="Slide Number Placeholder 3">
            <a:extLst>
              <a:ext uri="{FF2B5EF4-FFF2-40B4-BE49-F238E27FC236}">
                <a16:creationId xmlns:a16="http://schemas.microsoft.com/office/drawing/2014/main" id="{B29F1FD4-CADD-4493-B6B6-8A32DD9E06EF}"/>
              </a:ext>
            </a:extLst>
          </p:cNvPr>
          <p:cNvSpPr>
            <a:spLocks noGrp="1"/>
          </p:cNvSpPr>
          <p:nvPr>
            <p:ph type="sldNum" sz="quarter" idx="12"/>
          </p:nvPr>
        </p:nvSpPr>
        <p:spPr/>
        <p:txBody>
          <a:bodyPr/>
          <a:lstStyle/>
          <a:p>
            <a:fld id="{B58DE5F1-E0F9-4CCA-92B7-7A6FC4DFEE14}" type="slidenum">
              <a:rPr lang="en-US" smtClean="0"/>
              <a:t>23</a:t>
            </a:fld>
            <a:endParaRPr lang="en-US" dirty="0"/>
          </a:p>
        </p:txBody>
      </p:sp>
      <p:sp>
        <p:nvSpPr>
          <p:cNvPr id="5" name="Footer Placeholder 4">
            <a:extLst>
              <a:ext uri="{FF2B5EF4-FFF2-40B4-BE49-F238E27FC236}">
                <a16:creationId xmlns:a16="http://schemas.microsoft.com/office/drawing/2014/main" id="{58CEF7E4-D8EF-44FB-91DD-643A602AB820}"/>
              </a:ext>
            </a:extLst>
          </p:cNvPr>
          <p:cNvSpPr txBox="1">
            <a:spLocks/>
          </p:cNvSpPr>
          <p:nvPr/>
        </p:nvSpPr>
        <p:spPr>
          <a:xfrm>
            <a:off x="548640" y="587587"/>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extLst>
      <p:ext uri="{BB962C8B-B14F-4D97-AF65-F5344CB8AC3E}">
        <p14:creationId xmlns:p14="http://schemas.microsoft.com/office/powerpoint/2010/main" val="134650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A2BA-8CFE-4A19-9D6F-8311763E91F4}"/>
              </a:ext>
            </a:extLst>
          </p:cNvPr>
          <p:cNvSpPr>
            <a:spLocks noGrp="1"/>
          </p:cNvSpPr>
          <p:nvPr>
            <p:ph type="title"/>
          </p:nvPr>
        </p:nvSpPr>
        <p:spPr/>
        <p:txBody>
          <a:bodyPr/>
          <a:lstStyle/>
          <a:p>
            <a:r>
              <a:rPr lang="en-US" i="1" dirty="0"/>
              <a:t>How is a suspected breach of confidentiality reported?</a:t>
            </a:r>
            <a:br>
              <a:rPr lang="en-US" i="1" dirty="0"/>
            </a:br>
            <a:br>
              <a:rPr lang="en-US" i="1" dirty="0"/>
            </a:br>
            <a:r>
              <a:rPr lang="en-US" sz="3200" i="1" dirty="0"/>
              <a:t>See Something, </a:t>
            </a:r>
            <a:br>
              <a:rPr lang="en-US" sz="3200" i="1" dirty="0"/>
            </a:br>
            <a:r>
              <a:rPr lang="en-US" sz="3200" i="1" dirty="0"/>
              <a:t>Say Something</a:t>
            </a:r>
          </a:p>
        </p:txBody>
      </p:sp>
      <p:sp>
        <p:nvSpPr>
          <p:cNvPr id="3" name="Content Placeholder 2">
            <a:extLst>
              <a:ext uri="{FF2B5EF4-FFF2-40B4-BE49-F238E27FC236}">
                <a16:creationId xmlns:a16="http://schemas.microsoft.com/office/drawing/2014/main" id="{2DBBEB11-4012-4260-BEF3-F13F9CB7F8B7}"/>
              </a:ext>
            </a:extLst>
          </p:cNvPr>
          <p:cNvSpPr>
            <a:spLocks noGrp="1"/>
          </p:cNvSpPr>
          <p:nvPr>
            <p:ph idx="1"/>
          </p:nvPr>
        </p:nvSpPr>
        <p:spPr/>
        <p:txBody>
          <a:bodyPr/>
          <a:lstStyle/>
          <a:p>
            <a:pPr>
              <a:buFont typeface="Wingdings" panose="05000000000000000000" pitchFamily="2" charset="2"/>
              <a:buChar char="§"/>
            </a:pPr>
            <a:r>
              <a:rPr lang="en-US" sz="1867" b="1" dirty="0">
                <a:latin typeface="Arial" panose="020B0604020202020204" pitchFamily="34" charset="0"/>
              </a:rPr>
              <a:t>Email your SHL Compliance contact or </a:t>
            </a:r>
            <a:r>
              <a:rPr lang="en-US" sz="1867" b="1" dirty="0">
                <a:latin typeface="Arial" panose="020B0604020202020204" pitchFamily="34" charset="0"/>
                <a:hlinkClick r:id="rId2"/>
              </a:rPr>
              <a:t>SHLcompliance@corewellhealth.org</a:t>
            </a:r>
            <a:r>
              <a:rPr lang="en-US" sz="1867" b="1" dirty="0">
                <a:latin typeface="Arial" panose="020B0604020202020204" pitchFamily="34" charset="0"/>
              </a:rPr>
              <a:t> without fear of retaliation</a:t>
            </a:r>
          </a:p>
          <a:p>
            <a:pPr>
              <a:buFont typeface="Wingdings" panose="05000000000000000000" pitchFamily="2" charset="2"/>
              <a:buChar char="§"/>
            </a:pPr>
            <a:r>
              <a:rPr lang="en-US" sz="1867" b="1" dirty="0">
                <a:latin typeface="Arial" panose="020B0604020202020204" pitchFamily="34" charset="0"/>
              </a:rPr>
              <a:t>Non-Retaliation Policy:</a:t>
            </a:r>
          </a:p>
          <a:p>
            <a:pPr marL="0" indent="0">
              <a:buNone/>
            </a:pPr>
            <a:r>
              <a:rPr lang="en-US" sz="1333" dirty="0">
                <a:hlinkClick r:id="rId3"/>
              </a:rPr>
              <a:t>Non-Retaliation Policy v.6 (policytech.com)</a:t>
            </a:r>
            <a:endParaRPr lang="en-US" sz="1333" b="1" dirty="0">
              <a:latin typeface="Arial" panose="020B0604020202020204" pitchFamily="34" charset="0"/>
            </a:endParaRPr>
          </a:p>
          <a:p>
            <a:pPr>
              <a:buFont typeface="Wingdings" panose="05000000000000000000" pitchFamily="2" charset="2"/>
              <a:buChar char="§"/>
            </a:pPr>
            <a:endParaRPr lang="en-US" sz="1867" b="1" dirty="0">
              <a:latin typeface="Arial" panose="020B0604020202020204" pitchFamily="34" charset="0"/>
            </a:endParaRPr>
          </a:p>
          <a:p>
            <a:pPr>
              <a:buFont typeface="Wingdings" panose="05000000000000000000" pitchFamily="2" charset="2"/>
              <a:buChar char="§"/>
            </a:pPr>
            <a:r>
              <a:rPr lang="en-US" sz="1867" b="1" dirty="0">
                <a:latin typeface="Arial" panose="020B0604020202020204" pitchFamily="34" charset="0"/>
              </a:rPr>
              <a:t>Reporting privacy issues can:</a:t>
            </a:r>
          </a:p>
          <a:p>
            <a:pPr lvl="1">
              <a:buFont typeface="Wingdings" panose="05000000000000000000" pitchFamily="2" charset="2"/>
              <a:buChar char="§"/>
            </a:pPr>
            <a:r>
              <a:rPr lang="en-US" sz="1867" dirty="0">
                <a:latin typeface="Arial" panose="020B0604020202020204" pitchFamily="34" charset="0"/>
              </a:rPr>
              <a:t>Limit patient privacy breaches caused by mistakes and misconduct</a:t>
            </a:r>
          </a:p>
          <a:p>
            <a:pPr lvl="1">
              <a:buFont typeface="Wingdings" panose="05000000000000000000" pitchFamily="2" charset="2"/>
              <a:buChar char="§"/>
            </a:pPr>
            <a:r>
              <a:rPr lang="en-US" sz="1867" dirty="0">
                <a:latin typeface="Arial" panose="020B0604020202020204" pitchFamily="34" charset="0"/>
              </a:rPr>
              <a:t>Protect Spectrum Health’s reputation and relationships with patients</a:t>
            </a:r>
          </a:p>
          <a:p>
            <a:pPr lvl="1">
              <a:buFont typeface="Wingdings" panose="05000000000000000000" pitchFamily="2" charset="2"/>
              <a:buChar char="§"/>
            </a:pPr>
            <a:r>
              <a:rPr lang="en-US" sz="1867" dirty="0">
                <a:latin typeface="Arial" panose="020B0604020202020204" pitchFamily="34" charset="0"/>
              </a:rPr>
              <a:t>Prevent fines levied because of HIPAA violations </a:t>
            </a:r>
          </a:p>
          <a:p>
            <a:endParaRPr lang="en-US" dirty="0"/>
          </a:p>
        </p:txBody>
      </p:sp>
      <p:sp>
        <p:nvSpPr>
          <p:cNvPr id="4" name="Slide Number Placeholder 3">
            <a:extLst>
              <a:ext uri="{FF2B5EF4-FFF2-40B4-BE49-F238E27FC236}">
                <a16:creationId xmlns:a16="http://schemas.microsoft.com/office/drawing/2014/main" id="{CE342204-372D-41C1-8E3D-24697CC09E76}"/>
              </a:ext>
            </a:extLst>
          </p:cNvPr>
          <p:cNvSpPr>
            <a:spLocks noGrp="1"/>
          </p:cNvSpPr>
          <p:nvPr>
            <p:ph type="sldNum" sz="quarter" idx="12"/>
          </p:nvPr>
        </p:nvSpPr>
        <p:spPr/>
        <p:txBody>
          <a:bodyPr/>
          <a:lstStyle/>
          <a:p>
            <a:fld id="{B58DE5F1-E0F9-4CCA-92B7-7A6FC4DFEE14}" type="slidenum">
              <a:rPr lang="en-US" smtClean="0"/>
              <a:t>24</a:t>
            </a:fld>
            <a:endParaRPr lang="en-US" dirty="0"/>
          </a:p>
        </p:txBody>
      </p:sp>
      <p:sp>
        <p:nvSpPr>
          <p:cNvPr id="5" name="Footer Placeholder 4">
            <a:extLst>
              <a:ext uri="{FF2B5EF4-FFF2-40B4-BE49-F238E27FC236}">
                <a16:creationId xmlns:a16="http://schemas.microsoft.com/office/drawing/2014/main" id="{583152C5-A57C-4EEB-9535-98D7D4852A5B}"/>
              </a:ext>
            </a:extLst>
          </p:cNvPr>
          <p:cNvSpPr txBox="1">
            <a:spLocks/>
          </p:cNvSpPr>
          <p:nvPr/>
        </p:nvSpPr>
        <p:spPr>
          <a:xfrm>
            <a:off x="548640" y="568233"/>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extLst>
      <p:ext uri="{BB962C8B-B14F-4D97-AF65-F5344CB8AC3E}">
        <p14:creationId xmlns:p14="http://schemas.microsoft.com/office/powerpoint/2010/main" val="416482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97F3-DE8C-4D51-8930-16A9566AA3E0}"/>
              </a:ext>
            </a:extLst>
          </p:cNvPr>
          <p:cNvSpPr>
            <a:spLocks noGrp="1"/>
          </p:cNvSpPr>
          <p:nvPr>
            <p:ph type="title"/>
          </p:nvPr>
        </p:nvSpPr>
        <p:spPr/>
        <p:txBody>
          <a:bodyPr/>
          <a:lstStyle/>
          <a:p>
            <a:r>
              <a:rPr lang="en-US" dirty="0"/>
              <a:t>How is patient privacy monitored?</a:t>
            </a:r>
          </a:p>
        </p:txBody>
      </p:sp>
      <p:sp>
        <p:nvSpPr>
          <p:cNvPr id="3" name="Content Placeholder 2">
            <a:extLst>
              <a:ext uri="{FF2B5EF4-FFF2-40B4-BE49-F238E27FC236}">
                <a16:creationId xmlns:a16="http://schemas.microsoft.com/office/drawing/2014/main" id="{BA111E60-6653-4227-9028-2292BF754492}"/>
              </a:ext>
            </a:extLst>
          </p:cNvPr>
          <p:cNvSpPr>
            <a:spLocks noGrp="1"/>
          </p:cNvSpPr>
          <p:nvPr>
            <p:ph idx="1"/>
          </p:nvPr>
        </p:nvSpPr>
        <p:spPr/>
        <p:txBody>
          <a:bodyPr/>
          <a:lstStyle/>
          <a:p>
            <a:pPr marL="0" indent="0">
              <a:buNone/>
            </a:pPr>
            <a:r>
              <a:rPr lang="en-US" sz="1867" dirty="0"/>
              <a:t>SHL’s Compliance Team is now using </a:t>
            </a:r>
            <a:r>
              <a:rPr lang="en-US" sz="1867" b="1" dirty="0"/>
              <a:t>Protenus, </a:t>
            </a:r>
            <a:r>
              <a:rPr lang="en-US" sz="1867" dirty="0"/>
              <a:t>a patient privacy monitoring system that uses Artificial Intelligence (AI) and Behavioral Analytics to help identify questionable access. </a:t>
            </a:r>
          </a:p>
          <a:p>
            <a:pPr marL="0" indent="0">
              <a:buNone/>
            </a:pPr>
            <a:r>
              <a:rPr lang="en-US" sz="1867" dirty="0"/>
              <a:t>The tool uses algorithms and machine learning to identify and report user patterns highlighting suspicious access including but not limited to: </a:t>
            </a:r>
          </a:p>
          <a:p>
            <a:pPr>
              <a:buFont typeface="Wingdings" panose="05000000000000000000" pitchFamily="2" charset="2"/>
              <a:buChar char="§"/>
            </a:pPr>
            <a:r>
              <a:rPr lang="en-US" sz="1867" dirty="0"/>
              <a:t>Accessing PHI of a family member, friend or co-worker</a:t>
            </a:r>
          </a:p>
          <a:p>
            <a:pPr>
              <a:buFont typeface="Wingdings" panose="05000000000000000000" pitchFamily="2" charset="2"/>
              <a:buChar char="§"/>
            </a:pPr>
            <a:r>
              <a:rPr lang="en-US" sz="1867" dirty="0"/>
              <a:t>Accessing PHI that is not customary for the job function</a:t>
            </a:r>
          </a:p>
          <a:p>
            <a:pPr>
              <a:buFont typeface="Wingdings" panose="05000000000000000000" pitchFamily="2" charset="2"/>
              <a:buChar char="§"/>
            </a:pPr>
            <a:r>
              <a:rPr lang="en-US" sz="1867" dirty="0"/>
              <a:t>Accessing PHI outside of departmental/TPO purposes </a:t>
            </a:r>
          </a:p>
        </p:txBody>
      </p:sp>
      <p:sp>
        <p:nvSpPr>
          <p:cNvPr id="4" name="Slide Number Placeholder 3">
            <a:extLst>
              <a:ext uri="{FF2B5EF4-FFF2-40B4-BE49-F238E27FC236}">
                <a16:creationId xmlns:a16="http://schemas.microsoft.com/office/drawing/2014/main" id="{08240167-321D-4A40-A2EB-BF1CA2C97412}"/>
              </a:ext>
            </a:extLst>
          </p:cNvPr>
          <p:cNvSpPr>
            <a:spLocks noGrp="1"/>
          </p:cNvSpPr>
          <p:nvPr>
            <p:ph type="sldNum" sz="quarter" idx="12"/>
          </p:nvPr>
        </p:nvSpPr>
        <p:spPr/>
        <p:txBody>
          <a:bodyPr/>
          <a:lstStyle/>
          <a:p>
            <a:fld id="{B58DE5F1-E0F9-4CCA-92B7-7A6FC4DFEE14}" type="slidenum">
              <a:rPr lang="en-US" smtClean="0"/>
              <a:t>25</a:t>
            </a:fld>
            <a:endParaRPr lang="en-US" dirty="0"/>
          </a:p>
        </p:txBody>
      </p:sp>
      <p:sp>
        <p:nvSpPr>
          <p:cNvPr id="5" name="Footer Placeholder 4">
            <a:extLst>
              <a:ext uri="{FF2B5EF4-FFF2-40B4-BE49-F238E27FC236}">
                <a16:creationId xmlns:a16="http://schemas.microsoft.com/office/drawing/2014/main" id="{4FEB8433-A004-42B8-9146-E226311FFDDD}"/>
              </a:ext>
            </a:extLst>
          </p:cNvPr>
          <p:cNvSpPr txBox="1">
            <a:spLocks/>
          </p:cNvSpPr>
          <p:nvPr/>
        </p:nvSpPr>
        <p:spPr>
          <a:xfrm>
            <a:off x="548640" y="587587"/>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extLst>
      <p:ext uri="{BB962C8B-B14F-4D97-AF65-F5344CB8AC3E}">
        <p14:creationId xmlns:p14="http://schemas.microsoft.com/office/powerpoint/2010/main" val="32033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4A08-E930-4D79-9951-4CDE60888D76}"/>
              </a:ext>
            </a:extLst>
          </p:cNvPr>
          <p:cNvSpPr>
            <a:spLocks noGrp="1"/>
          </p:cNvSpPr>
          <p:nvPr>
            <p:ph type="title"/>
          </p:nvPr>
        </p:nvSpPr>
        <p:spPr/>
        <p:txBody>
          <a:bodyPr/>
          <a:lstStyle/>
          <a:p>
            <a:r>
              <a:rPr lang="en-US" dirty="0"/>
              <a:t>Where can I learn more?</a:t>
            </a:r>
          </a:p>
        </p:txBody>
      </p:sp>
      <p:sp>
        <p:nvSpPr>
          <p:cNvPr id="3" name="Content Placeholder 2">
            <a:extLst>
              <a:ext uri="{FF2B5EF4-FFF2-40B4-BE49-F238E27FC236}">
                <a16:creationId xmlns:a16="http://schemas.microsoft.com/office/drawing/2014/main" id="{B86349F8-215C-4B1D-91E6-E82AA9AF5858}"/>
              </a:ext>
            </a:extLst>
          </p:cNvPr>
          <p:cNvSpPr>
            <a:spLocks noGrp="1"/>
          </p:cNvSpPr>
          <p:nvPr>
            <p:ph idx="1"/>
          </p:nvPr>
        </p:nvSpPr>
        <p:spPr/>
        <p:txBody>
          <a:bodyPr/>
          <a:lstStyle/>
          <a:p>
            <a:pPr marL="0" indent="0">
              <a:buNone/>
            </a:pPr>
            <a:r>
              <a:rPr lang="en-US" dirty="0"/>
              <a:t>Policies &amp; educational resources may be found on Spectrum Health’s Privacy InSite:</a:t>
            </a:r>
          </a:p>
          <a:p>
            <a:r>
              <a:rPr lang="en-US" dirty="0">
                <a:hlinkClick r:id="rId2"/>
              </a:rPr>
              <a:t>HIPAA &amp; Privacy Matters - Home (sharepoint.com)</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11424F1-4814-4C98-B810-53453E85B743}"/>
              </a:ext>
            </a:extLst>
          </p:cNvPr>
          <p:cNvSpPr>
            <a:spLocks noGrp="1"/>
          </p:cNvSpPr>
          <p:nvPr>
            <p:ph type="sldNum" sz="quarter" idx="12"/>
          </p:nvPr>
        </p:nvSpPr>
        <p:spPr/>
        <p:txBody>
          <a:bodyPr/>
          <a:lstStyle/>
          <a:p>
            <a:fld id="{B58DE5F1-E0F9-4CCA-92B7-7A6FC4DFEE14}" type="slidenum">
              <a:rPr lang="en-US" smtClean="0"/>
              <a:t>26</a:t>
            </a:fld>
            <a:endParaRPr lang="en-US" dirty="0"/>
          </a:p>
        </p:txBody>
      </p:sp>
      <p:sp>
        <p:nvSpPr>
          <p:cNvPr id="5" name="Footer Placeholder 4">
            <a:extLst>
              <a:ext uri="{FF2B5EF4-FFF2-40B4-BE49-F238E27FC236}">
                <a16:creationId xmlns:a16="http://schemas.microsoft.com/office/drawing/2014/main" id="{4F8D3475-DD43-4163-B258-1C2FBE5F0621}"/>
              </a:ext>
            </a:extLst>
          </p:cNvPr>
          <p:cNvSpPr txBox="1">
            <a:spLocks/>
          </p:cNvSpPr>
          <p:nvPr/>
        </p:nvSpPr>
        <p:spPr>
          <a:xfrm>
            <a:off x="548640" y="587587"/>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extLst>
      <p:ext uri="{BB962C8B-B14F-4D97-AF65-F5344CB8AC3E}">
        <p14:creationId xmlns:p14="http://schemas.microsoft.com/office/powerpoint/2010/main" val="48001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4A08-E930-4D79-9951-4CDE60888D76}"/>
              </a:ext>
            </a:extLst>
          </p:cNvPr>
          <p:cNvSpPr>
            <a:spLocks noGrp="1"/>
          </p:cNvSpPr>
          <p:nvPr>
            <p:ph type="title"/>
          </p:nvPr>
        </p:nvSpPr>
        <p:spPr/>
        <p:txBody>
          <a:bodyPr/>
          <a:lstStyle/>
          <a:p>
            <a:r>
              <a:rPr lang="en-US" dirty="0"/>
              <a:t>Is Social Media OK?  </a:t>
            </a:r>
            <a:br>
              <a:rPr lang="en-US" dirty="0"/>
            </a:br>
            <a:br>
              <a:rPr lang="en-US" dirty="0"/>
            </a:br>
            <a:r>
              <a:rPr lang="en-US" dirty="0"/>
              <a:t>What if a patient posts their entire story online?</a:t>
            </a:r>
          </a:p>
        </p:txBody>
      </p:sp>
      <p:sp>
        <p:nvSpPr>
          <p:cNvPr id="3" name="Content Placeholder 2">
            <a:extLst>
              <a:ext uri="{FF2B5EF4-FFF2-40B4-BE49-F238E27FC236}">
                <a16:creationId xmlns:a16="http://schemas.microsoft.com/office/drawing/2014/main" id="{B86349F8-215C-4B1D-91E6-E82AA9AF5858}"/>
              </a:ext>
            </a:extLst>
          </p:cNvPr>
          <p:cNvSpPr>
            <a:spLocks noGrp="1"/>
          </p:cNvSpPr>
          <p:nvPr>
            <p:ph idx="1"/>
          </p:nvPr>
        </p:nvSpPr>
        <p:spPr/>
        <p:txBody>
          <a:bodyPr/>
          <a:lstStyle/>
          <a:p>
            <a:pPr marL="0" indent="0">
              <a:buNone/>
            </a:pPr>
            <a:r>
              <a:rPr lang="en-US" dirty="0"/>
              <a:t>In short, No!  Never post pictures, phrases, comments or anything related to a patient.  </a:t>
            </a:r>
          </a:p>
          <a:p>
            <a:pPr marL="0" indent="0">
              <a:buNone/>
            </a:pPr>
            <a:endParaRPr lang="en-US" dirty="0"/>
          </a:p>
          <a:p>
            <a:pPr marL="0" indent="0">
              <a:buNone/>
            </a:pPr>
            <a:r>
              <a:rPr lang="en-US" dirty="0"/>
              <a:t>The mere acknowledgement that someone is our patient without their authorization, is considered a HIPAA Violation</a:t>
            </a:r>
          </a:p>
          <a:p>
            <a:pPr marL="0" indent="0">
              <a:buNone/>
            </a:pPr>
            <a:endParaRPr lang="en-US" dirty="0"/>
          </a:p>
          <a:p>
            <a:pPr marL="0" indent="0">
              <a:buNone/>
            </a:pPr>
            <a:r>
              <a:rPr lang="en-US" dirty="0"/>
              <a:t>Memorial Hermann Case</a:t>
            </a:r>
          </a:p>
          <a:p>
            <a:pPr marL="0" indent="0">
              <a:buNone/>
            </a:pPr>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11424F1-4814-4C98-B810-53453E85B743}"/>
              </a:ext>
            </a:extLst>
          </p:cNvPr>
          <p:cNvSpPr>
            <a:spLocks noGrp="1"/>
          </p:cNvSpPr>
          <p:nvPr>
            <p:ph type="sldNum" sz="quarter" idx="12"/>
          </p:nvPr>
        </p:nvSpPr>
        <p:spPr/>
        <p:txBody>
          <a:bodyPr/>
          <a:lstStyle/>
          <a:p>
            <a:fld id="{B58DE5F1-E0F9-4CCA-92B7-7A6FC4DFEE14}" type="slidenum">
              <a:rPr lang="en-US" smtClean="0"/>
              <a:t>27</a:t>
            </a:fld>
            <a:endParaRPr lang="en-US" dirty="0"/>
          </a:p>
        </p:txBody>
      </p:sp>
      <p:sp>
        <p:nvSpPr>
          <p:cNvPr id="5" name="Footer Placeholder 4">
            <a:extLst>
              <a:ext uri="{FF2B5EF4-FFF2-40B4-BE49-F238E27FC236}">
                <a16:creationId xmlns:a16="http://schemas.microsoft.com/office/drawing/2014/main" id="{4F8D3475-DD43-4163-B258-1C2FBE5F0621}"/>
              </a:ext>
            </a:extLst>
          </p:cNvPr>
          <p:cNvSpPr txBox="1">
            <a:spLocks/>
          </p:cNvSpPr>
          <p:nvPr/>
        </p:nvSpPr>
        <p:spPr>
          <a:xfrm>
            <a:off x="548640" y="587587"/>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extLst>
      <p:ext uri="{BB962C8B-B14F-4D97-AF65-F5344CB8AC3E}">
        <p14:creationId xmlns:p14="http://schemas.microsoft.com/office/powerpoint/2010/main" val="2776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640F-3E86-510C-2CFC-0CC0017B39AA}"/>
              </a:ext>
            </a:extLst>
          </p:cNvPr>
          <p:cNvSpPr>
            <a:spLocks noGrp="1"/>
          </p:cNvSpPr>
          <p:nvPr>
            <p:ph type="ctrTitle"/>
          </p:nvPr>
        </p:nvSpPr>
        <p:spPr/>
        <p:txBody>
          <a:bodyPr/>
          <a:lstStyle/>
          <a:p>
            <a:r>
              <a:rPr lang="en-US" dirty="0"/>
              <a:t>Covered Entities &amp; Business Associate Relationships</a:t>
            </a:r>
          </a:p>
        </p:txBody>
      </p:sp>
      <p:sp>
        <p:nvSpPr>
          <p:cNvPr id="3" name="Subtitle 2">
            <a:extLst>
              <a:ext uri="{FF2B5EF4-FFF2-40B4-BE49-F238E27FC236}">
                <a16:creationId xmlns:a16="http://schemas.microsoft.com/office/drawing/2014/main" id="{3E7B8225-3A4C-D28A-B436-1F31D77AA94C}"/>
              </a:ext>
            </a:extLst>
          </p:cNvPr>
          <p:cNvSpPr>
            <a:spLocks noGrp="1"/>
          </p:cNvSpPr>
          <p:nvPr>
            <p:ph type="subTitle" idx="1"/>
          </p:nvPr>
        </p:nvSpPr>
        <p:spPr/>
        <p:txBody>
          <a:bodyPr/>
          <a:lstStyle/>
          <a:p>
            <a:r>
              <a:rPr lang="en-US" dirty="0"/>
              <a:t>Amanda Grossman</a:t>
            </a:r>
          </a:p>
        </p:txBody>
      </p:sp>
      <p:sp>
        <p:nvSpPr>
          <p:cNvPr id="4" name="Text Placeholder 3">
            <a:extLst>
              <a:ext uri="{FF2B5EF4-FFF2-40B4-BE49-F238E27FC236}">
                <a16:creationId xmlns:a16="http://schemas.microsoft.com/office/drawing/2014/main" id="{80ACCEB1-D100-26A7-1945-2B5410405AA0}"/>
              </a:ext>
            </a:extLst>
          </p:cNvPr>
          <p:cNvSpPr>
            <a:spLocks noGrp="1"/>
          </p:cNvSpPr>
          <p:nvPr>
            <p:ph type="body" sz="quarter" idx="10"/>
          </p:nvPr>
        </p:nvSpPr>
        <p:spPr/>
        <p:txBody>
          <a:bodyPr/>
          <a:lstStyle/>
          <a:p>
            <a:endParaRPr lang="en-US" dirty="0"/>
          </a:p>
        </p:txBody>
      </p:sp>
      <p:sp>
        <p:nvSpPr>
          <p:cNvPr id="5" name="Footer Placeholder 4">
            <a:extLst>
              <a:ext uri="{FF2B5EF4-FFF2-40B4-BE49-F238E27FC236}">
                <a16:creationId xmlns:a16="http://schemas.microsoft.com/office/drawing/2014/main" id="{24445063-96AF-E81C-07A9-2E925B40379E}"/>
              </a:ext>
            </a:extLst>
          </p:cNvPr>
          <p:cNvSpPr>
            <a:spLocks noGrp="1"/>
          </p:cNvSpPr>
          <p:nvPr>
            <p:ph type="ftr" sz="quarter" idx="3"/>
          </p:nvPr>
        </p:nvSpPr>
        <p:spPr/>
        <p:txBody>
          <a:bodyPr/>
          <a:lstStyle/>
          <a:p>
            <a:r>
              <a:rPr lang="en-US" dirty="0"/>
              <a:t>LMOA</a:t>
            </a:r>
          </a:p>
        </p:txBody>
      </p:sp>
    </p:spTree>
    <p:extLst>
      <p:ext uri="{BB962C8B-B14F-4D97-AF65-F5344CB8AC3E}">
        <p14:creationId xmlns:p14="http://schemas.microsoft.com/office/powerpoint/2010/main" val="92597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7E09-0BA6-E975-3CF6-0AC72BAEB4C2}"/>
              </a:ext>
            </a:extLst>
          </p:cNvPr>
          <p:cNvSpPr>
            <a:spLocks noGrp="1"/>
          </p:cNvSpPr>
          <p:nvPr>
            <p:ph type="title"/>
          </p:nvPr>
        </p:nvSpPr>
        <p:spPr/>
        <p:txBody>
          <a:bodyPr/>
          <a:lstStyle/>
          <a:p>
            <a:r>
              <a:rPr lang="en-US" dirty="0"/>
              <a:t>Covered Entities</a:t>
            </a:r>
          </a:p>
        </p:txBody>
      </p:sp>
      <p:sp>
        <p:nvSpPr>
          <p:cNvPr id="4" name="Slide Number Placeholder 3">
            <a:extLst>
              <a:ext uri="{FF2B5EF4-FFF2-40B4-BE49-F238E27FC236}">
                <a16:creationId xmlns:a16="http://schemas.microsoft.com/office/drawing/2014/main" id="{FF108B28-3434-7476-DE1B-E09A618BA046}"/>
              </a:ext>
            </a:extLst>
          </p:cNvPr>
          <p:cNvSpPr>
            <a:spLocks noGrp="1"/>
          </p:cNvSpPr>
          <p:nvPr>
            <p:ph type="sldNum" sz="quarter" idx="12"/>
          </p:nvPr>
        </p:nvSpPr>
        <p:spPr/>
        <p:txBody>
          <a:bodyPr/>
          <a:lstStyle/>
          <a:p>
            <a:fld id="{B58DE5F1-E0F9-4CCA-92B7-7A6FC4DFEE14}" type="slidenum">
              <a:rPr lang="en-US" smtClean="0"/>
              <a:t>29</a:t>
            </a:fld>
            <a:endParaRPr lang="en-US" dirty="0"/>
          </a:p>
        </p:txBody>
      </p:sp>
      <p:sp>
        <p:nvSpPr>
          <p:cNvPr id="5" name="Footer Placeholder 4">
            <a:extLst>
              <a:ext uri="{FF2B5EF4-FFF2-40B4-BE49-F238E27FC236}">
                <a16:creationId xmlns:a16="http://schemas.microsoft.com/office/drawing/2014/main" id="{8433D744-CFC9-F771-C8FA-8B67772628D2}"/>
              </a:ext>
            </a:extLst>
          </p:cNvPr>
          <p:cNvSpPr>
            <a:spLocks noGrp="1"/>
          </p:cNvSpPr>
          <p:nvPr>
            <p:ph type="ftr" sz="quarter" idx="3"/>
          </p:nvPr>
        </p:nvSpPr>
        <p:spPr/>
        <p:txBody>
          <a:bodyPr/>
          <a:lstStyle/>
          <a:p>
            <a:r>
              <a:rPr lang="en-US" dirty="0"/>
              <a:t>LMOA</a:t>
            </a:r>
          </a:p>
        </p:txBody>
      </p:sp>
      <p:sp>
        <p:nvSpPr>
          <p:cNvPr id="8" name="Content Placeholder 7">
            <a:extLst>
              <a:ext uri="{FF2B5EF4-FFF2-40B4-BE49-F238E27FC236}">
                <a16:creationId xmlns:a16="http://schemas.microsoft.com/office/drawing/2014/main" id="{59161E6E-EF1C-19B5-61F0-CDE5F184BB9F}"/>
              </a:ext>
            </a:extLst>
          </p:cNvPr>
          <p:cNvSpPr>
            <a:spLocks noGrp="1"/>
          </p:cNvSpPr>
          <p:nvPr>
            <p:ph idx="1"/>
          </p:nvPr>
        </p:nvSpPr>
        <p:spPr>
          <a:xfrm>
            <a:off x="6336794" y="1706880"/>
            <a:ext cx="5502279" cy="4511040"/>
          </a:xfrm>
        </p:spPr>
        <p:txBody>
          <a:bodyPr/>
          <a:lstStyle/>
          <a:p>
            <a:r>
              <a:rPr lang="en-US" dirty="0"/>
              <a:t>The HIPAA Privacy Rule applies </a:t>
            </a:r>
            <a:r>
              <a:rPr lang="en-US" b="1" u="sng" dirty="0"/>
              <a:t>only</a:t>
            </a:r>
            <a:r>
              <a:rPr lang="en-US" dirty="0"/>
              <a:t> to covered entities.</a:t>
            </a:r>
          </a:p>
          <a:p>
            <a:r>
              <a:rPr lang="en-US" dirty="0"/>
              <a:t>Covered entities include most health care providers, health plans, and health care clearing houses.</a:t>
            </a:r>
          </a:p>
          <a:p>
            <a:endParaRPr lang="en-US" dirty="0"/>
          </a:p>
          <a:p>
            <a:r>
              <a:rPr lang="en-US" sz="2000" b="0" i="0" dirty="0">
                <a:solidFill>
                  <a:schemeClr val="bg2"/>
                </a:solidFill>
                <a:effectLst/>
              </a:rPr>
              <a:t>However, health care providers and health plans do not always carry out all of their health care activities and functions by themselves.</a:t>
            </a:r>
            <a:endParaRPr lang="en-US" sz="2000" dirty="0">
              <a:solidFill>
                <a:schemeClr val="bg2"/>
              </a:solidFill>
            </a:endParaRPr>
          </a:p>
        </p:txBody>
      </p:sp>
    </p:spTree>
    <p:extLst>
      <p:ext uri="{BB962C8B-B14F-4D97-AF65-F5344CB8AC3E}">
        <p14:creationId xmlns:p14="http://schemas.microsoft.com/office/powerpoint/2010/main" val="155336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804C-22ED-26F2-B2A4-46FCAB11A32E}"/>
              </a:ext>
            </a:extLst>
          </p:cNvPr>
          <p:cNvSpPr>
            <a:spLocks noGrp="1"/>
          </p:cNvSpPr>
          <p:nvPr>
            <p:ph type="title"/>
          </p:nvPr>
        </p:nvSpPr>
        <p:spPr/>
        <p:txBody>
          <a:bodyPr/>
          <a:lstStyle/>
          <a:p>
            <a:r>
              <a:rPr lang="en-US" dirty="0"/>
              <a:t>HISTORY – Why does HIPAA exist?</a:t>
            </a:r>
          </a:p>
        </p:txBody>
      </p:sp>
      <p:sp>
        <p:nvSpPr>
          <p:cNvPr id="3" name="Content Placeholder 2">
            <a:extLst>
              <a:ext uri="{FF2B5EF4-FFF2-40B4-BE49-F238E27FC236}">
                <a16:creationId xmlns:a16="http://schemas.microsoft.com/office/drawing/2014/main" id="{73E5A207-32F3-ED1F-68FB-425254E2F6A7}"/>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2527301-1396-25B1-1819-F03D4A07B9A8}"/>
              </a:ext>
            </a:extLst>
          </p:cNvPr>
          <p:cNvSpPr>
            <a:spLocks noGrp="1"/>
          </p:cNvSpPr>
          <p:nvPr>
            <p:ph sz="half" idx="2"/>
          </p:nvPr>
        </p:nvSpPr>
        <p:spPr/>
        <p:txBody>
          <a:bodyPr/>
          <a:lstStyle/>
          <a:p>
            <a:endParaRPr lang="en-US" dirty="0"/>
          </a:p>
        </p:txBody>
      </p:sp>
      <p:sp>
        <p:nvSpPr>
          <p:cNvPr id="5" name="Slide Number Placeholder 4">
            <a:extLst>
              <a:ext uri="{FF2B5EF4-FFF2-40B4-BE49-F238E27FC236}">
                <a16:creationId xmlns:a16="http://schemas.microsoft.com/office/drawing/2014/main" id="{DFB769E3-F4ED-2DE3-CA62-C53435043382}"/>
              </a:ext>
            </a:extLst>
          </p:cNvPr>
          <p:cNvSpPr>
            <a:spLocks noGrp="1"/>
          </p:cNvSpPr>
          <p:nvPr>
            <p:ph type="sldNum" sz="quarter" idx="12"/>
          </p:nvPr>
        </p:nvSpPr>
        <p:spPr/>
        <p:txBody>
          <a:bodyPr/>
          <a:lstStyle/>
          <a:p>
            <a:fld id="{B58DE5F1-E0F9-4CCA-92B7-7A6FC4DFEE14}" type="slidenum">
              <a:rPr lang="en-US" smtClean="0"/>
              <a:t>3</a:t>
            </a:fld>
            <a:endParaRPr lang="en-US"/>
          </a:p>
        </p:txBody>
      </p:sp>
      <p:sp>
        <p:nvSpPr>
          <p:cNvPr id="6" name="Footer Placeholder 5">
            <a:extLst>
              <a:ext uri="{FF2B5EF4-FFF2-40B4-BE49-F238E27FC236}">
                <a16:creationId xmlns:a16="http://schemas.microsoft.com/office/drawing/2014/main" id="{50461949-10E5-FFB1-0BFD-8F5815FEB28A}"/>
              </a:ext>
            </a:extLst>
          </p:cNvPr>
          <p:cNvSpPr>
            <a:spLocks noGrp="1"/>
          </p:cNvSpPr>
          <p:nvPr>
            <p:ph type="ftr" sz="quarter" idx="3"/>
          </p:nvPr>
        </p:nvSpPr>
        <p:spPr/>
        <p:txBody>
          <a:bodyPr/>
          <a:lstStyle/>
          <a:p>
            <a:r>
              <a:rPr lang="en-US"/>
              <a:t>Compliance Department</a:t>
            </a:r>
            <a:endParaRPr lang="en-US" dirty="0"/>
          </a:p>
        </p:txBody>
      </p:sp>
      <p:pic>
        <p:nvPicPr>
          <p:cNvPr id="11" name="Picture 10">
            <a:extLst>
              <a:ext uri="{FF2B5EF4-FFF2-40B4-BE49-F238E27FC236}">
                <a16:creationId xmlns:a16="http://schemas.microsoft.com/office/drawing/2014/main" id="{6DFFBB7A-5EDD-6A25-B063-1B890461DEE2}"/>
              </a:ext>
            </a:extLst>
          </p:cNvPr>
          <p:cNvPicPr>
            <a:picLocks noChangeAspect="1"/>
          </p:cNvPicPr>
          <p:nvPr/>
        </p:nvPicPr>
        <p:blipFill>
          <a:blip r:embed="rId2"/>
          <a:stretch>
            <a:fillRect/>
          </a:stretch>
        </p:blipFill>
        <p:spPr>
          <a:xfrm>
            <a:off x="519643" y="3868814"/>
            <a:ext cx="3685016" cy="2625574"/>
          </a:xfrm>
          <a:prstGeom prst="rect">
            <a:avLst/>
          </a:prstGeom>
        </p:spPr>
      </p:pic>
      <p:pic>
        <p:nvPicPr>
          <p:cNvPr id="7" name="Picture 6">
            <a:extLst>
              <a:ext uri="{FF2B5EF4-FFF2-40B4-BE49-F238E27FC236}">
                <a16:creationId xmlns:a16="http://schemas.microsoft.com/office/drawing/2014/main" id="{70741B10-9B3F-077C-3AD2-A310436606AF}"/>
              </a:ext>
            </a:extLst>
          </p:cNvPr>
          <p:cNvPicPr>
            <a:picLocks noChangeAspect="1"/>
          </p:cNvPicPr>
          <p:nvPr/>
        </p:nvPicPr>
        <p:blipFill>
          <a:blip r:embed="rId3"/>
          <a:stretch>
            <a:fillRect/>
          </a:stretch>
        </p:blipFill>
        <p:spPr>
          <a:xfrm>
            <a:off x="90805" y="1818485"/>
            <a:ext cx="3938118" cy="2215191"/>
          </a:xfrm>
          <a:prstGeom prst="rect">
            <a:avLst/>
          </a:prstGeom>
        </p:spPr>
      </p:pic>
      <p:pic>
        <p:nvPicPr>
          <p:cNvPr id="9" name="Picture 8">
            <a:extLst>
              <a:ext uri="{FF2B5EF4-FFF2-40B4-BE49-F238E27FC236}">
                <a16:creationId xmlns:a16="http://schemas.microsoft.com/office/drawing/2014/main" id="{41D1E7EA-42D3-37C9-E556-95AF49012D8C}"/>
              </a:ext>
            </a:extLst>
          </p:cNvPr>
          <p:cNvPicPr>
            <a:picLocks noChangeAspect="1"/>
          </p:cNvPicPr>
          <p:nvPr/>
        </p:nvPicPr>
        <p:blipFill>
          <a:blip r:embed="rId4"/>
          <a:stretch>
            <a:fillRect/>
          </a:stretch>
        </p:blipFill>
        <p:spPr>
          <a:xfrm>
            <a:off x="2882349" y="2753356"/>
            <a:ext cx="5570821" cy="2915396"/>
          </a:xfrm>
          <a:prstGeom prst="rect">
            <a:avLst/>
          </a:prstGeom>
        </p:spPr>
      </p:pic>
      <p:pic>
        <p:nvPicPr>
          <p:cNvPr id="10" name="Picture 9">
            <a:extLst>
              <a:ext uri="{FF2B5EF4-FFF2-40B4-BE49-F238E27FC236}">
                <a16:creationId xmlns:a16="http://schemas.microsoft.com/office/drawing/2014/main" id="{A870E002-0D68-53F5-5718-5991E52B3DA0}"/>
              </a:ext>
            </a:extLst>
          </p:cNvPr>
          <p:cNvPicPr>
            <a:picLocks noChangeAspect="1"/>
          </p:cNvPicPr>
          <p:nvPr/>
        </p:nvPicPr>
        <p:blipFill>
          <a:blip r:embed="rId5"/>
          <a:stretch>
            <a:fillRect/>
          </a:stretch>
        </p:blipFill>
        <p:spPr>
          <a:xfrm>
            <a:off x="7143559" y="1889760"/>
            <a:ext cx="4848225" cy="3228975"/>
          </a:xfrm>
          <a:prstGeom prst="rect">
            <a:avLst/>
          </a:prstGeom>
        </p:spPr>
      </p:pic>
    </p:spTree>
    <p:extLst>
      <p:ext uri="{BB962C8B-B14F-4D97-AF65-F5344CB8AC3E}">
        <p14:creationId xmlns:p14="http://schemas.microsoft.com/office/powerpoint/2010/main" val="3246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1507-6C9C-A5D0-ECE4-303AC851ED6D}"/>
              </a:ext>
            </a:extLst>
          </p:cNvPr>
          <p:cNvSpPr>
            <a:spLocks noGrp="1"/>
          </p:cNvSpPr>
          <p:nvPr>
            <p:ph type="title"/>
          </p:nvPr>
        </p:nvSpPr>
        <p:spPr>
          <a:xfrm>
            <a:off x="548643" y="1345542"/>
            <a:ext cx="4786838" cy="4873225"/>
          </a:xfrm>
        </p:spPr>
        <p:txBody>
          <a:bodyPr/>
          <a:lstStyle/>
          <a:p>
            <a:r>
              <a:rPr lang="en-US" dirty="0"/>
              <a:t>Business </a:t>
            </a:r>
            <a:br>
              <a:rPr lang="en-US" dirty="0"/>
            </a:br>
            <a:r>
              <a:rPr lang="en-US" dirty="0"/>
              <a:t>Associate	</a:t>
            </a:r>
          </a:p>
        </p:txBody>
      </p:sp>
      <p:sp>
        <p:nvSpPr>
          <p:cNvPr id="3" name="Content Placeholder 2">
            <a:extLst>
              <a:ext uri="{FF2B5EF4-FFF2-40B4-BE49-F238E27FC236}">
                <a16:creationId xmlns:a16="http://schemas.microsoft.com/office/drawing/2014/main" id="{A8CB4B15-B7B1-1AFB-ABD5-299EA5F972AE}"/>
              </a:ext>
            </a:extLst>
          </p:cNvPr>
          <p:cNvSpPr>
            <a:spLocks noGrp="1"/>
          </p:cNvSpPr>
          <p:nvPr>
            <p:ph idx="1"/>
          </p:nvPr>
        </p:nvSpPr>
        <p:spPr>
          <a:xfrm>
            <a:off x="6096000" y="1526634"/>
            <a:ext cx="5640280" cy="4813206"/>
          </a:xfrm>
        </p:spPr>
        <p:txBody>
          <a:bodyPr/>
          <a:lstStyle/>
          <a:p>
            <a:r>
              <a:rPr lang="en-US" dirty="0">
                <a:solidFill>
                  <a:schemeClr val="bg2"/>
                </a:solidFill>
              </a:rPr>
              <a:t>A</a:t>
            </a:r>
            <a:r>
              <a:rPr lang="en-US" b="0" i="0" dirty="0">
                <a:solidFill>
                  <a:schemeClr val="bg2"/>
                </a:solidFill>
                <a:effectLst/>
              </a:rPr>
              <a:t> person or entity that performs certain functions or activities that involve the use or disclosure of PHI on behalf of, or provides services to, a covered entity.</a:t>
            </a:r>
          </a:p>
          <a:p>
            <a:r>
              <a:rPr lang="en-US" b="0" i="0" dirty="0">
                <a:solidFill>
                  <a:schemeClr val="bg2"/>
                </a:solidFill>
                <a:effectLst/>
                <a:latin typeface="Helvetica" panose="020B0604020202020204" pitchFamily="34" charset="0"/>
              </a:rPr>
              <a:t>Business associate functions and activities may include:</a:t>
            </a:r>
          </a:p>
          <a:p>
            <a:pPr lvl="1"/>
            <a:r>
              <a:rPr lang="en-US" sz="1400" b="0" i="0" dirty="0">
                <a:solidFill>
                  <a:schemeClr val="bg2"/>
                </a:solidFill>
                <a:effectLst/>
              </a:rPr>
              <a:t>claims processing or administration </a:t>
            </a:r>
          </a:p>
          <a:p>
            <a:pPr lvl="1"/>
            <a:r>
              <a:rPr lang="en-US" sz="1400" b="0" i="0" dirty="0">
                <a:solidFill>
                  <a:schemeClr val="bg2"/>
                </a:solidFill>
                <a:effectLst/>
              </a:rPr>
              <a:t>data analysis</a:t>
            </a:r>
          </a:p>
          <a:p>
            <a:pPr lvl="1"/>
            <a:r>
              <a:rPr lang="en-US" sz="1400" b="0" i="0" dirty="0">
                <a:solidFill>
                  <a:schemeClr val="bg2"/>
                </a:solidFill>
                <a:effectLst/>
              </a:rPr>
              <a:t>processing or administration</a:t>
            </a:r>
          </a:p>
          <a:p>
            <a:pPr lvl="1"/>
            <a:r>
              <a:rPr lang="en-US" sz="1400" b="0" i="0" dirty="0">
                <a:solidFill>
                  <a:schemeClr val="bg2"/>
                </a:solidFill>
                <a:effectLst/>
              </a:rPr>
              <a:t>utilization review</a:t>
            </a:r>
          </a:p>
          <a:p>
            <a:pPr lvl="1"/>
            <a:r>
              <a:rPr lang="en-US" sz="1400" b="0" i="0" dirty="0">
                <a:solidFill>
                  <a:schemeClr val="bg2"/>
                </a:solidFill>
                <a:effectLst/>
              </a:rPr>
              <a:t>quality assurance </a:t>
            </a:r>
          </a:p>
          <a:p>
            <a:pPr lvl="1"/>
            <a:r>
              <a:rPr lang="en-US" sz="1400" b="0" i="0" dirty="0">
                <a:solidFill>
                  <a:schemeClr val="bg2"/>
                </a:solidFill>
                <a:effectLst/>
              </a:rPr>
              <a:t>billing</a:t>
            </a:r>
          </a:p>
          <a:p>
            <a:pPr lvl="1"/>
            <a:r>
              <a:rPr lang="en-US" sz="1400" b="0" i="0" dirty="0">
                <a:solidFill>
                  <a:schemeClr val="bg2"/>
                </a:solidFill>
                <a:effectLst/>
              </a:rPr>
              <a:t>benefit management</a:t>
            </a:r>
          </a:p>
          <a:p>
            <a:pPr lvl="1"/>
            <a:r>
              <a:rPr lang="en-US" sz="1400" b="0" i="0" dirty="0">
                <a:solidFill>
                  <a:schemeClr val="bg2"/>
                </a:solidFill>
                <a:effectLst/>
              </a:rPr>
              <a:t>practice management</a:t>
            </a:r>
          </a:p>
          <a:p>
            <a:r>
              <a:rPr lang="en-US" dirty="0">
                <a:solidFill>
                  <a:schemeClr val="bg2"/>
                </a:solidFill>
              </a:rPr>
              <a:t>Legal, actuarial, accounting, consulting, data aggregation, management, administrative, or accreditation functions that are being done outside of your office</a:t>
            </a:r>
            <a:r>
              <a:rPr lang="en-US" sz="2000" dirty="0">
                <a:solidFill>
                  <a:schemeClr val="bg2"/>
                </a:solidFill>
              </a:rPr>
              <a:t>.</a:t>
            </a:r>
          </a:p>
        </p:txBody>
      </p:sp>
      <p:sp>
        <p:nvSpPr>
          <p:cNvPr id="4" name="Slide Number Placeholder 3">
            <a:extLst>
              <a:ext uri="{FF2B5EF4-FFF2-40B4-BE49-F238E27FC236}">
                <a16:creationId xmlns:a16="http://schemas.microsoft.com/office/drawing/2014/main" id="{4928DB2B-1BEE-6D42-809F-FBB8D1BB07B5}"/>
              </a:ext>
            </a:extLst>
          </p:cNvPr>
          <p:cNvSpPr>
            <a:spLocks noGrp="1"/>
          </p:cNvSpPr>
          <p:nvPr>
            <p:ph type="sldNum" sz="quarter" idx="12"/>
          </p:nvPr>
        </p:nvSpPr>
        <p:spPr/>
        <p:txBody>
          <a:bodyPr/>
          <a:lstStyle/>
          <a:p>
            <a:fld id="{B58DE5F1-E0F9-4CCA-92B7-7A6FC4DFEE14}" type="slidenum">
              <a:rPr lang="en-US" smtClean="0"/>
              <a:t>30</a:t>
            </a:fld>
            <a:endParaRPr lang="en-US" dirty="0"/>
          </a:p>
        </p:txBody>
      </p:sp>
      <p:sp>
        <p:nvSpPr>
          <p:cNvPr id="5" name="Footer Placeholder 4">
            <a:extLst>
              <a:ext uri="{FF2B5EF4-FFF2-40B4-BE49-F238E27FC236}">
                <a16:creationId xmlns:a16="http://schemas.microsoft.com/office/drawing/2014/main" id="{CF1138B2-9F04-F7FC-14FE-E2072EC5D441}"/>
              </a:ext>
            </a:extLst>
          </p:cNvPr>
          <p:cNvSpPr>
            <a:spLocks noGrp="1"/>
          </p:cNvSpPr>
          <p:nvPr>
            <p:ph type="ftr" sz="quarter" idx="3"/>
          </p:nvPr>
        </p:nvSpPr>
        <p:spPr/>
        <p:txBody>
          <a:bodyPr/>
          <a:lstStyle/>
          <a:p>
            <a:r>
              <a:rPr lang="en-US" dirty="0"/>
              <a:t>LMOA</a:t>
            </a:r>
          </a:p>
        </p:txBody>
      </p:sp>
    </p:spTree>
    <p:extLst>
      <p:ext uri="{BB962C8B-B14F-4D97-AF65-F5344CB8AC3E}">
        <p14:creationId xmlns:p14="http://schemas.microsoft.com/office/powerpoint/2010/main" val="385444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023F-8869-6693-B08E-73CEC937C7A0}"/>
              </a:ext>
            </a:extLst>
          </p:cNvPr>
          <p:cNvSpPr>
            <a:spLocks noGrp="1"/>
          </p:cNvSpPr>
          <p:nvPr>
            <p:ph type="title"/>
          </p:nvPr>
        </p:nvSpPr>
        <p:spPr/>
        <p:txBody>
          <a:bodyPr/>
          <a:lstStyle/>
          <a:p>
            <a:r>
              <a:rPr lang="en-US" dirty="0"/>
              <a:t>Business </a:t>
            </a:r>
            <a:br>
              <a:rPr lang="en-US" dirty="0"/>
            </a:br>
            <a:r>
              <a:rPr lang="en-US" dirty="0"/>
              <a:t>Associate	</a:t>
            </a:r>
            <a:br>
              <a:rPr lang="en-US" dirty="0"/>
            </a:br>
            <a:r>
              <a:rPr lang="en-US" dirty="0"/>
              <a:t>Examples</a:t>
            </a:r>
          </a:p>
        </p:txBody>
      </p:sp>
      <p:sp>
        <p:nvSpPr>
          <p:cNvPr id="3" name="Content Placeholder 2">
            <a:extLst>
              <a:ext uri="{FF2B5EF4-FFF2-40B4-BE49-F238E27FC236}">
                <a16:creationId xmlns:a16="http://schemas.microsoft.com/office/drawing/2014/main" id="{30319042-2D24-1D65-372B-ECD15695940D}"/>
              </a:ext>
            </a:extLst>
          </p:cNvPr>
          <p:cNvSpPr>
            <a:spLocks noGrp="1"/>
          </p:cNvSpPr>
          <p:nvPr>
            <p:ph idx="1"/>
          </p:nvPr>
        </p:nvSpPr>
        <p:spPr>
          <a:xfrm>
            <a:off x="6268820" y="1526634"/>
            <a:ext cx="5608318" cy="4511040"/>
          </a:xfrm>
        </p:spPr>
        <p:txBody>
          <a:bodyPr/>
          <a:lstStyle/>
          <a:p>
            <a:pPr algn="l">
              <a:buFont typeface="Arial" panose="020B0604020202020204" pitchFamily="34" charset="0"/>
              <a:buChar char="•"/>
            </a:pPr>
            <a:r>
              <a:rPr lang="en-US" b="0" i="0" dirty="0">
                <a:solidFill>
                  <a:schemeClr val="bg2"/>
                </a:solidFill>
                <a:effectLst/>
              </a:rPr>
              <a:t>A third-party administrator that assists a health plan with claims processing. </a:t>
            </a:r>
          </a:p>
          <a:p>
            <a:pPr algn="l">
              <a:buFont typeface="Arial" panose="020B0604020202020204" pitchFamily="34" charset="0"/>
              <a:buChar char="•"/>
            </a:pPr>
            <a:r>
              <a:rPr lang="en-US" b="0" i="0" dirty="0">
                <a:solidFill>
                  <a:schemeClr val="bg2"/>
                </a:solidFill>
                <a:effectLst/>
              </a:rPr>
              <a:t>A CPA firm whose accounting services to a health care provider involve access to protected health information. </a:t>
            </a:r>
          </a:p>
          <a:p>
            <a:pPr algn="l">
              <a:buFont typeface="Arial" panose="020B0604020202020204" pitchFamily="34" charset="0"/>
              <a:buChar char="•"/>
            </a:pPr>
            <a:r>
              <a:rPr lang="en-US" b="0" i="0" dirty="0">
                <a:solidFill>
                  <a:schemeClr val="bg2"/>
                </a:solidFill>
                <a:effectLst/>
              </a:rPr>
              <a:t>An attorney whose legal services to a health plan involve access to protected health information. </a:t>
            </a:r>
          </a:p>
          <a:p>
            <a:pPr algn="l">
              <a:buFont typeface="Arial" panose="020B0604020202020204" pitchFamily="34" charset="0"/>
              <a:buChar char="•"/>
            </a:pPr>
            <a:r>
              <a:rPr lang="en-US" b="0" i="0" dirty="0">
                <a:solidFill>
                  <a:schemeClr val="bg2"/>
                </a:solidFill>
                <a:effectLst/>
              </a:rPr>
              <a:t>A consultant that performs utilization reviews for a hospital. </a:t>
            </a:r>
          </a:p>
          <a:p>
            <a:pPr algn="l">
              <a:buFont typeface="Arial" panose="020B0604020202020204" pitchFamily="34" charset="0"/>
              <a:buChar char="•"/>
            </a:pPr>
            <a:r>
              <a:rPr lang="en-US" b="0" i="0" dirty="0">
                <a:solidFill>
                  <a:schemeClr val="bg2"/>
                </a:solidFill>
                <a:effectLst/>
              </a:rPr>
              <a:t>An independent medical transcriptionist that provides transcription services to a physician. </a:t>
            </a:r>
          </a:p>
          <a:p>
            <a:pPr algn="l">
              <a:buFont typeface="Arial" panose="020B0604020202020204" pitchFamily="34" charset="0"/>
              <a:buChar char="•"/>
            </a:pPr>
            <a:r>
              <a:rPr lang="en-US" b="0" i="0" dirty="0">
                <a:solidFill>
                  <a:schemeClr val="bg2"/>
                </a:solidFill>
                <a:effectLst/>
              </a:rPr>
              <a:t>A pharmacy benefits manager that manages a health plan’s pharmacist network. </a:t>
            </a:r>
          </a:p>
          <a:p>
            <a:endParaRPr lang="en-US" dirty="0"/>
          </a:p>
        </p:txBody>
      </p:sp>
      <p:sp>
        <p:nvSpPr>
          <p:cNvPr id="4" name="Slide Number Placeholder 3">
            <a:extLst>
              <a:ext uri="{FF2B5EF4-FFF2-40B4-BE49-F238E27FC236}">
                <a16:creationId xmlns:a16="http://schemas.microsoft.com/office/drawing/2014/main" id="{944D0E01-4628-8C67-8A84-0BBD54CC2A03}"/>
              </a:ext>
            </a:extLst>
          </p:cNvPr>
          <p:cNvSpPr>
            <a:spLocks noGrp="1"/>
          </p:cNvSpPr>
          <p:nvPr>
            <p:ph type="sldNum" sz="quarter" idx="12"/>
          </p:nvPr>
        </p:nvSpPr>
        <p:spPr/>
        <p:txBody>
          <a:bodyPr/>
          <a:lstStyle/>
          <a:p>
            <a:fld id="{B58DE5F1-E0F9-4CCA-92B7-7A6FC4DFEE14}" type="slidenum">
              <a:rPr lang="en-US" smtClean="0"/>
              <a:t>31</a:t>
            </a:fld>
            <a:endParaRPr lang="en-US" dirty="0"/>
          </a:p>
        </p:txBody>
      </p:sp>
      <p:sp>
        <p:nvSpPr>
          <p:cNvPr id="5" name="Footer Placeholder 4">
            <a:extLst>
              <a:ext uri="{FF2B5EF4-FFF2-40B4-BE49-F238E27FC236}">
                <a16:creationId xmlns:a16="http://schemas.microsoft.com/office/drawing/2014/main" id="{F962C680-4A44-4BC1-1796-4C8CE10ABF03}"/>
              </a:ext>
            </a:extLst>
          </p:cNvPr>
          <p:cNvSpPr>
            <a:spLocks noGrp="1"/>
          </p:cNvSpPr>
          <p:nvPr>
            <p:ph type="ftr" sz="quarter" idx="3"/>
          </p:nvPr>
        </p:nvSpPr>
        <p:spPr>
          <a:xfrm>
            <a:off x="548641" y="395393"/>
            <a:ext cx="5303520" cy="243840"/>
          </a:xfrm>
        </p:spPr>
        <p:txBody>
          <a:bodyPr/>
          <a:lstStyle/>
          <a:p>
            <a:r>
              <a:rPr lang="en-US" dirty="0"/>
              <a:t>LMOA</a:t>
            </a:r>
          </a:p>
        </p:txBody>
      </p:sp>
    </p:spTree>
    <p:extLst>
      <p:ext uri="{BB962C8B-B14F-4D97-AF65-F5344CB8AC3E}">
        <p14:creationId xmlns:p14="http://schemas.microsoft.com/office/powerpoint/2010/main" val="70743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6816-A942-F0CF-8011-8F8A1D7C346C}"/>
              </a:ext>
            </a:extLst>
          </p:cNvPr>
          <p:cNvSpPr>
            <a:spLocks noGrp="1"/>
          </p:cNvSpPr>
          <p:nvPr>
            <p:ph type="title"/>
          </p:nvPr>
        </p:nvSpPr>
        <p:spPr/>
        <p:txBody>
          <a:bodyPr/>
          <a:lstStyle/>
          <a:p>
            <a:r>
              <a:rPr lang="en-US" dirty="0"/>
              <a:t>Covered Entities &amp; Business Associates</a:t>
            </a:r>
          </a:p>
        </p:txBody>
      </p:sp>
      <p:sp>
        <p:nvSpPr>
          <p:cNvPr id="4" name="Slide Number Placeholder 3">
            <a:extLst>
              <a:ext uri="{FF2B5EF4-FFF2-40B4-BE49-F238E27FC236}">
                <a16:creationId xmlns:a16="http://schemas.microsoft.com/office/drawing/2014/main" id="{C740A563-57E3-D9F2-551F-69D0010C24DA}"/>
              </a:ext>
            </a:extLst>
          </p:cNvPr>
          <p:cNvSpPr>
            <a:spLocks noGrp="1"/>
          </p:cNvSpPr>
          <p:nvPr>
            <p:ph type="sldNum" sz="quarter" idx="12"/>
          </p:nvPr>
        </p:nvSpPr>
        <p:spPr/>
        <p:txBody>
          <a:bodyPr/>
          <a:lstStyle/>
          <a:p>
            <a:fld id="{B58DE5F1-E0F9-4CCA-92B7-7A6FC4DFEE14}" type="slidenum">
              <a:rPr lang="en-US" smtClean="0"/>
              <a:t>32</a:t>
            </a:fld>
            <a:endParaRPr lang="en-US" dirty="0"/>
          </a:p>
        </p:txBody>
      </p:sp>
      <p:sp>
        <p:nvSpPr>
          <p:cNvPr id="5" name="Footer Placeholder 4">
            <a:extLst>
              <a:ext uri="{FF2B5EF4-FFF2-40B4-BE49-F238E27FC236}">
                <a16:creationId xmlns:a16="http://schemas.microsoft.com/office/drawing/2014/main" id="{26BD5CDE-CD0B-AB73-24E1-094C5A3C1F5B}"/>
              </a:ext>
            </a:extLst>
          </p:cNvPr>
          <p:cNvSpPr>
            <a:spLocks noGrp="1"/>
          </p:cNvSpPr>
          <p:nvPr>
            <p:ph type="ftr" sz="quarter" idx="3"/>
          </p:nvPr>
        </p:nvSpPr>
        <p:spPr/>
        <p:txBody>
          <a:bodyPr/>
          <a:lstStyle/>
          <a:p>
            <a:r>
              <a:rPr lang="en-US" dirty="0"/>
              <a:t>LMOA</a:t>
            </a:r>
          </a:p>
        </p:txBody>
      </p:sp>
      <p:sp>
        <p:nvSpPr>
          <p:cNvPr id="8" name="Content Placeholder 7">
            <a:extLst>
              <a:ext uri="{FF2B5EF4-FFF2-40B4-BE49-F238E27FC236}">
                <a16:creationId xmlns:a16="http://schemas.microsoft.com/office/drawing/2014/main" id="{773A3087-D43A-FB9D-98B3-7144B090EEE6}"/>
              </a:ext>
            </a:extLst>
          </p:cNvPr>
          <p:cNvSpPr>
            <a:spLocks noGrp="1"/>
          </p:cNvSpPr>
          <p:nvPr>
            <p:ph idx="1"/>
          </p:nvPr>
        </p:nvSpPr>
        <p:spPr/>
        <p:txBody>
          <a:bodyPr/>
          <a:lstStyle/>
          <a:p>
            <a:r>
              <a:rPr lang="en-US" b="0" i="0" dirty="0">
                <a:solidFill>
                  <a:schemeClr val="bg2"/>
                </a:solidFill>
                <a:effectLst/>
              </a:rPr>
              <a:t>The Privacy Rule requires that </a:t>
            </a:r>
          </a:p>
          <a:p>
            <a:pPr lvl="1"/>
            <a:r>
              <a:rPr lang="en-US" b="0" i="0" dirty="0">
                <a:solidFill>
                  <a:schemeClr val="bg2"/>
                </a:solidFill>
                <a:effectLst/>
              </a:rPr>
              <a:t>a covered entity obtain satisfactory assurances from its business associate that the business associate will appropriately safeguard the protected health information it receives or creates on behalf of the covered entity. </a:t>
            </a:r>
          </a:p>
          <a:p>
            <a:r>
              <a:rPr lang="en-US" dirty="0">
                <a:solidFill>
                  <a:schemeClr val="bg2"/>
                </a:solidFill>
              </a:rPr>
              <a:t>This </a:t>
            </a:r>
            <a:r>
              <a:rPr lang="en-US" b="0" i="0" dirty="0">
                <a:solidFill>
                  <a:schemeClr val="bg2"/>
                </a:solidFill>
                <a:effectLst/>
              </a:rPr>
              <a:t>must be in writing, whether in the form of a contract or other agreement between the covered entity and the business associate.  </a:t>
            </a:r>
            <a:endParaRPr lang="en-US" dirty="0">
              <a:solidFill>
                <a:schemeClr val="bg2"/>
              </a:solidFill>
            </a:endParaRPr>
          </a:p>
        </p:txBody>
      </p:sp>
    </p:spTree>
    <p:extLst>
      <p:ext uri="{BB962C8B-B14F-4D97-AF65-F5344CB8AC3E}">
        <p14:creationId xmlns:p14="http://schemas.microsoft.com/office/powerpoint/2010/main" val="214572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E1A5-D8BE-3D1F-A05E-07F52B4D483D}"/>
              </a:ext>
            </a:extLst>
          </p:cNvPr>
          <p:cNvSpPr>
            <a:spLocks noGrp="1"/>
          </p:cNvSpPr>
          <p:nvPr>
            <p:ph type="title"/>
          </p:nvPr>
        </p:nvSpPr>
        <p:spPr/>
        <p:txBody>
          <a:bodyPr/>
          <a:lstStyle/>
          <a:p>
            <a:r>
              <a:rPr lang="en-US" dirty="0"/>
              <a:t>Medical Office Stars is looking to hire out janitorial services.  Is the company they choose considered a business associate?	</a:t>
            </a:r>
          </a:p>
        </p:txBody>
      </p:sp>
      <p:sp>
        <p:nvSpPr>
          <p:cNvPr id="3" name="Content Placeholder 2">
            <a:extLst>
              <a:ext uri="{FF2B5EF4-FFF2-40B4-BE49-F238E27FC236}">
                <a16:creationId xmlns:a16="http://schemas.microsoft.com/office/drawing/2014/main" id="{B2CFC345-16EA-3400-AE2B-373A30EE5230}"/>
              </a:ext>
            </a:extLst>
          </p:cNvPr>
          <p:cNvSpPr>
            <a:spLocks noGrp="1"/>
          </p:cNvSpPr>
          <p:nvPr>
            <p:ph idx="1"/>
          </p:nvPr>
        </p:nvSpPr>
        <p:spPr/>
        <p:txBody>
          <a:bodyPr/>
          <a:lstStyle/>
          <a:p>
            <a:r>
              <a:rPr lang="en-US" dirty="0"/>
              <a:t>No</a:t>
            </a:r>
          </a:p>
          <a:p>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800" dirty="0">
                <a:effectLst/>
                <a:latin typeface="Calibri" panose="020F0502020204030204" pitchFamily="34" charset="0"/>
                <a:ea typeface="Times New Roman" panose="02020603050405020304" pitchFamily="18" charset="0"/>
                <a:cs typeface="Calibri" panose="020F0502020204030204" pitchFamily="34" charset="0"/>
              </a:rPr>
              <a:t>Persons or organizations are not considered business associates if their functions or services do not involve the use or disclosure of PHI, and where any access to PHI by such persons would be incidental, if at all.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D6848F1-C12D-E7A8-AF93-047B25EDC0EF}"/>
              </a:ext>
            </a:extLst>
          </p:cNvPr>
          <p:cNvSpPr>
            <a:spLocks noGrp="1"/>
          </p:cNvSpPr>
          <p:nvPr>
            <p:ph type="sldNum" sz="quarter" idx="12"/>
          </p:nvPr>
        </p:nvSpPr>
        <p:spPr/>
        <p:txBody>
          <a:bodyPr/>
          <a:lstStyle/>
          <a:p>
            <a:fld id="{B58DE5F1-E0F9-4CCA-92B7-7A6FC4DFEE14}" type="slidenum">
              <a:rPr lang="en-US" smtClean="0"/>
              <a:t>33</a:t>
            </a:fld>
            <a:endParaRPr lang="en-US" dirty="0"/>
          </a:p>
        </p:txBody>
      </p:sp>
      <p:sp>
        <p:nvSpPr>
          <p:cNvPr id="5" name="Footer Placeholder 4">
            <a:extLst>
              <a:ext uri="{FF2B5EF4-FFF2-40B4-BE49-F238E27FC236}">
                <a16:creationId xmlns:a16="http://schemas.microsoft.com/office/drawing/2014/main" id="{165ADAFA-06D1-3F9A-74AD-2FE1B89AF3C3}"/>
              </a:ext>
            </a:extLst>
          </p:cNvPr>
          <p:cNvSpPr>
            <a:spLocks noGrp="1"/>
          </p:cNvSpPr>
          <p:nvPr>
            <p:ph type="ftr" sz="quarter" idx="3"/>
          </p:nvPr>
        </p:nvSpPr>
        <p:spPr/>
        <p:txBody>
          <a:bodyPr/>
          <a:lstStyle/>
          <a:p>
            <a:r>
              <a:rPr lang="en-US" dirty="0"/>
              <a:t>LMOA</a:t>
            </a:r>
          </a:p>
        </p:txBody>
      </p:sp>
    </p:spTree>
    <p:extLst>
      <p:ext uri="{BB962C8B-B14F-4D97-AF65-F5344CB8AC3E}">
        <p14:creationId xmlns:p14="http://schemas.microsoft.com/office/powerpoint/2010/main" val="335813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FA70-8CA0-E596-18EE-43481B73F0EB}"/>
              </a:ext>
            </a:extLst>
          </p:cNvPr>
          <p:cNvSpPr>
            <a:spLocks noGrp="1"/>
          </p:cNvSpPr>
          <p:nvPr>
            <p:ph type="title"/>
          </p:nvPr>
        </p:nvSpPr>
        <p:spPr/>
        <p:txBody>
          <a:bodyPr/>
          <a:lstStyle/>
          <a:p>
            <a:r>
              <a:rPr lang="en-US" dirty="0"/>
              <a:t>Is the software company selling or providing software to a medical office</a:t>
            </a:r>
            <a:br>
              <a:rPr lang="en-US" dirty="0"/>
            </a:br>
            <a:r>
              <a:rPr lang="en-US" dirty="0"/>
              <a:t>considered a business associate?</a:t>
            </a:r>
          </a:p>
        </p:txBody>
      </p:sp>
      <p:sp>
        <p:nvSpPr>
          <p:cNvPr id="3" name="Content Placeholder 2">
            <a:extLst>
              <a:ext uri="{FF2B5EF4-FFF2-40B4-BE49-F238E27FC236}">
                <a16:creationId xmlns:a16="http://schemas.microsoft.com/office/drawing/2014/main" id="{BBCE970E-9498-2B5E-B917-257B655BFFD2}"/>
              </a:ext>
            </a:extLst>
          </p:cNvPr>
          <p:cNvSpPr>
            <a:spLocks noGrp="1"/>
          </p:cNvSpPr>
          <p:nvPr>
            <p:ph idx="1"/>
          </p:nvPr>
        </p:nvSpPr>
        <p:spPr>
          <a:xfrm>
            <a:off x="6336794" y="1706880"/>
            <a:ext cx="5303519" cy="753979"/>
          </a:xfrm>
        </p:spPr>
        <p:txBody>
          <a:bodyPr/>
          <a:lstStyle/>
          <a:p>
            <a:pPr marL="182876" lvl="1" indent="0">
              <a:buNone/>
            </a:pPr>
            <a:r>
              <a:rPr lang="en-US" dirty="0"/>
              <a:t>Not considered a business associate if the vendor does not have access to PHI.</a:t>
            </a:r>
          </a:p>
          <a:p>
            <a:pPr lvl="1"/>
            <a:endParaRPr lang="en-US" dirty="0"/>
          </a:p>
        </p:txBody>
      </p:sp>
      <p:sp>
        <p:nvSpPr>
          <p:cNvPr id="4" name="Slide Number Placeholder 3">
            <a:extLst>
              <a:ext uri="{FF2B5EF4-FFF2-40B4-BE49-F238E27FC236}">
                <a16:creationId xmlns:a16="http://schemas.microsoft.com/office/drawing/2014/main" id="{BDC58B4C-766D-DBFF-A5E6-B2D7EA201295}"/>
              </a:ext>
            </a:extLst>
          </p:cNvPr>
          <p:cNvSpPr>
            <a:spLocks noGrp="1"/>
          </p:cNvSpPr>
          <p:nvPr>
            <p:ph type="sldNum" sz="quarter" idx="12"/>
          </p:nvPr>
        </p:nvSpPr>
        <p:spPr/>
        <p:txBody>
          <a:bodyPr/>
          <a:lstStyle/>
          <a:p>
            <a:fld id="{B58DE5F1-E0F9-4CCA-92B7-7A6FC4DFEE14}" type="slidenum">
              <a:rPr lang="en-US" smtClean="0"/>
              <a:t>34</a:t>
            </a:fld>
            <a:endParaRPr lang="en-US" dirty="0"/>
          </a:p>
        </p:txBody>
      </p:sp>
      <p:sp>
        <p:nvSpPr>
          <p:cNvPr id="5" name="Footer Placeholder 4">
            <a:extLst>
              <a:ext uri="{FF2B5EF4-FFF2-40B4-BE49-F238E27FC236}">
                <a16:creationId xmlns:a16="http://schemas.microsoft.com/office/drawing/2014/main" id="{AAE3C395-8FCF-5F3F-323E-EB21CFFBBFDB}"/>
              </a:ext>
            </a:extLst>
          </p:cNvPr>
          <p:cNvSpPr>
            <a:spLocks noGrp="1"/>
          </p:cNvSpPr>
          <p:nvPr>
            <p:ph type="ftr" sz="quarter" idx="3"/>
          </p:nvPr>
        </p:nvSpPr>
        <p:spPr/>
        <p:txBody>
          <a:bodyPr/>
          <a:lstStyle/>
          <a:p>
            <a:r>
              <a:rPr lang="en-US" dirty="0"/>
              <a:t>LMOA</a:t>
            </a:r>
          </a:p>
        </p:txBody>
      </p:sp>
      <p:sp>
        <p:nvSpPr>
          <p:cNvPr id="7" name="Content Placeholder 2">
            <a:extLst>
              <a:ext uri="{FF2B5EF4-FFF2-40B4-BE49-F238E27FC236}">
                <a16:creationId xmlns:a16="http://schemas.microsoft.com/office/drawing/2014/main" id="{659AA081-406B-B12E-F73B-99E9C75D9733}"/>
              </a:ext>
            </a:extLst>
          </p:cNvPr>
          <p:cNvSpPr txBox="1">
            <a:spLocks/>
          </p:cNvSpPr>
          <p:nvPr/>
        </p:nvSpPr>
        <p:spPr>
          <a:xfrm>
            <a:off x="6336794" y="2699457"/>
            <a:ext cx="5303519" cy="1459086"/>
          </a:xfrm>
          <a:prstGeom prst="rect">
            <a:avLst/>
          </a:prstGeom>
        </p:spPr>
        <p:txBody>
          <a:bodyPr vert="horz" lIns="0" tIns="0" rIns="0" bIns="0" spcCol="365760" rtlCol="0">
            <a:noAutofit/>
          </a:bodyPr>
          <a:lstStyle>
            <a:lvl1pPr marL="182875" indent="-182875" algn="l" defTabSz="914377" rtl="0" eaLnBrk="1" latinLnBrk="0" hangingPunct="1">
              <a:lnSpc>
                <a:spcPct val="100000"/>
              </a:lnSpc>
              <a:spcBef>
                <a:spcPts val="1200"/>
              </a:spcBef>
              <a:buFont typeface="Arial" panose="020B0604020202020204" pitchFamily="34" charset="0"/>
              <a:buChar char="•"/>
              <a:defRPr sz="1600" kern="1200">
                <a:solidFill>
                  <a:srgbClr val="636569"/>
                </a:solidFill>
                <a:latin typeface="+mn-lt"/>
                <a:ea typeface="+mn-ea"/>
                <a:cs typeface="+mn-cs"/>
              </a:defRPr>
            </a:lvl1pPr>
            <a:lvl2pPr marL="365751" indent="-182875" algn="l" defTabSz="914377" rtl="0" eaLnBrk="1" latinLnBrk="0" hangingPunct="1">
              <a:lnSpc>
                <a:spcPct val="100000"/>
              </a:lnSpc>
              <a:spcBef>
                <a:spcPts val="400"/>
              </a:spcBef>
              <a:buFont typeface="Arial" panose="020B0604020202020204" pitchFamily="34" charset="0"/>
              <a:buChar char="–"/>
              <a:defRPr sz="1600" kern="1200">
                <a:solidFill>
                  <a:srgbClr val="636569"/>
                </a:solidFill>
                <a:latin typeface="+mn-lt"/>
                <a:ea typeface="+mn-ea"/>
                <a:cs typeface="+mn-cs"/>
              </a:defRPr>
            </a:lvl2pPr>
            <a:lvl3pPr marL="548626" indent="-182875" algn="l" defTabSz="914377" rtl="0" eaLnBrk="1" latinLnBrk="0" hangingPunct="1">
              <a:lnSpc>
                <a:spcPct val="100000"/>
              </a:lnSpc>
              <a:spcBef>
                <a:spcPts val="400"/>
              </a:spcBef>
              <a:buFont typeface="Arial" panose="020B0604020202020204" pitchFamily="34" charset="0"/>
              <a:buChar char="–"/>
              <a:defRPr sz="1600" kern="1200">
                <a:solidFill>
                  <a:srgbClr val="636569"/>
                </a:solidFill>
                <a:latin typeface="+mn-lt"/>
                <a:ea typeface="+mn-ea"/>
                <a:cs typeface="+mn-cs"/>
              </a:defRPr>
            </a:lvl3pPr>
            <a:lvl4pPr marL="731502" indent="-182875" algn="l" defTabSz="914377" rtl="0" eaLnBrk="1" latinLnBrk="0" hangingPunct="1">
              <a:lnSpc>
                <a:spcPct val="100000"/>
              </a:lnSpc>
              <a:spcBef>
                <a:spcPts val="400"/>
              </a:spcBef>
              <a:buFont typeface="Arial" panose="020B0604020202020204" pitchFamily="34" charset="0"/>
              <a:buChar char="–"/>
              <a:defRPr sz="1600" kern="1200">
                <a:solidFill>
                  <a:srgbClr val="636569"/>
                </a:solidFill>
                <a:latin typeface="+mn-lt"/>
                <a:ea typeface="+mn-ea"/>
                <a:cs typeface="+mn-cs"/>
              </a:defRPr>
            </a:lvl4pPr>
            <a:lvl5pPr marL="914377" indent="-182875" algn="l" defTabSz="914377" rtl="0" eaLnBrk="1" latinLnBrk="0" hangingPunct="1">
              <a:lnSpc>
                <a:spcPct val="100000"/>
              </a:lnSpc>
              <a:spcBef>
                <a:spcPts val="400"/>
              </a:spcBef>
              <a:buFont typeface="Arial" panose="020B0604020202020204" pitchFamily="34" charset="0"/>
              <a:buChar char="–"/>
              <a:defRPr sz="1600" kern="1200">
                <a:solidFill>
                  <a:srgbClr val="636569"/>
                </a:solidFill>
                <a:latin typeface="+mn-lt"/>
                <a:ea typeface="+mn-ea"/>
                <a:cs typeface="+mn-cs"/>
              </a:defRPr>
            </a:lvl5pPr>
            <a:lvl6pPr marL="1097253" indent="-182875"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6pPr>
            <a:lvl7pPr marL="1280128" indent="-182875"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7pPr>
            <a:lvl8pPr marL="1463003" indent="-182875"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8pPr>
            <a:lvl9pPr marL="1645879" indent="-182875" algn="l" defTabSz="914377"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182876" lvl="1" indent="0">
              <a:buFont typeface="Arial" panose="020B0604020202020204" pitchFamily="34" charset="0"/>
              <a:buNone/>
            </a:pPr>
            <a:r>
              <a:rPr lang="en-US" dirty="0"/>
              <a:t>They are considered a Business Associate if the vendor will have access to PHI</a:t>
            </a:r>
          </a:p>
          <a:p>
            <a:pPr lvl="1"/>
            <a:r>
              <a:rPr lang="en-US" dirty="0"/>
              <a:t>	EMR</a:t>
            </a:r>
          </a:p>
          <a:p>
            <a:pPr lvl="1"/>
            <a:r>
              <a:rPr lang="en-US" dirty="0"/>
              <a:t>	Billing</a:t>
            </a:r>
          </a:p>
          <a:p>
            <a:pPr lvl="1"/>
            <a:r>
              <a:rPr lang="en-US" dirty="0"/>
              <a:t>	Storage of PHI on their server</a:t>
            </a:r>
          </a:p>
          <a:p>
            <a:pPr lvl="1"/>
            <a:endParaRPr lang="en-US" dirty="0"/>
          </a:p>
        </p:txBody>
      </p:sp>
    </p:spTree>
    <p:extLst>
      <p:ext uri="{BB962C8B-B14F-4D97-AF65-F5344CB8AC3E}">
        <p14:creationId xmlns:p14="http://schemas.microsoft.com/office/powerpoint/2010/main" val="111779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032D-3567-B099-BE66-45CA54BA62B0}"/>
              </a:ext>
            </a:extLst>
          </p:cNvPr>
          <p:cNvSpPr>
            <a:spLocks noGrp="1"/>
          </p:cNvSpPr>
          <p:nvPr>
            <p:ph type="title"/>
          </p:nvPr>
        </p:nvSpPr>
        <p:spPr/>
        <p:txBody>
          <a:bodyPr/>
          <a:lstStyle/>
          <a:p>
            <a:r>
              <a:rPr lang="en-US" dirty="0"/>
              <a:t>Dr. S would like to refer a patient to a specialist.  Do we need a signed confidentiality agreement?	</a:t>
            </a:r>
          </a:p>
        </p:txBody>
      </p:sp>
      <p:sp>
        <p:nvSpPr>
          <p:cNvPr id="3" name="Content Placeholder 2">
            <a:extLst>
              <a:ext uri="{FF2B5EF4-FFF2-40B4-BE49-F238E27FC236}">
                <a16:creationId xmlns:a16="http://schemas.microsoft.com/office/drawing/2014/main" id="{AFF91F7C-5831-FF59-BA1F-5144ED4532C1}"/>
              </a:ext>
            </a:extLst>
          </p:cNvPr>
          <p:cNvSpPr>
            <a:spLocks noGrp="1"/>
          </p:cNvSpPr>
          <p:nvPr>
            <p:ph idx="1"/>
          </p:nvPr>
        </p:nvSpPr>
        <p:spPr/>
        <p:txBody>
          <a:bodyPr/>
          <a:lstStyle/>
          <a:p>
            <a:r>
              <a:rPr lang="en-US" dirty="0"/>
              <a:t>No</a:t>
            </a:r>
          </a:p>
          <a:p>
            <a:pPr marL="0" indent="0">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Disclosures of PHI for treatment of an individual, such as referring a patient to a specialist or a physician ordering a test from a laboratory does not require a contract.  </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Both are covered entities.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2C99B7A2-CF2E-1FBA-80A7-E8DB0098E5E1}"/>
              </a:ext>
            </a:extLst>
          </p:cNvPr>
          <p:cNvSpPr>
            <a:spLocks noGrp="1"/>
          </p:cNvSpPr>
          <p:nvPr>
            <p:ph type="sldNum" sz="quarter" idx="12"/>
          </p:nvPr>
        </p:nvSpPr>
        <p:spPr/>
        <p:txBody>
          <a:bodyPr/>
          <a:lstStyle/>
          <a:p>
            <a:fld id="{B58DE5F1-E0F9-4CCA-92B7-7A6FC4DFEE14}" type="slidenum">
              <a:rPr lang="en-US" smtClean="0"/>
              <a:t>35</a:t>
            </a:fld>
            <a:endParaRPr lang="en-US" dirty="0"/>
          </a:p>
        </p:txBody>
      </p:sp>
      <p:sp>
        <p:nvSpPr>
          <p:cNvPr id="5" name="Footer Placeholder 4">
            <a:extLst>
              <a:ext uri="{FF2B5EF4-FFF2-40B4-BE49-F238E27FC236}">
                <a16:creationId xmlns:a16="http://schemas.microsoft.com/office/drawing/2014/main" id="{850C4EB1-C66F-AF40-5C49-278A08988705}"/>
              </a:ext>
            </a:extLst>
          </p:cNvPr>
          <p:cNvSpPr>
            <a:spLocks noGrp="1"/>
          </p:cNvSpPr>
          <p:nvPr>
            <p:ph type="ftr" sz="quarter" idx="3"/>
          </p:nvPr>
        </p:nvSpPr>
        <p:spPr/>
        <p:txBody>
          <a:bodyPr/>
          <a:lstStyle/>
          <a:p>
            <a:r>
              <a:rPr lang="en-US" dirty="0"/>
              <a:t>LMOA</a:t>
            </a:r>
          </a:p>
        </p:txBody>
      </p:sp>
    </p:spTree>
    <p:extLst>
      <p:ext uri="{BB962C8B-B14F-4D97-AF65-F5344CB8AC3E}">
        <p14:creationId xmlns:p14="http://schemas.microsoft.com/office/powerpoint/2010/main" val="381186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BF27-D62E-F2A3-80AA-18FD04A05F60}"/>
              </a:ext>
            </a:extLst>
          </p:cNvPr>
          <p:cNvSpPr>
            <a:spLocks noGrp="1"/>
          </p:cNvSpPr>
          <p:nvPr>
            <p:ph type="title"/>
          </p:nvPr>
        </p:nvSpPr>
        <p:spPr/>
        <p:txBody>
          <a:bodyPr/>
          <a:lstStyle/>
          <a:p>
            <a:r>
              <a:rPr lang="en-US" dirty="0"/>
              <a:t>A medical office would like to use a CPA firm to perform accounting services on their behalf.  		</a:t>
            </a:r>
          </a:p>
        </p:txBody>
      </p:sp>
      <p:sp>
        <p:nvSpPr>
          <p:cNvPr id="3" name="Content Placeholder 2">
            <a:extLst>
              <a:ext uri="{FF2B5EF4-FFF2-40B4-BE49-F238E27FC236}">
                <a16:creationId xmlns:a16="http://schemas.microsoft.com/office/drawing/2014/main" id="{C97E6156-8A56-C135-E14A-A7B32F20219F}"/>
              </a:ext>
            </a:extLst>
          </p:cNvPr>
          <p:cNvSpPr>
            <a:spLocks noGrp="1"/>
          </p:cNvSpPr>
          <p:nvPr>
            <p:ph idx="1"/>
          </p:nvPr>
        </p:nvSpPr>
        <p:spPr/>
        <p:txBody>
          <a:bodyPr/>
          <a:lstStyle/>
          <a:p>
            <a:r>
              <a:rPr lang="en-US" dirty="0"/>
              <a:t>Yes</a:t>
            </a:r>
          </a:p>
          <a:p>
            <a:pPr marL="0" indent="0">
              <a:buNone/>
            </a:pPr>
            <a:r>
              <a:rPr lang="en-US" dirty="0"/>
              <a:t>The CPA is not a covered entity and would have access to PHI.  There must be an assurance,</a:t>
            </a:r>
            <a:r>
              <a:rPr lang="en-US" b="0" i="0" dirty="0">
                <a:solidFill>
                  <a:schemeClr val="bg2"/>
                </a:solidFill>
                <a:effectLst/>
              </a:rPr>
              <a:t> in writing, in the form of a contract or other agreement between the covered entity and the business associate should be in place.</a:t>
            </a:r>
            <a:endParaRPr lang="en-US" dirty="0"/>
          </a:p>
        </p:txBody>
      </p:sp>
      <p:sp>
        <p:nvSpPr>
          <p:cNvPr id="4" name="Slide Number Placeholder 3">
            <a:extLst>
              <a:ext uri="{FF2B5EF4-FFF2-40B4-BE49-F238E27FC236}">
                <a16:creationId xmlns:a16="http://schemas.microsoft.com/office/drawing/2014/main" id="{D131C6F0-7BBC-788C-00DE-846E8B5808AA}"/>
              </a:ext>
            </a:extLst>
          </p:cNvPr>
          <p:cNvSpPr>
            <a:spLocks noGrp="1"/>
          </p:cNvSpPr>
          <p:nvPr>
            <p:ph type="sldNum" sz="quarter" idx="12"/>
          </p:nvPr>
        </p:nvSpPr>
        <p:spPr/>
        <p:txBody>
          <a:bodyPr/>
          <a:lstStyle/>
          <a:p>
            <a:fld id="{B58DE5F1-E0F9-4CCA-92B7-7A6FC4DFEE14}" type="slidenum">
              <a:rPr lang="en-US" smtClean="0"/>
              <a:t>36</a:t>
            </a:fld>
            <a:endParaRPr lang="en-US" dirty="0"/>
          </a:p>
        </p:txBody>
      </p:sp>
      <p:sp>
        <p:nvSpPr>
          <p:cNvPr id="5" name="Footer Placeholder 4">
            <a:extLst>
              <a:ext uri="{FF2B5EF4-FFF2-40B4-BE49-F238E27FC236}">
                <a16:creationId xmlns:a16="http://schemas.microsoft.com/office/drawing/2014/main" id="{463F56A5-98C8-E904-C691-2EBBBC4A0B87}"/>
              </a:ext>
            </a:extLst>
          </p:cNvPr>
          <p:cNvSpPr>
            <a:spLocks noGrp="1"/>
          </p:cNvSpPr>
          <p:nvPr>
            <p:ph type="ftr" sz="quarter" idx="3"/>
          </p:nvPr>
        </p:nvSpPr>
        <p:spPr/>
        <p:txBody>
          <a:bodyPr/>
          <a:lstStyle/>
          <a:p>
            <a:r>
              <a:rPr lang="en-US" dirty="0"/>
              <a:t>LMOA</a:t>
            </a:r>
          </a:p>
        </p:txBody>
      </p:sp>
    </p:spTree>
    <p:extLst>
      <p:ext uri="{BB962C8B-B14F-4D97-AF65-F5344CB8AC3E}">
        <p14:creationId xmlns:p14="http://schemas.microsoft.com/office/powerpoint/2010/main" val="325577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E64A-5D09-E053-8963-D290AEB11359}"/>
              </a:ext>
            </a:extLst>
          </p:cNvPr>
          <p:cNvSpPr>
            <a:spLocks noGrp="1"/>
          </p:cNvSpPr>
          <p:nvPr>
            <p:ph type="ctrTitle"/>
          </p:nvPr>
        </p:nvSpPr>
        <p:spPr>
          <a:xfrm>
            <a:off x="391886" y="991809"/>
            <a:ext cx="9940834" cy="2313093"/>
          </a:xfrm>
        </p:spPr>
        <p:txBody>
          <a:bodyPr/>
          <a:lstStyle/>
          <a:p>
            <a:r>
              <a:rPr lang="en-US" dirty="0"/>
              <a:t>Proposed HIPAA Privacy Rule Updates</a:t>
            </a:r>
          </a:p>
        </p:txBody>
      </p:sp>
      <p:sp>
        <p:nvSpPr>
          <p:cNvPr id="4" name="Text Placeholder 3">
            <a:extLst>
              <a:ext uri="{FF2B5EF4-FFF2-40B4-BE49-F238E27FC236}">
                <a16:creationId xmlns:a16="http://schemas.microsoft.com/office/drawing/2014/main" id="{F02354DA-60DD-A3BB-4D4A-14C988CA344E}"/>
              </a:ext>
            </a:extLst>
          </p:cNvPr>
          <p:cNvSpPr>
            <a:spLocks noGrp="1"/>
          </p:cNvSpPr>
          <p:nvPr>
            <p:ph type="body" sz="quarter" idx="10"/>
          </p:nvPr>
        </p:nvSpPr>
        <p:spPr/>
        <p:txBody>
          <a:bodyPr/>
          <a:lstStyle/>
          <a:p>
            <a:r>
              <a:rPr lang="en-US" dirty="0"/>
              <a:t>March 2023	LMOA Meeting</a:t>
            </a:r>
          </a:p>
        </p:txBody>
      </p:sp>
    </p:spTree>
    <p:extLst>
      <p:ext uri="{BB962C8B-B14F-4D97-AF65-F5344CB8AC3E}">
        <p14:creationId xmlns:p14="http://schemas.microsoft.com/office/powerpoint/2010/main" val="28270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F21A-C54E-8E13-837A-8528BCF71137}"/>
              </a:ext>
            </a:extLst>
          </p:cNvPr>
          <p:cNvSpPr>
            <a:spLocks noGrp="1"/>
          </p:cNvSpPr>
          <p:nvPr>
            <p:ph type="title"/>
          </p:nvPr>
        </p:nvSpPr>
        <p:spPr>
          <a:xfrm>
            <a:off x="545592" y="509693"/>
            <a:ext cx="11091672" cy="853440"/>
          </a:xfrm>
        </p:spPr>
        <p:txBody>
          <a:bodyPr/>
          <a:lstStyle/>
          <a:p>
            <a:r>
              <a:rPr lang="en-US" dirty="0"/>
              <a:t>Proposed HIPAA Updates Overview</a:t>
            </a:r>
          </a:p>
        </p:txBody>
      </p:sp>
      <p:sp>
        <p:nvSpPr>
          <p:cNvPr id="3" name="Content Placeholder 2">
            <a:extLst>
              <a:ext uri="{FF2B5EF4-FFF2-40B4-BE49-F238E27FC236}">
                <a16:creationId xmlns:a16="http://schemas.microsoft.com/office/drawing/2014/main" id="{48254F51-241A-EE72-E34C-B730BA4D55F3}"/>
              </a:ext>
            </a:extLst>
          </p:cNvPr>
          <p:cNvSpPr>
            <a:spLocks noGrp="1"/>
          </p:cNvSpPr>
          <p:nvPr>
            <p:ph idx="1"/>
          </p:nvPr>
        </p:nvSpPr>
        <p:spPr>
          <a:xfrm>
            <a:off x="545591" y="1165861"/>
            <a:ext cx="11276953" cy="5262648"/>
          </a:xfrm>
        </p:spPr>
        <p:txBody>
          <a:bodyPr vert="horz" lIns="0" tIns="0" rIns="0" bIns="0" numCol="1" spcCol="365760" rtlCol="0" anchor="t">
            <a:noAutofit/>
          </a:bodyPr>
          <a:lstStyle/>
          <a:p>
            <a:r>
              <a:rPr lang="en-US" sz="1800" dirty="0">
                <a:solidFill>
                  <a:srgbClr val="0ED7E5"/>
                </a:solidFill>
              </a:rPr>
              <a:t>Why:</a:t>
            </a:r>
            <a:endParaRPr lang="en-US" sz="1800" dirty="0"/>
          </a:p>
          <a:p>
            <a:pPr marL="285750" indent="-285750">
              <a:buFont typeface="Arial" panose="020B0604020202020204" pitchFamily="34" charset="0"/>
              <a:buChar char="•"/>
            </a:pPr>
            <a:r>
              <a:rPr lang="en-US" sz="1800" b="0" dirty="0"/>
              <a:t>Last significant HIPAA update occurred in 2013. OCR was receiving increasing calls for HIPAA changes to decrease regulatory burdens on HIPAA covered entities and add clarity to the rule. In 2019, then OCR Director, Roger Severino, said, </a:t>
            </a:r>
            <a:r>
              <a:rPr lang="en-US" sz="1800" b="0" i="1" dirty="0"/>
              <a:t>“We are committed to pursuing the changes needed to improve quality of care and eliminate undue burdens on covered entities while maintaining robust privacy and security protections for individuals’ health information.”</a:t>
            </a:r>
          </a:p>
          <a:p>
            <a:r>
              <a:rPr lang="en-US" sz="1800" dirty="0">
                <a:solidFill>
                  <a:srgbClr val="0ED7E5"/>
                </a:solidFill>
              </a:rPr>
              <a:t>What:</a:t>
            </a:r>
            <a:endParaRPr lang="en-US" sz="1800" dirty="0"/>
          </a:p>
          <a:p>
            <a:pPr marL="285750" indent="-285750">
              <a:buFont typeface="Arial" panose="020B0604020202020204" pitchFamily="34" charset="0"/>
              <a:buChar char="•"/>
            </a:pPr>
            <a:r>
              <a:rPr lang="en-US" sz="1800" b="0" dirty="0"/>
              <a:t>Most proposed changes are “relatively minor tweaks” to strengthen patient access to their PHI, facilitate data sharing, and decrease administrative burden on HIPAA-covered entities (although burden will increase initially)</a:t>
            </a:r>
          </a:p>
          <a:p>
            <a:r>
              <a:rPr lang="en-US" sz="1800" dirty="0">
                <a:solidFill>
                  <a:srgbClr val="0ED7E5"/>
                </a:solidFill>
              </a:rPr>
              <a:t>When:</a:t>
            </a:r>
            <a:endParaRPr lang="en-US" sz="1800" dirty="0"/>
          </a:p>
          <a:p>
            <a:pPr marL="285750" indent="-285750">
              <a:buFont typeface="Arial" panose="020B0604020202020204" pitchFamily="34" charset="0"/>
              <a:buChar char="•"/>
            </a:pPr>
            <a:r>
              <a:rPr lang="en-US" sz="1800" dirty="0"/>
              <a:t>Final Rule is now imminent (expected March 2023)</a:t>
            </a:r>
          </a:p>
          <a:p>
            <a:pPr marL="285750" indent="-285750">
              <a:buFont typeface="Arial" panose="020B0604020202020204" pitchFamily="34" charset="0"/>
              <a:buChar char="•"/>
            </a:pPr>
            <a:r>
              <a:rPr lang="en-US" sz="1800" b="0" dirty="0"/>
              <a:t>Covered entities will have 240 days from when the final rule to the Privacy Rule is published in the Federal Register to comply (effective date will be within 60 days of final rule)</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207047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5BE15-2EC6-7362-9E4E-38EACBA53E4E}"/>
              </a:ext>
            </a:extLst>
          </p:cNvPr>
          <p:cNvSpPr>
            <a:spLocks noGrp="1"/>
          </p:cNvSpPr>
          <p:nvPr>
            <p:ph type="body" sz="quarter" idx="13"/>
          </p:nvPr>
        </p:nvSpPr>
        <p:spPr/>
        <p:txBody>
          <a:bodyPr/>
          <a:lstStyle/>
          <a:p>
            <a:r>
              <a:rPr lang="en-US" sz="4000" dirty="0"/>
              <a:t>Right of Access Proposals</a:t>
            </a:r>
          </a:p>
        </p:txBody>
      </p:sp>
      <p:sp>
        <p:nvSpPr>
          <p:cNvPr id="3" name="Content Placeholder 2">
            <a:extLst>
              <a:ext uri="{FF2B5EF4-FFF2-40B4-BE49-F238E27FC236}">
                <a16:creationId xmlns:a16="http://schemas.microsoft.com/office/drawing/2014/main" id="{8F852D7A-72C9-3A7B-CD59-3E71E1F8B84F}"/>
              </a:ext>
            </a:extLst>
          </p:cNvPr>
          <p:cNvSpPr>
            <a:spLocks noGrp="1"/>
          </p:cNvSpPr>
          <p:nvPr>
            <p:ph idx="1"/>
          </p:nvPr>
        </p:nvSpPr>
        <p:spPr/>
        <p:txBody>
          <a:bodyPr/>
          <a:lstStyle/>
          <a:p>
            <a:r>
              <a:rPr lang="en-US" dirty="0"/>
              <a:t>Shorter response time to provide access to PHI (30 days to 15 days)</a:t>
            </a:r>
          </a:p>
          <a:p>
            <a:r>
              <a:rPr lang="en-US" dirty="0">
                <a:cs typeface="Arial"/>
              </a:rPr>
              <a:t>Expand right of patients to inspect their PHI in person and take notes, photographs, and videos of their PHI (free service)</a:t>
            </a:r>
          </a:p>
          <a:p>
            <a:r>
              <a:rPr lang="en-US" dirty="0">
                <a:cs typeface="Arial"/>
              </a:rPr>
              <a:t>Right to direct a covered health care provider to transmit an electronic copy of PHI in an EHR to a third party (e.g., *PHA)</a:t>
            </a:r>
          </a:p>
          <a:p>
            <a:pPr marL="0" indent="0">
              <a:buNone/>
            </a:pPr>
            <a:r>
              <a:rPr lang="en-US" dirty="0">
                <a:cs typeface="Arial"/>
              </a:rPr>
              <a:t>	</a:t>
            </a:r>
            <a:r>
              <a:rPr lang="en-US" sz="1400" dirty="0">
                <a:cs typeface="Arial"/>
              </a:rPr>
              <a:t>*Personal Health Application (PHA) electronic 	application controlled by an individual to 	access health information from multiple sources</a:t>
            </a:r>
          </a:p>
          <a:p>
            <a:r>
              <a:rPr lang="en-US" dirty="0">
                <a:cs typeface="Arial"/>
              </a:rPr>
              <a:t>Notably, the Proposed Rule specifies that covered health care providers must provide this access when the request is “clear, conspicuous, and specific,” whether it be oral or in writing.</a:t>
            </a: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p>
          <a:p>
            <a:endParaRPr lang="en-US" dirty="0"/>
          </a:p>
        </p:txBody>
      </p:sp>
      <p:sp>
        <p:nvSpPr>
          <p:cNvPr id="5" name="Slide Number Placeholder 4">
            <a:extLst>
              <a:ext uri="{FF2B5EF4-FFF2-40B4-BE49-F238E27FC236}">
                <a16:creationId xmlns:a16="http://schemas.microsoft.com/office/drawing/2014/main" id="{7B3B5BBE-59EA-F794-BB9B-3D2EB7EB925D}"/>
              </a:ext>
            </a:extLst>
          </p:cNvPr>
          <p:cNvSpPr>
            <a:spLocks noGrp="1"/>
          </p:cNvSpPr>
          <p:nvPr>
            <p:ph type="sldNum" sz="quarter" idx="12"/>
          </p:nvPr>
        </p:nvSpPr>
        <p:spPr/>
        <p:txBody>
          <a:bodyPr/>
          <a:lstStyle/>
          <a:p>
            <a:pPr defTabSz="1219170">
              <a:buClr>
                <a:srgbClr val="000000"/>
              </a:buClr>
            </a:pPr>
            <a:fld id="{B58DE5F1-E0F9-4CCA-92B7-7A6FC4DFEE14}" type="slidenum">
              <a:rPr lang="en-US" kern="0">
                <a:latin typeface="Arial"/>
                <a:cs typeface="Arial"/>
                <a:sym typeface="Arial"/>
              </a:rPr>
              <a:pPr defTabSz="1219170">
                <a:buClr>
                  <a:srgbClr val="000000"/>
                </a:buClr>
              </a:pPr>
              <a:t>39</a:t>
            </a:fld>
            <a:endParaRPr lang="en-US" kern="0" dirty="0">
              <a:latin typeface="Arial"/>
              <a:cs typeface="Arial"/>
              <a:sym typeface="Arial"/>
            </a:endParaRPr>
          </a:p>
        </p:txBody>
      </p:sp>
      <p:sp>
        <p:nvSpPr>
          <p:cNvPr id="4" name="Footer Placeholder 3">
            <a:extLst>
              <a:ext uri="{FF2B5EF4-FFF2-40B4-BE49-F238E27FC236}">
                <a16:creationId xmlns:a16="http://schemas.microsoft.com/office/drawing/2014/main" id="{516DE149-0B64-31FE-8E61-31885C56F1DD}"/>
              </a:ext>
            </a:extLst>
          </p:cNvPr>
          <p:cNvSpPr>
            <a:spLocks noGrp="1" noRot="1" noMove="1" noResize="1" noEditPoints="1" noAdjustHandles="1" noChangeArrowheads="1" noChangeShapeType="1"/>
          </p:cNvSpPr>
          <p:nvPr>
            <p:ph type="ftr" sz="quarter" idx="3"/>
          </p:nvPr>
        </p:nvSpPr>
        <p:spPr>
          <a:xfrm>
            <a:off x="548640" y="426720"/>
            <a:ext cx="5303520" cy="243840"/>
          </a:xfrm>
          <a:prstGeom prst="rect">
            <a:avLst/>
          </a:prstGeom>
        </p:spPr>
        <p:txBody>
          <a:bodyPr vert="horz" wrap="none" lIns="0" tIns="0" rIns="0" bIns="0" rtlCol="0" anchor="t" anchorCtr="0"/>
          <a:lstStyle>
            <a:defPPr>
              <a:defRPr lang="en-US"/>
            </a:defPPr>
            <a:lvl1pPr marL="0" algn="l" defTabSz="914400" rtl="0" eaLnBrk="1" latinLnBrk="0" hangingPunct="1">
              <a:defRPr sz="1067"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US" kern="0" dirty="0">
                <a:latin typeface="Arial"/>
                <a:cs typeface="Arial"/>
                <a:sym typeface="Arial"/>
              </a:rPr>
              <a:t>Proposed Privacy Rule Updates</a:t>
            </a:r>
          </a:p>
        </p:txBody>
      </p:sp>
    </p:spTree>
    <p:custDataLst>
      <p:tags r:id="rId1"/>
    </p:custDataLst>
    <p:extLst>
      <p:ext uri="{BB962C8B-B14F-4D97-AF65-F5344CB8AC3E}">
        <p14:creationId xmlns:p14="http://schemas.microsoft.com/office/powerpoint/2010/main" val="337820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FD87-12CB-5565-058B-E415EDA14152}"/>
              </a:ext>
            </a:extLst>
          </p:cNvPr>
          <p:cNvSpPr>
            <a:spLocks noGrp="1"/>
          </p:cNvSpPr>
          <p:nvPr>
            <p:ph type="title"/>
          </p:nvPr>
        </p:nvSpPr>
        <p:spPr/>
        <p:txBody>
          <a:bodyPr/>
          <a:lstStyle/>
          <a:p>
            <a:r>
              <a:rPr lang="en-US" dirty="0"/>
              <a:t>Enforcement</a:t>
            </a:r>
          </a:p>
        </p:txBody>
      </p:sp>
      <p:sp>
        <p:nvSpPr>
          <p:cNvPr id="3" name="Footer Placeholder 2">
            <a:extLst>
              <a:ext uri="{FF2B5EF4-FFF2-40B4-BE49-F238E27FC236}">
                <a16:creationId xmlns:a16="http://schemas.microsoft.com/office/drawing/2014/main" id="{32CAE30D-DC96-AECD-72C8-A704B6FCED8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DB88C9A-8DF1-0F3E-49F7-ED3CE7187CC0}"/>
              </a:ext>
            </a:extLst>
          </p:cNvPr>
          <p:cNvSpPr>
            <a:spLocks noGrp="1"/>
          </p:cNvSpPr>
          <p:nvPr>
            <p:ph type="sldNum" sz="quarter" idx="12"/>
          </p:nvPr>
        </p:nvSpPr>
        <p:spPr/>
        <p:txBody>
          <a:bodyPr/>
          <a:lstStyle/>
          <a:p>
            <a:fld id="{FB11D481-72B6-4E7B-856B-F9434A6E0036}" type="slidenum">
              <a:rPr lang="en-US" smtClean="0"/>
              <a:t>4</a:t>
            </a:fld>
            <a:endParaRPr lang="en-US"/>
          </a:p>
        </p:txBody>
      </p:sp>
      <p:sp>
        <p:nvSpPr>
          <p:cNvPr id="6" name="TextBox 5">
            <a:extLst>
              <a:ext uri="{FF2B5EF4-FFF2-40B4-BE49-F238E27FC236}">
                <a16:creationId xmlns:a16="http://schemas.microsoft.com/office/drawing/2014/main" id="{22157C6E-5DB6-4AAD-EAAE-C08528C3772C}"/>
              </a:ext>
            </a:extLst>
          </p:cNvPr>
          <p:cNvSpPr txBox="1"/>
          <p:nvPr/>
        </p:nvSpPr>
        <p:spPr>
          <a:xfrm>
            <a:off x="548640" y="1950954"/>
            <a:ext cx="9274868" cy="3465244"/>
          </a:xfrm>
          <a:prstGeom prst="rect">
            <a:avLst/>
          </a:prstGeom>
          <a:noFill/>
        </p:spPr>
        <p:txBody>
          <a:bodyPr wrap="square">
            <a:spAutoFit/>
          </a:bodyPr>
          <a:lstStyle/>
          <a:p>
            <a:pPr marL="342900" marR="0" lvl="0" indent="-342900">
              <a:lnSpc>
                <a:spcPct val="115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Office of Civil Rights (OCR) handles privacy and security civil complaints.</a:t>
            </a:r>
          </a:p>
          <a:p>
            <a:pPr marL="800100" lvl="1" indent="-342900">
              <a:lnSpc>
                <a:spcPct val="115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By law, the entity must allow OCR access to facilities, books, records, accounts, and other sources of information.  The right to privacy does not extend to federal regulators!</a:t>
            </a:r>
          </a:p>
          <a:p>
            <a:pPr marL="342900" marR="0" lvl="0" indent="-342900">
              <a:lnSpc>
                <a:spcPct val="115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Centers for Medicare and Medicaid Services (CMS) – Transactions and code sets (standardization of electronic claims information)</a:t>
            </a:r>
          </a:p>
          <a:p>
            <a:pPr marL="342900" marR="0" lvl="0" indent="-342900">
              <a:lnSpc>
                <a:spcPct val="115000"/>
              </a:lnSpc>
              <a:spcBef>
                <a:spcPts val="0"/>
              </a:spcBef>
              <a:spcAft>
                <a:spcPts val="10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Department of Justice (DOJ) – Privacy Criminal complaints</a:t>
            </a:r>
          </a:p>
        </p:txBody>
      </p:sp>
    </p:spTree>
    <p:extLst>
      <p:ext uri="{BB962C8B-B14F-4D97-AF65-F5344CB8AC3E}">
        <p14:creationId xmlns:p14="http://schemas.microsoft.com/office/powerpoint/2010/main" val="2013451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3DD24B-4032-B085-1889-497FBC75B962}"/>
              </a:ext>
            </a:extLst>
          </p:cNvPr>
          <p:cNvSpPr>
            <a:spLocks noGrp="1"/>
          </p:cNvSpPr>
          <p:nvPr>
            <p:ph type="body" sz="quarter" idx="13"/>
          </p:nvPr>
        </p:nvSpPr>
        <p:spPr/>
        <p:txBody>
          <a:bodyPr/>
          <a:lstStyle/>
          <a:p>
            <a:r>
              <a:rPr lang="en-US" dirty="0"/>
              <a:t>Fees for Access and Disclosure Requests</a:t>
            </a:r>
          </a:p>
        </p:txBody>
      </p:sp>
      <p:sp>
        <p:nvSpPr>
          <p:cNvPr id="3" name="Content Placeholder 2">
            <a:extLst>
              <a:ext uri="{FF2B5EF4-FFF2-40B4-BE49-F238E27FC236}">
                <a16:creationId xmlns:a16="http://schemas.microsoft.com/office/drawing/2014/main" id="{4AE7BA15-0E66-6C8E-BDF6-47432D7C874E}"/>
              </a:ext>
            </a:extLst>
          </p:cNvPr>
          <p:cNvSpPr>
            <a:spLocks noGrp="1"/>
          </p:cNvSpPr>
          <p:nvPr>
            <p:ph idx="1"/>
          </p:nvPr>
        </p:nvSpPr>
        <p:spPr/>
        <p:txBody>
          <a:bodyPr/>
          <a:lstStyle/>
          <a:p>
            <a:r>
              <a:rPr lang="en-US" dirty="0">
                <a:cs typeface="Arial"/>
              </a:rPr>
              <a:t>Clarify whether a fee may be charged for various access and disclosure requests</a:t>
            </a:r>
          </a:p>
          <a:p>
            <a:r>
              <a:rPr lang="en-US" dirty="0">
                <a:cs typeface="Arial"/>
              </a:rPr>
              <a:t>Require posting of access and disclosure fee schedules on covered entity websites and have the schedule available at the point of service </a:t>
            </a:r>
          </a:p>
          <a:p>
            <a:r>
              <a:rPr lang="en-US" dirty="0">
                <a:cs typeface="Arial"/>
              </a:rPr>
              <a:t>Provide individual estimates of the cost for requested copies of PHI with an itemized list of specific charges for labor as well as supplies and postage, if applicable</a:t>
            </a:r>
          </a:p>
          <a:p>
            <a:endParaRPr lang="en-US" dirty="0"/>
          </a:p>
        </p:txBody>
      </p:sp>
      <p:sp>
        <p:nvSpPr>
          <p:cNvPr id="5" name="Slide Number Placeholder 4">
            <a:extLst>
              <a:ext uri="{FF2B5EF4-FFF2-40B4-BE49-F238E27FC236}">
                <a16:creationId xmlns:a16="http://schemas.microsoft.com/office/drawing/2014/main" id="{EDCE7E55-32EB-5571-036E-5574DA6D4713}"/>
              </a:ext>
            </a:extLst>
          </p:cNvPr>
          <p:cNvSpPr>
            <a:spLocks noGrp="1"/>
          </p:cNvSpPr>
          <p:nvPr>
            <p:ph type="sldNum" sz="quarter" idx="12"/>
          </p:nvPr>
        </p:nvSpPr>
        <p:spPr/>
        <p:txBody>
          <a:bodyPr/>
          <a:lstStyle/>
          <a:p>
            <a:fld id="{B58DE5F1-E0F9-4CCA-92B7-7A6FC4DFEE14}" type="slidenum">
              <a:rPr lang="en-US" smtClean="0"/>
              <a:t>40</a:t>
            </a:fld>
            <a:endParaRPr lang="en-US" dirty="0"/>
          </a:p>
        </p:txBody>
      </p:sp>
      <p:sp>
        <p:nvSpPr>
          <p:cNvPr id="6" name="Footer Placeholder 3">
            <a:extLst>
              <a:ext uri="{FF2B5EF4-FFF2-40B4-BE49-F238E27FC236}">
                <a16:creationId xmlns:a16="http://schemas.microsoft.com/office/drawing/2014/main" id="{C6F9CA1A-666A-0287-D07C-8BB897315ED1}"/>
              </a:ext>
            </a:extLst>
          </p:cNvPr>
          <p:cNvSpPr txBox="1">
            <a:spLocks/>
          </p:cNvSpPr>
          <p:nvPr/>
        </p:nvSpPr>
        <p:spPr>
          <a:xfrm>
            <a:off x="548217" y="517312"/>
            <a:ext cx="5303520" cy="243840"/>
          </a:xfrm>
          <a:prstGeom prst="rect">
            <a:avLst/>
          </a:prstGeom>
        </p:spPr>
        <p:txBody>
          <a:bodyPr vert="horz" wrap="none" lIns="0" tIns="0" rIns="0" bIns="0" rtlCol="0" anchor="t" anchorCtr="0"/>
          <a:lstStyle>
            <a:defPPr>
              <a:defRPr lang="en-US"/>
            </a:defPPr>
            <a:lvl1pPr marL="0" algn="l" defTabSz="914400" rtl="0" eaLnBrk="1" latinLnBrk="0" hangingPunct="1">
              <a:defRPr sz="1067"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US" kern="0" dirty="0">
                <a:latin typeface="Arial"/>
                <a:cs typeface="Arial"/>
                <a:sym typeface="Arial"/>
              </a:rPr>
              <a:t>Proposed Privacy Rule Updates</a:t>
            </a:r>
          </a:p>
        </p:txBody>
      </p:sp>
    </p:spTree>
    <p:extLst>
      <p:ext uri="{BB962C8B-B14F-4D97-AF65-F5344CB8AC3E}">
        <p14:creationId xmlns:p14="http://schemas.microsoft.com/office/powerpoint/2010/main" val="143197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5BE15-2EC6-7362-9E4E-38EACBA53E4E}"/>
              </a:ext>
            </a:extLst>
          </p:cNvPr>
          <p:cNvSpPr>
            <a:spLocks noGrp="1"/>
          </p:cNvSpPr>
          <p:nvPr>
            <p:ph type="body" sz="quarter" idx="13"/>
          </p:nvPr>
        </p:nvSpPr>
        <p:spPr/>
        <p:txBody>
          <a:bodyPr/>
          <a:lstStyle/>
          <a:p>
            <a:r>
              <a:rPr lang="en-US" sz="4000" dirty="0"/>
              <a:t>Notice of Privacy Practices (NPP) Proposals</a:t>
            </a:r>
            <a:endParaRPr lang="en-US" sz="2800" dirty="0"/>
          </a:p>
        </p:txBody>
      </p:sp>
      <p:sp>
        <p:nvSpPr>
          <p:cNvPr id="3" name="Content Placeholder 2">
            <a:extLst>
              <a:ext uri="{FF2B5EF4-FFF2-40B4-BE49-F238E27FC236}">
                <a16:creationId xmlns:a16="http://schemas.microsoft.com/office/drawing/2014/main" id="{8F852D7A-72C9-3A7B-CD59-3E71E1F8B84F}"/>
              </a:ext>
            </a:extLst>
          </p:cNvPr>
          <p:cNvSpPr>
            <a:spLocks noGrp="1"/>
          </p:cNvSpPr>
          <p:nvPr>
            <p:ph idx="1"/>
          </p:nvPr>
        </p:nvSpPr>
        <p:spPr/>
        <p:txBody>
          <a:bodyPr/>
          <a:lstStyle/>
          <a:p>
            <a:r>
              <a:rPr lang="en-US" dirty="0"/>
              <a:t>Eliminate written acknowledgement of receipt requirements for the NPP</a:t>
            </a:r>
          </a:p>
          <a:p>
            <a:r>
              <a:rPr lang="en-US" dirty="0"/>
              <a:t>NPP content update to better inform individuals of their rights with respect to their PHI and how to exercise those rights</a:t>
            </a:r>
          </a:p>
          <a:p>
            <a:pPr lvl="1"/>
            <a:r>
              <a:rPr lang="en-US" dirty="0"/>
              <a:t>How to access their health information</a:t>
            </a:r>
          </a:p>
          <a:p>
            <a:pPr lvl="1"/>
            <a:r>
              <a:rPr lang="en-US" dirty="0"/>
              <a:t>How to file a HIPAA complaint</a:t>
            </a:r>
          </a:p>
          <a:p>
            <a:pPr lvl="1"/>
            <a:r>
              <a:rPr lang="en-US" dirty="0"/>
              <a:t>Right to receive a copy of the notice and to discuss its contents with a designated person</a:t>
            </a:r>
          </a:p>
          <a:p>
            <a:r>
              <a:rPr lang="en-US" dirty="0"/>
              <a:t>Establish an individual right to discuss the NPP with a person designated by the covered entity</a:t>
            </a:r>
          </a:p>
          <a:p>
            <a:endParaRPr lang="en-US" dirty="0"/>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p>
          <a:p>
            <a:endParaRPr lang="en-US" dirty="0"/>
          </a:p>
        </p:txBody>
      </p:sp>
      <p:sp>
        <p:nvSpPr>
          <p:cNvPr id="5" name="Slide Number Placeholder 4">
            <a:extLst>
              <a:ext uri="{FF2B5EF4-FFF2-40B4-BE49-F238E27FC236}">
                <a16:creationId xmlns:a16="http://schemas.microsoft.com/office/drawing/2014/main" id="{7B3B5BBE-59EA-F794-BB9B-3D2EB7EB925D}"/>
              </a:ext>
            </a:extLst>
          </p:cNvPr>
          <p:cNvSpPr>
            <a:spLocks noGrp="1"/>
          </p:cNvSpPr>
          <p:nvPr>
            <p:ph type="sldNum" sz="quarter" idx="12"/>
          </p:nvPr>
        </p:nvSpPr>
        <p:spPr/>
        <p:txBody>
          <a:bodyPr/>
          <a:lstStyle/>
          <a:p>
            <a:pPr defTabSz="1219170">
              <a:buClr>
                <a:srgbClr val="000000"/>
              </a:buClr>
            </a:pPr>
            <a:fld id="{B58DE5F1-E0F9-4CCA-92B7-7A6FC4DFEE14}" type="slidenum">
              <a:rPr lang="en-US" kern="0">
                <a:latin typeface="Arial"/>
                <a:cs typeface="Arial"/>
                <a:sym typeface="Arial"/>
              </a:rPr>
              <a:pPr defTabSz="1219170">
                <a:buClr>
                  <a:srgbClr val="000000"/>
                </a:buClr>
              </a:pPr>
              <a:t>41</a:t>
            </a:fld>
            <a:endParaRPr lang="en-US" kern="0" dirty="0">
              <a:latin typeface="Arial"/>
              <a:cs typeface="Arial"/>
              <a:sym typeface="Arial"/>
            </a:endParaRPr>
          </a:p>
        </p:txBody>
      </p:sp>
      <p:sp>
        <p:nvSpPr>
          <p:cNvPr id="6" name="Footer Placeholder 3">
            <a:extLst>
              <a:ext uri="{FF2B5EF4-FFF2-40B4-BE49-F238E27FC236}">
                <a16:creationId xmlns:a16="http://schemas.microsoft.com/office/drawing/2014/main" id="{EB25E4F7-C362-5765-4DED-8E447AEEA1F0}"/>
              </a:ext>
            </a:extLst>
          </p:cNvPr>
          <p:cNvSpPr txBox="1">
            <a:spLocks/>
          </p:cNvSpPr>
          <p:nvPr/>
        </p:nvSpPr>
        <p:spPr>
          <a:xfrm>
            <a:off x="548217" y="517312"/>
            <a:ext cx="5303520" cy="243840"/>
          </a:xfrm>
          <a:prstGeom prst="rect">
            <a:avLst/>
          </a:prstGeom>
        </p:spPr>
        <p:txBody>
          <a:bodyPr vert="horz" wrap="none" lIns="0" tIns="0" rIns="0" bIns="0" rtlCol="0" anchor="t" anchorCtr="0"/>
          <a:lstStyle>
            <a:defPPr>
              <a:defRPr lang="en-US"/>
            </a:defPPr>
            <a:lvl1pPr marL="0" algn="l" defTabSz="914400" rtl="0" eaLnBrk="1" latinLnBrk="0" hangingPunct="1">
              <a:defRPr sz="1067"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US" kern="0" dirty="0">
                <a:latin typeface="Arial"/>
                <a:cs typeface="Arial"/>
                <a:sym typeface="Arial"/>
              </a:rPr>
              <a:t>Proposed Privacy Rule Updates</a:t>
            </a:r>
          </a:p>
        </p:txBody>
      </p:sp>
    </p:spTree>
    <p:custDataLst>
      <p:tags r:id="rId1"/>
    </p:custDataLst>
    <p:extLst>
      <p:ext uri="{BB962C8B-B14F-4D97-AF65-F5344CB8AC3E}">
        <p14:creationId xmlns:p14="http://schemas.microsoft.com/office/powerpoint/2010/main" val="368668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436116-29F4-1383-2AAC-06DB222930A4}"/>
              </a:ext>
            </a:extLst>
          </p:cNvPr>
          <p:cNvSpPr>
            <a:spLocks noGrp="1"/>
          </p:cNvSpPr>
          <p:nvPr>
            <p:ph type="body" sz="quarter" idx="13"/>
          </p:nvPr>
        </p:nvSpPr>
        <p:spPr/>
        <p:txBody>
          <a:bodyPr/>
          <a:lstStyle/>
          <a:p>
            <a:r>
              <a:rPr lang="en-US" dirty="0"/>
              <a:t>Disclosures of PHI in the Best Interests of Individuals</a:t>
            </a:r>
          </a:p>
        </p:txBody>
      </p:sp>
      <p:sp>
        <p:nvSpPr>
          <p:cNvPr id="3" name="Content Placeholder 2">
            <a:extLst>
              <a:ext uri="{FF2B5EF4-FFF2-40B4-BE49-F238E27FC236}">
                <a16:creationId xmlns:a16="http://schemas.microsoft.com/office/drawing/2014/main" id="{9B744965-F95B-5E51-6D37-18988B735FDE}"/>
              </a:ext>
            </a:extLst>
          </p:cNvPr>
          <p:cNvSpPr>
            <a:spLocks noGrp="1"/>
          </p:cNvSpPr>
          <p:nvPr>
            <p:ph idx="1"/>
          </p:nvPr>
        </p:nvSpPr>
        <p:spPr/>
        <p:txBody>
          <a:bodyPr/>
          <a:lstStyle/>
          <a:p>
            <a:r>
              <a:rPr lang="en-US" dirty="0"/>
              <a:t>Shifting from “Professional Judgment” to a presumption of “Good Faith” belief that disclosure is in the best interest of the individual in some situations</a:t>
            </a:r>
          </a:p>
          <a:p>
            <a:r>
              <a:rPr lang="en-US" dirty="0"/>
              <a:t>Proposed good faith standard may be exercised by other workforce members who are trained on the covered entity’s HIPAA policies and who are acting within the scope of their authority </a:t>
            </a:r>
          </a:p>
        </p:txBody>
      </p:sp>
      <p:sp>
        <p:nvSpPr>
          <p:cNvPr id="5" name="Slide Number Placeholder 4">
            <a:extLst>
              <a:ext uri="{FF2B5EF4-FFF2-40B4-BE49-F238E27FC236}">
                <a16:creationId xmlns:a16="http://schemas.microsoft.com/office/drawing/2014/main" id="{90BEA35E-EC2D-DC13-AA8A-EC552B9E2A88}"/>
              </a:ext>
            </a:extLst>
          </p:cNvPr>
          <p:cNvSpPr>
            <a:spLocks noGrp="1"/>
          </p:cNvSpPr>
          <p:nvPr>
            <p:ph type="sldNum" sz="quarter" idx="12"/>
          </p:nvPr>
        </p:nvSpPr>
        <p:spPr/>
        <p:txBody>
          <a:bodyPr/>
          <a:lstStyle/>
          <a:p>
            <a:fld id="{B58DE5F1-E0F9-4CCA-92B7-7A6FC4DFEE14}" type="slidenum">
              <a:rPr lang="en-US" smtClean="0"/>
              <a:t>42</a:t>
            </a:fld>
            <a:endParaRPr lang="en-US" dirty="0"/>
          </a:p>
        </p:txBody>
      </p:sp>
      <p:sp>
        <p:nvSpPr>
          <p:cNvPr id="7" name="Footer Placeholder 3">
            <a:extLst>
              <a:ext uri="{FF2B5EF4-FFF2-40B4-BE49-F238E27FC236}">
                <a16:creationId xmlns:a16="http://schemas.microsoft.com/office/drawing/2014/main" id="{B9F96C81-20A9-187F-235F-411BBB1BEE0A}"/>
              </a:ext>
            </a:extLst>
          </p:cNvPr>
          <p:cNvSpPr txBox="1">
            <a:spLocks/>
          </p:cNvSpPr>
          <p:nvPr/>
        </p:nvSpPr>
        <p:spPr>
          <a:xfrm>
            <a:off x="548640" y="426720"/>
            <a:ext cx="5303520" cy="243840"/>
          </a:xfrm>
          <a:prstGeom prst="rect">
            <a:avLst/>
          </a:prstGeom>
        </p:spPr>
        <p:txBody>
          <a:bodyPr vert="horz" wrap="none" lIns="0" tIns="0" rIns="0" bIns="0" rtlCol="0" anchor="t" anchorCtr="0"/>
          <a:lstStyle>
            <a:defPPr>
              <a:defRPr lang="en-US"/>
            </a:defPPr>
            <a:lvl1pPr marL="0" algn="l" defTabSz="914400" rtl="0" eaLnBrk="1" latinLnBrk="0" hangingPunct="1">
              <a:defRPr sz="1067"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US" kern="0">
                <a:latin typeface="Arial"/>
                <a:cs typeface="Arial"/>
                <a:sym typeface="Arial"/>
              </a:rPr>
              <a:t>Proposed Privacy Rule Updates</a:t>
            </a:r>
            <a:endParaRPr lang="en-US" kern="0" dirty="0">
              <a:latin typeface="Arial"/>
              <a:cs typeface="Arial"/>
              <a:sym typeface="Arial"/>
            </a:endParaRPr>
          </a:p>
        </p:txBody>
      </p:sp>
    </p:spTree>
    <p:extLst>
      <p:ext uri="{BB962C8B-B14F-4D97-AF65-F5344CB8AC3E}">
        <p14:creationId xmlns:p14="http://schemas.microsoft.com/office/powerpoint/2010/main" val="189734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9F7E1C-751E-B643-2276-12F0A0862111}"/>
              </a:ext>
            </a:extLst>
          </p:cNvPr>
          <p:cNvSpPr>
            <a:spLocks noGrp="1"/>
          </p:cNvSpPr>
          <p:nvPr>
            <p:ph type="body" sz="quarter" idx="13"/>
          </p:nvPr>
        </p:nvSpPr>
        <p:spPr/>
        <p:txBody>
          <a:bodyPr/>
          <a:lstStyle/>
          <a:p>
            <a:r>
              <a:rPr lang="en-US" dirty="0"/>
              <a:t>Disclosures to Lessen or Prevent Threat of Harm</a:t>
            </a:r>
          </a:p>
        </p:txBody>
      </p:sp>
      <p:sp>
        <p:nvSpPr>
          <p:cNvPr id="3" name="Content Placeholder 2">
            <a:extLst>
              <a:ext uri="{FF2B5EF4-FFF2-40B4-BE49-F238E27FC236}">
                <a16:creationId xmlns:a16="http://schemas.microsoft.com/office/drawing/2014/main" id="{2E565EA3-6F7D-CBC9-BB3F-1747547B1D7B}"/>
              </a:ext>
            </a:extLst>
          </p:cNvPr>
          <p:cNvSpPr>
            <a:spLocks noGrp="1"/>
          </p:cNvSpPr>
          <p:nvPr>
            <p:ph idx="1"/>
          </p:nvPr>
        </p:nvSpPr>
        <p:spPr/>
        <p:txBody>
          <a:bodyPr/>
          <a:lstStyle/>
          <a:p>
            <a:r>
              <a:rPr lang="en-US" dirty="0"/>
              <a:t>Expanding the ability to use or share PHI to avert a threat to health or safety by shifting the disclosure threshold from situations involving a “serious and imminent” threat to those involving a “serious and </a:t>
            </a:r>
            <a:r>
              <a:rPr lang="en-US" u="sng" dirty="0"/>
              <a:t>reasonably foreseeable</a:t>
            </a:r>
            <a:r>
              <a:rPr lang="en-US" dirty="0"/>
              <a:t>” threat to health or safety</a:t>
            </a:r>
          </a:p>
          <a:p>
            <a:r>
              <a:rPr lang="en-US" dirty="0"/>
              <a:t>Still based on good faith belief of the covered entity, with presumption of good faith</a:t>
            </a:r>
          </a:p>
          <a:p>
            <a:endParaRPr lang="en-US" dirty="0"/>
          </a:p>
          <a:p>
            <a:endParaRPr lang="en-US" dirty="0"/>
          </a:p>
        </p:txBody>
      </p:sp>
      <p:sp>
        <p:nvSpPr>
          <p:cNvPr id="5" name="Slide Number Placeholder 4">
            <a:extLst>
              <a:ext uri="{FF2B5EF4-FFF2-40B4-BE49-F238E27FC236}">
                <a16:creationId xmlns:a16="http://schemas.microsoft.com/office/drawing/2014/main" id="{6C42A5A6-7B9A-CCCF-68EB-5EE1A09AE4A4}"/>
              </a:ext>
            </a:extLst>
          </p:cNvPr>
          <p:cNvSpPr>
            <a:spLocks noGrp="1"/>
          </p:cNvSpPr>
          <p:nvPr>
            <p:ph type="sldNum" sz="quarter" idx="12"/>
          </p:nvPr>
        </p:nvSpPr>
        <p:spPr/>
        <p:txBody>
          <a:bodyPr/>
          <a:lstStyle/>
          <a:p>
            <a:fld id="{B58DE5F1-E0F9-4CCA-92B7-7A6FC4DFEE14}" type="slidenum">
              <a:rPr lang="en-US" smtClean="0"/>
              <a:t>43</a:t>
            </a:fld>
            <a:endParaRPr lang="en-US" dirty="0"/>
          </a:p>
        </p:txBody>
      </p:sp>
      <p:sp>
        <p:nvSpPr>
          <p:cNvPr id="6" name="Footer Placeholder 3">
            <a:extLst>
              <a:ext uri="{FF2B5EF4-FFF2-40B4-BE49-F238E27FC236}">
                <a16:creationId xmlns:a16="http://schemas.microsoft.com/office/drawing/2014/main" id="{2F042FAC-DECA-89AE-2A59-18212A8347EF}"/>
              </a:ext>
            </a:extLst>
          </p:cNvPr>
          <p:cNvSpPr txBox="1">
            <a:spLocks/>
          </p:cNvSpPr>
          <p:nvPr/>
        </p:nvSpPr>
        <p:spPr>
          <a:xfrm>
            <a:off x="548640" y="426720"/>
            <a:ext cx="5303520" cy="243840"/>
          </a:xfrm>
          <a:prstGeom prst="rect">
            <a:avLst/>
          </a:prstGeom>
        </p:spPr>
        <p:txBody>
          <a:bodyPr vert="horz" wrap="none" lIns="0" tIns="0" rIns="0" bIns="0" rtlCol="0" anchor="t" anchorCtr="0"/>
          <a:lstStyle>
            <a:defPPr>
              <a:defRPr lang="en-US"/>
            </a:defPPr>
            <a:lvl1pPr marL="0" algn="l" defTabSz="914400" rtl="0" eaLnBrk="1" latinLnBrk="0" hangingPunct="1">
              <a:defRPr sz="1067"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US" kern="0">
                <a:latin typeface="Arial"/>
                <a:cs typeface="Arial"/>
                <a:sym typeface="Arial"/>
              </a:rPr>
              <a:t>Proposed Privacy Rule Updates</a:t>
            </a:r>
            <a:endParaRPr lang="en-US" kern="0" dirty="0">
              <a:latin typeface="Arial"/>
              <a:cs typeface="Arial"/>
              <a:sym typeface="Arial"/>
            </a:endParaRPr>
          </a:p>
        </p:txBody>
      </p:sp>
    </p:spTree>
    <p:extLst>
      <p:ext uri="{BB962C8B-B14F-4D97-AF65-F5344CB8AC3E}">
        <p14:creationId xmlns:p14="http://schemas.microsoft.com/office/powerpoint/2010/main" val="24676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F233E-DA50-94AF-77DA-4639C822043B}"/>
              </a:ext>
            </a:extLst>
          </p:cNvPr>
          <p:cNvSpPr>
            <a:spLocks noGrp="1"/>
          </p:cNvSpPr>
          <p:nvPr>
            <p:ph type="body" sz="quarter" idx="13"/>
          </p:nvPr>
        </p:nvSpPr>
        <p:spPr/>
        <p:txBody>
          <a:bodyPr/>
          <a:lstStyle/>
          <a:p>
            <a:r>
              <a:rPr lang="en-US" sz="4000" dirty="0"/>
              <a:t>Telecommunications Relay Service (TRS)</a:t>
            </a:r>
          </a:p>
        </p:txBody>
      </p:sp>
      <p:sp>
        <p:nvSpPr>
          <p:cNvPr id="3" name="Content Placeholder 2">
            <a:extLst>
              <a:ext uri="{FF2B5EF4-FFF2-40B4-BE49-F238E27FC236}">
                <a16:creationId xmlns:a16="http://schemas.microsoft.com/office/drawing/2014/main" id="{92E546E2-52BF-EDBF-DFC1-E8C5A97389E5}"/>
              </a:ext>
            </a:extLst>
          </p:cNvPr>
          <p:cNvSpPr>
            <a:spLocks noGrp="1"/>
          </p:cNvSpPr>
          <p:nvPr>
            <p:ph idx="1"/>
          </p:nvPr>
        </p:nvSpPr>
        <p:spPr/>
        <p:txBody>
          <a:bodyPr/>
          <a:lstStyle/>
          <a:p>
            <a:r>
              <a:rPr lang="en-US" dirty="0"/>
              <a:t>Expressly permit disclosures to TRS communications assistants for persons who are deaf, hard of hearing, or deaf-blind, or who have a speech disability </a:t>
            </a:r>
          </a:p>
          <a:p>
            <a:r>
              <a:rPr lang="en-US" dirty="0"/>
              <a:t>Exclude TRS providers from the definition of </a:t>
            </a:r>
            <a:r>
              <a:rPr lang="en-US" u="sng" dirty="0"/>
              <a:t>business associate </a:t>
            </a:r>
          </a:p>
          <a:p>
            <a:r>
              <a:rPr lang="en-US" dirty="0"/>
              <a:t>Ensure that workforce members of a covered entity or business associate can use TRS to share PHI with other workforce members or outside parties as needed to perform their duties</a:t>
            </a:r>
          </a:p>
        </p:txBody>
      </p:sp>
      <p:sp>
        <p:nvSpPr>
          <p:cNvPr id="5" name="Slide Number Placeholder 4">
            <a:extLst>
              <a:ext uri="{FF2B5EF4-FFF2-40B4-BE49-F238E27FC236}">
                <a16:creationId xmlns:a16="http://schemas.microsoft.com/office/drawing/2014/main" id="{3A444825-7D43-ADC6-9984-B83EFC640DDF}"/>
              </a:ext>
            </a:extLst>
          </p:cNvPr>
          <p:cNvSpPr>
            <a:spLocks noGrp="1"/>
          </p:cNvSpPr>
          <p:nvPr>
            <p:ph type="sldNum" sz="quarter" idx="12"/>
          </p:nvPr>
        </p:nvSpPr>
        <p:spPr/>
        <p:txBody>
          <a:bodyPr/>
          <a:lstStyle/>
          <a:p>
            <a:fld id="{B58DE5F1-E0F9-4CCA-92B7-7A6FC4DFEE14}" type="slidenum">
              <a:rPr lang="en-US" smtClean="0"/>
              <a:t>44</a:t>
            </a:fld>
            <a:endParaRPr lang="en-US" dirty="0"/>
          </a:p>
        </p:txBody>
      </p:sp>
      <p:sp>
        <p:nvSpPr>
          <p:cNvPr id="6" name="Footer Placeholder 3">
            <a:extLst>
              <a:ext uri="{FF2B5EF4-FFF2-40B4-BE49-F238E27FC236}">
                <a16:creationId xmlns:a16="http://schemas.microsoft.com/office/drawing/2014/main" id="{2D94C9BD-1801-FC67-9390-A01D860801C7}"/>
              </a:ext>
            </a:extLst>
          </p:cNvPr>
          <p:cNvSpPr txBox="1">
            <a:spLocks/>
          </p:cNvSpPr>
          <p:nvPr/>
        </p:nvSpPr>
        <p:spPr>
          <a:xfrm>
            <a:off x="548640" y="426720"/>
            <a:ext cx="5303520" cy="243840"/>
          </a:xfrm>
          <a:prstGeom prst="rect">
            <a:avLst/>
          </a:prstGeom>
        </p:spPr>
        <p:txBody>
          <a:bodyPr vert="horz" wrap="none" lIns="0" tIns="0" rIns="0" bIns="0" rtlCol="0" anchor="t" anchorCtr="0"/>
          <a:lstStyle>
            <a:defPPr>
              <a:defRPr lang="en-US"/>
            </a:defPPr>
            <a:lvl1pPr marL="0" algn="l" defTabSz="914400" rtl="0" eaLnBrk="1" latinLnBrk="0" hangingPunct="1">
              <a:defRPr sz="1067"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US" kern="0">
                <a:latin typeface="Arial"/>
                <a:cs typeface="Arial"/>
                <a:sym typeface="Arial"/>
              </a:rPr>
              <a:t>Proposed Privacy Rule Updates</a:t>
            </a:r>
            <a:endParaRPr lang="en-US" kern="0" dirty="0">
              <a:latin typeface="Arial"/>
              <a:cs typeface="Arial"/>
              <a:sym typeface="Arial"/>
            </a:endParaRPr>
          </a:p>
        </p:txBody>
      </p:sp>
    </p:spTree>
    <p:extLst>
      <p:ext uri="{BB962C8B-B14F-4D97-AF65-F5344CB8AC3E}">
        <p14:creationId xmlns:p14="http://schemas.microsoft.com/office/powerpoint/2010/main" val="340542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97621F-112D-8BF5-B916-3CF5DE6F7BCE}"/>
              </a:ext>
            </a:extLst>
          </p:cNvPr>
          <p:cNvSpPr>
            <a:spLocks noGrp="1"/>
          </p:cNvSpPr>
          <p:nvPr>
            <p:ph type="body" sz="quarter" idx="13"/>
          </p:nvPr>
        </p:nvSpPr>
        <p:spPr/>
        <p:txBody>
          <a:bodyPr/>
          <a:lstStyle/>
          <a:p>
            <a:r>
              <a:rPr lang="en-US" dirty="0"/>
              <a:t>Exception to Minimum Necessary Standard</a:t>
            </a:r>
          </a:p>
        </p:txBody>
      </p:sp>
      <p:sp>
        <p:nvSpPr>
          <p:cNvPr id="3" name="Content Placeholder 2">
            <a:extLst>
              <a:ext uri="{FF2B5EF4-FFF2-40B4-BE49-F238E27FC236}">
                <a16:creationId xmlns:a16="http://schemas.microsoft.com/office/drawing/2014/main" id="{17935737-E8BF-E337-11B4-1B6C819ADEDA}"/>
              </a:ext>
            </a:extLst>
          </p:cNvPr>
          <p:cNvSpPr>
            <a:spLocks noGrp="1"/>
          </p:cNvSpPr>
          <p:nvPr>
            <p:ph idx="1"/>
          </p:nvPr>
        </p:nvSpPr>
        <p:spPr/>
        <p:txBody>
          <a:bodyPr/>
          <a:lstStyle/>
          <a:p>
            <a:r>
              <a:rPr lang="en-US" dirty="0"/>
              <a:t>Adding an exception to the minimum necessary standard for disclosures to, or requests by, a health plan or provider for individual-level care coordination and case management</a:t>
            </a:r>
            <a:endParaRPr lang="en-US" u="sng" dirty="0"/>
          </a:p>
          <a:p>
            <a:r>
              <a:rPr lang="en-US" dirty="0"/>
              <a:t>Obligation to inform individuals that they have the right to obtain or direct copies of their PHI to a third party when a summary of PHI is offered instead of a copy</a:t>
            </a:r>
          </a:p>
          <a:p>
            <a:endParaRPr lang="en-US" u="sng" dirty="0"/>
          </a:p>
        </p:txBody>
      </p:sp>
      <p:sp>
        <p:nvSpPr>
          <p:cNvPr id="5" name="Slide Number Placeholder 4">
            <a:extLst>
              <a:ext uri="{FF2B5EF4-FFF2-40B4-BE49-F238E27FC236}">
                <a16:creationId xmlns:a16="http://schemas.microsoft.com/office/drawing/2014/main" id="{6770D63E-BB75-4E02-7A21-58F26F5B9A68}"/>
              </a:ext>
            </a:extLst>
          </p:cNvPr>
          <p:cNvSpPr>
            <a:spLocks noGrp="1"/>
          </p:cNvSpPr>
          <p:nvPr>
            <p:ph type="sldNum" sz="quarter" idx="12"/>
          </p:nvPr>
        </p:nvSpPr>
        <p:spPr/>
        <p:txBody>
          <a:bodyPr/>
          <a:lstStyle/>
          <a:p>
            <a:fld id="{B58DE5F1-E0F9-4CCA-92B7-7A6FC4DFEE14}" type="slidenum">
              <a:rPr lang="en-US" smtClean="0"/>
              <a:t>45</a:t>
            </a:fld>
            <a:endParaRPr lang="en-US" dirty="0"/>
          </a:p>
        </p:txBody>
      </p:sp>
      <p:sp>
        <p:nvSpPr>
          <p:cNvPr id="6" name="Footer Placeholder 3">
            <a:extLst>
              <a:ext uri="{FF2B5EF4-FFF2-40B4-BE49-F238E27FC236}">
                <a16:creationId xmlns:a16="http://schemas.microsoft.com/office/drawing/2014/main" id="{8A855658-65DE-89E5-F22C-EFC55B238C08}"/>
              </a:ext>
            </a:extLst>
          </p:cNvPr>
          <p:cNvSpPr txBox="1">
            <a:spLocks/>
          </p:cNvSpPr>
          <p:nvPr/>
        </p:nvSpPr>
        <p:spPr>
          <a:xfrm>
            <a:off x="548640" y="426720"/>
            <a:ext cx="5303520" cy="243840"/>
          </a:xfrm>
          <a:prstGeom prst="rect">
            <a:avLst/>
          </a:prstGeom>
        </p:spPr>
        <p:txBody>
          <a:bodyPr vert="horz" wrap="none" lIns="0" tIns="0" rIns="0" bIns="0" rtlCol="0" anchor="t" anchorCtr="0"/>
          <a:lstStyle>
            <a:defPPr>
              <a:defRPr lang="en-US"/>
            </a:defPPr>
            <a:lvl1pPr marL="0" algn="l" defTabSz="914400" rtl="0" eaLnBrk="1" latinLnBrk="0" hangingPunct="1">
              <a:defRPr sz="1067"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US" kern="0">
                <a:latin typeface="Arial"/>
                <a:cs typeface="Arial"/>
                <a:sym typeface="Arial"/>
              </a:rPr>
              <a:t>Proposed Privacy Rule Updates</a:t>
            </a:r>
            <a:endParaRPr lang="en-US" kern="0" dirty="0">
              <a:latin typeface="Arial"/>
              <a:cs typeface="Arial"/>
              <a:sym typeface="Arial"/>
            </a:endParaRPr>
          </a:p>
        </p:txBody>
      </p:sp>
    </p:spTree>
    <p:extLst>
      <p:ext uri="{BB962C8B-B14F-4D97-AF65-F5344CB8AC3E}">
        <p14:creationId xmlns:p14="http://schemas.microsoft.com/office/powerpoint/2010/main" val="92008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AAE5DE-C74A-512C-A20B-49BAF6271BFA}"/>
              </a:ext>
            </a:extLst>
          </p:cNvPr>
          <p:cNvSpPr>
            <a:spLocks noGrp="1"/>
          </p:cNvSpPr>
          <p:nvPr>
            <p:ph type="body" sz="quarter" idx="13"/>
          </p:nvPr>
        </p:nvSpPr>
        <p:spPr/>
        <p:txBody>
          <a:bodyPr/>
          <a:lstStyle/>
          <a:p>
            <a:r>
              <a:rPr lang="en-US" dirty="0"/>
              <a:t>Care Coordination Disclosures to Third Parties</a:t>
            </a:r>
          </a:p>
        </p:txBody>
      </p:sp>
      <p:sp>
        <p:nvSpPr>
          <p:cNvPr id="3" name="Content Placeholder 2">
            <a:extLst>
              <a:ext uri="{FF2B5EF4-FFF2-40B4-BE49-F238E27FC236}">
                <a16:creationId xmlns:a16="http://schemas.microsoft.com/office/drawing/2014/main" id="{13E42ECC-B3AA-0F29-73FC-9E86110B81F2}"/>
              </a:ext>
            </a:extLst>
          </p:cNvPr>
          <p:cNvSpPr>
            <a:spLocks noGrp="1"/>
          </p:cNvSpPr>
          <p:nvPr>
            <p:ph idx="1"/>
          </p:nvPr>
        </p:nvSpPr>
        <p:spPr/>
        <p:txBody>
          <a:bodyPr/>
          <a:lstStyle/>
          <a:p>
            <a:r>
              <a:rPr lang="en-US" dirty="0"/>
              <a:t>Express permission for covered entities to disclose PHI to third parties </a:t>
            </a:r>
            <a:r>
              <a:rPr lang="en-US" u="sng" dirty="0"/>
              <a:t>without authorization </a:t>
            </a:r>
            <a:r>
              <a:rPr lang="en-US" dirty="0"/>
              <a:t>for care coordination and case management with respect to an individual </a:t>
            </a:r>
          </a:p>
          <a:p>
            <a:pPr lvl="1"/>
            <a:r>
              <a:rPr lang="en-US" dirty="0"/>
              <a:t>Social services agencies</a:t>
            </a:r>
          </a:p>
          <a:p>
            <a:pPr lvl="1"/>
            <a:r>
              <a:rPr lang="en-US" dirty="0"/>
              <a:t>Community-based organizations </a:t>
            </a:r>
          </a:p>
          <a:p>
            <a:pPr lvl="1"/>
            <a:r>
              <a:rPr lang="en-US" dirty="0"/>
              <a:t>Home and community-based services providers (HCBS) </a:t>
            </a:r>
          </a:p>
          <a:p>
            <a:pPr lvl="1"/>
            <a:r>
              <a:rPr lang="en-US" dirty="0"/>
              <a:t>Similar third parties that provide or coordinate health-related services </a:t>
            </a:r>
          </a:p>
        </p:txBody>
      </p:sp>
      <p:sp>
        <p:nvSpPr>
          <p:cNvPr id="5" name="Slide Number Placeholder 4">
            <a:extLst>
              <a:ext uri="{FF2B5EF4-FFF2-40B4-BE49-F238E27FC236}">
                <a16:creationId xmlns:a16="http://schemas.microsoft.com/office/drawing/2014/main" id="{DB68397A-7931-ECC4-14F7-CA7BB0930A2D}"/>
              </a:ext>
            </a:extLst>
          </p:cNvPr>
          <p:cNvSpPr>
            <a:spLocks noGrp="1"/>
          </p:cNvSpPr>
          <p:nvPr>
            <p:ph type="sldNum" sz="quarter" idx="12"/>
          </p:nvPr>
        </p:nvSpPr>
        <p:spPr/>
        <p:txBody>
          <a:bodyPr/>
          <a:lstStyle/>
          <a:p>
            <a:fld id="{B58DE5F1-E0F9-4CCA-92B7-7A6FC4DFEE14}" type="slidenum">
              <a:rPr lang="en-US" smtClean="0"/>
              <a:t>46</a:t>
            </a:fld>
            <a:endParaRPr lang="en-US" dirty="0"/>
          </a:p>
        </p:txBody>
      </p:sp>
    </p:spTree>
    <p:extLst>
      <p:ext uri="{BB962C8B-B14F-4D97-AF65-F5344CB8AC3E}">
        <p14:creationId xmlns:p14="http://schemas.microsoft.com/office/powerpoint/2010/main" val="269461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1B0E5-3D2F-331C-60B2-A83AD47A58F7}"/>
              </a:ext>
            </a:extLst>
          </p:cNvPr>
          <p:cNvSpPr>
            <a:spLocks noGrp="1"/>
          </p:cNvSpPr>
          <p:nvPr>
            <p:ph type="body" sz="quarter" idx="13"/>
          </p:nvPr>
        </p:nvSpPr>
        <p:spPr/>
        <p:txBody>
          <a:bodyPr/>
          <a:lstStyle/>
          <a:p>
            <a:r>
              <a:rPr lang="en-US" dirty="0"/>
              <a:t>Next Steps?</a:t>
            </a:r>
          </a:p>
        </p:txBody>
      </p:sp>
      <p:sp>
        <p:nvSpPr>
          <p:cNvPr id="3" name="Content Placeholder 2">
            <a:extLst>
              <a:ext uri="{FF2B5EF4-FFF2-40B4-BE49-F238E27FC236}">
                <a16:creationId xmlns:a16="http://schemas.microsoft.com/office/drawing/2014/main" id="{5B0306FC-3F59-556A-904D-119FB9DD90F7}"/>
              </a:ext>
            </a:extLst>
          </p:cNvPr>
          <p:cNvSpPr>
            <a:spLocks noGrp="1"/>
          </p:cNvSpPr>
          <p:nvPr>
            <p:ph idx="1"/>
          </p:nvPr>
        </p:nvSpPr>
        <p:spPr/>
        <p:txBody>
          <a:bodyPr/>
          <a:lstStyle/>
          <a:p>
            <a:r>
              <a:rPr lang="en-US" dirty="0"/>
              <a:t>Await Final Rule of the Privacy Rule</a:t>
            </a:r>
          </a:p>
          <a:p>
            <a:r>
              <a:rPr lang="en-US" dirty="0"/>
              <a:t>Proposed updates are intended to ease the administration burden on HIPAA-covered entities, although in the short term, the burden will be increased.</a:t>
            </a:r>
          </a:p>
          <a:p>
            <a:pPr lvl="1"/>
            <a:r>
              <a:rPr lang="en-US" dirty="0"/>
              <a:t>Policies &amp; Procedures will need to be updated</a:t>
            </a:r>
          </a:p>
          <a:p>
            <a:pPr lvl="1"/>
            <a:r>
              <a:rPr lang="en-US" dirty="0"/>
              <a:t>NPPs will also be revised and reposted</a:t>
            </a:r>
          </a:p>
          <a:p>
            <a:pPr lvl="1"/>
            <a:r>
              <a:rPr lang="en-US" dirty="0"/>
              <a:t>Website content updates</a:t>
            </a:r>
          </a:p>
          <a:p>
            <a:pPr lvl="1"/>
            <a:r>
              <a:rPr lang="en-US" dirty="0"/>
              <a:t>Evaluate current state to ensure adequate staffing</a:t>
            </a:r>
          </a:p>
          <a:p>
            <a:pPr lvl="1"/>
            <a:r>
              <a:rPr lang="en-US" dirty="0"/>
              <a:t>Retraining of team members on HIPAA</a:t>
            </a:r>
          </a:p>
          <a:p>
            <a:pPr lvl="1"/>
            <a:endParaRPr lang="en-US" dirty="0"/>
          </a:p>
        </p:txBody>
      </p:sp>
      <p:sp>
        <p:nvSpPr>
          <p:cNvPr id="5" name="Slide Number Placeholder 4">
            <a:extLst>
              <a:ext uri="{FF2B5EF4-FFF2-40B4-BE49-F238E27FC236}">
                <a16:creationId xmlns:a16="http://schemas.microsoft.com/office/drawing/2014/main" id="{7EB6C46C-D122-3805-F086-F368E58A4D95}"/>
              </a:ext>
            </a:extLst>
          </p:cNvPr>
          <p:cNvSpPr>
            <a:spLocks noGrp="1"/>
          </p:cNvSpPr>
          <p:nvPr>
            <p:ph type="sldNum" sz="quarter" idx="12"/>
          </p:nvPr>
        </p:nvSpPr>
        <p:spPr/>
        <p:txBody>
          <a:bodyPr/>
          <a:lstStyle/>
          <a:p>
            <a:fld id="{B58DE5F1-E0F9-4CCA-92B7-7A6FC4DFEE14}" type="slidenum">
              <a:rPr lang="en-US" smtClean="0"/>
              <a:t>47</a:t>
            </a:fld>
            <a:endParaRPr lang="en-US" dirty="0"/>
          </a:p>
        </p:txBody>
      </p:sp>
    </p:spTree>
    <p:extLst>
      <p:ext uri="{BB962C8B-B14F-4D97-AF65-F5344CB8AC3E}">
        <p14:creationId xmlns:p14="http://schemas.microsoft.com/office/powerpoint/2010/main" val="341238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F21A-C54E-8E13-837A-8528BCF71137}"/>
              </a:ext>
            </a:extLst>
          </p:cNvPr>
          <p:cNvSpPr>
            <a:spLocks noGrp="1"/>
          </p:cNvSpPr>
          <p:nvPr>
            <p:ph type="title"/>
          </p:nvPr>
        </p:nvSpPr>
        <p:spPr>
          <a:xfrm>
            <a:off x="550164" y="411057"/>
            <a:ext cx="11091672" cy="853440"/>
          </a:xfrm>
        </p:spPr>
        <p:txBody>
          <a:bodyPr/>
          <a:lstStyle/>
          <a:p>
            <a:r>
              <a:rPr lang="en-US" sz="3200" dirty="0"/>
              <a:t>Office for Civil Rights</a:t>
            </a:r>
            <a:br>
              <a:rPr lang="en-US" dirty="0"/>
            </a:br>
            <a:r>
              <a:rPr lang="en-US" sz="2400" dirty="0"/>
              <a:t>U.S. Department of Health and Human Services</a:t>
            </a:r>
            <a:endParaRPr lang="en-US" dirty="0"/>
          </a:p>
        </p:txBody>
      </p:sp>
      <p:sp>
        <p:nvSpPr>
          <p:cNvPr id="3" name="Content Placeholder 2">
            <a:extLst>
              <a:ext uri="{FF2B5EF4-FFF2-40B4-BE49-F238E27FC236}">
                <a16:creationId xmlns:a16="http://schemas.microsoft.com/office/drawing/2014/main" id="{48254F51-241A-EE72-E34C-B730BA4D55F3}"/>
              </a:ext>
            </a:extLst>
          </p:cNvPr>
          <p:cNvSpPr>
            <a:spLocks noGrp="1"/>
          </p:cNvSpPr>
          <p:nvPr>
            <p:ph idx="1"/>
          </p:nvPr>
        </p:nvSpPr>
        <p:spPr>
          <a:xfrm>
            <a:off x="557784" y="1264497"/>
            <a:ext cx="11094720" cy="4329005"/>
          </a:xfrm>
        </p:spPr>
        <p:txBody>
          <a:bodyPr vert="horz" lIns="0" tIns="0" rIns="0" bIns="0" numCol="1" spcCol="365760" rtlCol="0" anchor="t">
            <a:noAutofit/>
          </a:bodyPr>
          <a:lstStyle/>
          <a:p>
            <a:pPr marL="457200" indent="-457200">
              <a:buFont typeface="Arial" panose="020B0604020202020204" pitchFamily="34" charset="0"/>
              <a:buChar char="•"/>
            </a:pPr>
            <a:endParaRPr lang="en-US" sz="2400" dirty="0">
              <a:hlinkClick r:id="rId3"/>
            </a:endParaRPr>
          </a:p>
          <a:p>
            <a:pPr marL="457200" indent="-457200">
              <a:buFont typeface="Arial" panose="020B0604020202020204" pitchFamily="34" charset="0"/>
              <a:buChar char="•"/>
            </a:pPr>
            <a:r>
              <a:rPr lang="en-US" sz="2400" dirty="0">
                <a:hlinkClick r:id="rId3"/>
              </a:rPr>
              <a:t>HIPAA Home | HHS.gov</a:t>
            </a: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b="0" i="0" dirty="0">
              <a:solidFill>
                <a:srgbClr val="333333"/>
              </a:solidFill>
              <a:effectLst/>
            </a:endParaRPr>
          </a:p>
          <a:p>
            <a:endParaRPr lang="en-US" sz="2000" b="0" i="0" dirty="0">
              <a:solidFill>
                <a:srgbClr val="333333"/>
              </a:solidFill>
              <a:effectLst/>
            </a:endParaRPr>
          </a:p>
          <a:p>
            <a:pPr marL="457200" indent="-457200">
              <a:buFont typeface="Arial" panose="020B0604020202020204" pitchFamily="34" charset="0"/>
              <a:buChar char="•"/>
            </a:pPr>
            <a:r>
              <a:rPr lang="en-US" sz="2400" dirty="0">
                <a:hlinkClick r:id="rId4"/>
              </a:rPr>
              <a:t>Sign Up for the OCR Privacy &amp; Security Listserv | HHS.gov</a:t>
            </a:r>
            <a:endParaRPr lang="en-US" sz="2000" b="0" i="0" dirty="0">
              <a:solidFill>
                <a:srgbClr val="333333"/>
              </a:solidFill>
              <a:effectLst/>
            </a:endParaRPr>
          </a:p>
          <a:p>
            <a:endParaRPr lang="en-US" b="0" i="0" dirty="0">
              <a:solidFill>
                <a:srgbClr val="333333"/>
              </a:solidFill>
              <a:effectLst/>
            </a:endParaRPr>
          </a:p>
          <a:p>
            <a:pPr marL="342900" indent="-342900">
              <a:buFont typeface="+mj-lt"/>
              <a:buAutoNum type="arabicPeriod"/>
            </a:pPr>
            <a:endParaRPr lang="en-US" sz="1500" b="0" dirty="0">
              <a:cs typeface="Arial"/>
            </a:endParaRPr>
          </a:p>
          <a:p>
            <a:pPr marL="285750" indent="-285750">
              <a:buFont typeface="Arial" panose="020B0604020202020204" pitchFamily="34" charset="0"/>
              <a:buChar char="•"/>
            </a:pPr>
            <a:endParaRPr lang="en-US" sz="1500" b="0" dirty="0"/>
          </a:p>
          <a:p>
            <a:pPr marL="285750" indent="-285750">
              <a:buFont typeface="Arial" panose="020B0604020202020204" pitchFamily="34" charset="0"/>
              <a:buChar char="•"/>
            </a:pPr>
            <a:endParaRPr lang="en-US" sz="1500" b="0" dirty="0">
              <a:cs typeface="Arial"/>
            </a:endParaRPr>
          </a:p>
        </p:txBody>
      </p:sp>
      <p:pic>
        <p:nvPicPr>
          <p:cNvPr id="5" name="Picture 4" descr="Qr code&#10;&#10;Description automatically generated">
            <a:extLst>
              <a:ext uri="{FF2B5EF4-FFF2-40B4-BE49-F238E27FC236}">
                <a16:creationId xmlns:a16="http://schemas.microsoft.com/office/drawing/2014/main" id="{07174B53-D7A5-9E89-E117-23C5AC8D7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984" y="2251958"/>
            <a:ext cx="1965325" cy="1965325"/>
          </a:xfrm>
          <a:prstGeom prst="rect">
            <a:avLst/>
          </a:prstGeom>
        </p:spPr>
      </p:pic>
    </p:spTree>
    <p:extLst>
      <p:ext uri="{BB962C8B-B14F-4D97-AF65-F5344CB8AC3E}">
        <p14:creationId xmlns:p14="http://schemas.microsoft.com/office/powerpoint/2010/main" val="84137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D01A69-68CF-6742-8F2F-B70A70D714C1}"/>
              </a:ext>
            </a:extLst>
          </p:cNvPr>
          <p:cNvSpPr>
            <a:spLocks noGrp="1"/>
          </p:cNvSpPr>
          <p:nvPr>
            <p:ph type="body" sz="quarter" idx="10"/>
          </p:nvPr>
        </p:nvSpPr>
        <p:spPr>
          <a:xfrm>
            <a:off x="546099" y="2926081"/>
            <a:ext cx="9391348" cy="3229187"/>
          </a:xfrm>
        </p:spPr>
        <p:txBody>
          <a:bodyPr/>
          <a:lstStyle/>
          <a:p>
            <a:pPr lvl="1"/>
            <a:r>
              <a:rPr lang="en-US" dirty="0"/>
              <a:t>Chris Kuhlmann, CHS Compliance &amp; Privacy Officer</a:t>
            </a:r>
          </a:p>
          <a:p>
            <a:pPr lvl="2"/>
            <a:r>
              <a:rPr lang="en-US" dirty="0"/>
              <a:t>Amanda Grossman, Compliance Liaison Specialist</a:t>
            </a:r>
          </a:p>
          <a:p>
            <a:pPr lvl="2"/>
            <a:r>
              <a:rPr lang="en-US" dirty="0"/>
              <a:t>Rachel Phillips, Compliance Liaison Specialist</a:t>
            </a:r>
          </a:p>
          <a:p>
            <a:pPr lvl="2"/>
            <a:r>
              <a:rPr lang="en-US" dirty="0"/>
              <a:t>Brian Woodworth, Compliance Liaison Specialist</a:t>
            </a:r>
          </a:p>
          <a:p>
            <a:pPr lvl="1"/>
            <a:endParaRPr lang="en-US" dirty="0"/>
          </a:p>
          <a:p>
            <a:pPr lvl="1"/>
            <a:r>
              <a:rPr lang="en-US" dirty="0"/>
              <a:t>Anonymous Hotline: 877.319.0266</a:t>
            </a:r>
          </a:p>
          <a:p>
            <a:pPr lvl="1"/>
            <a:endParaRPr lang="en-US" dirty="0"/>
          </a:p>
          <a:p>
            <a:pPr lvl="1"/>
            <a:r>
              <a:rPr lang="en-US" b="0" i="0" dirty="0">
                <a:effectLst/>
                <a:latin typeface="Segoe UI" panose="020B0502040204020203" pitchFamily="34" charset="0"/>
              </a:rPr>
              <a:t>If you have any questions, concerns, or would like specific information or training please email the </a:t>
            </a:r>
            <a:r>
              <a:rPr lang="en-US" dirty="0">
                <a:latin typeface="Segoe UI" panose="020B0502040204020203" pitchFamily="34" charset="0"/>
              </a:rPr>
              <a:t>CHS</a:t>
            </a:r>
            <a:r>
              <a:rPr lang="en-US" b="0" i="0" dirty="0">
                <a:effectLst/>
                <a:latin typeface="Segoe UI" panose="020B0502040204020203" pitchFamily="34" charset="0"/>
              </a:rPr>
              <a:t> Compliance Team at </a:t>
            </a:r>
            <a:r>
              <a:rPr lang="en-US" b="0" i="0" dirty="0">
                <a:effectLst/>
                <a:latin typeface="Segoe UI" panose="020B0502040204020203" pitchFamily="34" charset="0"/>
                <a:hlinkClick r:id="rId3">
                  <a:extLst>
                    <a:ext uri="{A12FA001-AC4F-418D-AE19-62706E023703}">
                      <ahyp:hlinkClr xmlns:ahyp="http://schemas.microsoft.com/office/drawing/2018/hyperlinkcolor" val="tx"/>
                    </a:ext>
                  </a:extLst>
                </a:hlinkClick>
              </a:rPr>
              <a:t>SHLcompliance@corewellhealth.org</a:t>
            </a:r>
            <a:r>
              <a:rPr lang="en-US" b="0" i="0" dirty="0">
                <a:effectLst/>
                <a:latin typeface="Segoe UI" panose="020B0502040204020203" pitchFamily="34" charset="0"/>
              </a:rPr>
              <a:t>, or your compliance contact directly.</a:t>
            </a:r>
            <a:endParaRPr lang="en-US" dirty="0"/>
          </a:p>
          <a:p>
            <a:pPr lvl="1"/>
            <a:endParaRPr lang="en-US" dirty="0"/>
          </a:p>
          <a:p>
            <a:endParaRPr lang="en-US" dirty="0"/>
          </a:p>
        </p:txBody>
      </p:sp>
    </p:spTree>
    <p:custDataLst>
      <p:tags r:id="rId1"/>
    </p:custDataLst>
    <p:extLst>
      <p:ext uri="{BB962C8B-B14F-4D97-AF65-F5344CB8AC3E}">
        <p14:creationId xmlns:p14="http://schemas.microsoft.com/office/powerpoint/2010/main" val="386110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57400" y="609600"/>
            <a:ext cx="7772400" cy="1143000"/>
          </a:xfrm>
        </p:spPr>
        <p:txBody>
          <a:bodyPr/>
          <a:lstStyle/>
          <a:p>
            <a:r>
              <a:rPr lang="en-US" altLang="en-US"/>
              <a:t>HIPAA</a:t>
            </a:r>
            <a:br>
              <a:rPr lang="en-US" altLang="en-US"/>
            </a:br>
            <a:r>
              <a:rPr lang="en-US" altLang="en-US" sz="2000">
                <a:solidFill>
                  <a:srgbClr val="FF0000"/>
                </a:solidFill>
              </a:rPr>
              <a:t>H</a:t>
            </a:r>
            <a:r>
              <a:rPr lang="en-US" altLang="en-US" sz="2000"/>
              <a:t>ealth </a:t>
            </a:r>
            <a:r>
              <a:rPr lang="en-US" altLang="en-US" sz="2000">
                <a:solidFill>
                  <a:srgbClr val="FF0000"/>
                </a:solidFill>
              </a:rPr>
              <a:t>I</a:t>
            </a:r>
            <a:r>
              <a:rPr lang="en-US" altLang="en-US" sz="2000"/>
              <a:t>nsurance </a:t>
            </a:r>
            <a:r>
              <a:rPr lang="en-US" altLang="en-US" sz="2000">
                <a:solidFill>
                  <a:srgbClr val="FF0000"/>
                </a:solidFill>
              </a:rPr>
              <a:t>P</a:t>
            </a:r>
            <a:r>
              <a:rPr lang="en-US" altLang="en-US" sz="2000"/>
              <a:t>ortability and </a:t>
            </a:r>
            <a:r>
              <a:rPr lang="en-US" altLang="en-US" sz="2000">
                <a:solidFill>
                  <a:srgbClr val="FF0000"/>
                </a:solidFill>
              </a:rPr>
              <a:t>A</a:t>
            </a:r>
            <a:r>
              <a:rPr lang="en-US" altLang="en-US" sz="2000"/>
              <a:t>ccountability </a:t>
            </a:r>
            <a:r>
              <a:rPr lang="en-US" altLang="en-US" sz="2000">
                <a:solidFill>
                  <a:srgbClr val="FF0000"/>
                </a:solidFill>
              </a:rPr>
              <a:t>A</a:t>
            </a:r>
            <a:r>
              <a:rPr lang="en-US" altLang="en-US" sz="2000"/>
              <a:t>ct of 1996</a:t>
            </a:r>
            <a:endParaRPr lang="en-US" altLang="en-US"/>
          </a:p>
        </p:txBody>
      </p:sp>
      <p:cxnSp>
        <p:nvCxnSpPr>
          <p:cNvPr id="4" name="Straight Connector 3"/>
          <p:cNvCxnSpPr/>
          <p:nvPr/>
        </p:nvCxnSpPr>
        <p:spPr>
          <a:xfrm>
            <a:off x="5867400" y="1828800"/>
            <a:ext cx="0" cy="60960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H="1">
            <a:off x="2895600" y="2438400"/>
            <a:ext cx="61722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895600" y="2438400"/>
            <a:ext cx="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5867400" y="2438400"/>
            <a:ext cx="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9063039" y="2438400"/>
            <a:ext cx="0" cy="381000"/>
          </a:xfrm>
          <a:prstGeom prst="line">
            <a:avLst/>
          </a:prstGeom>
          <a:ln w="38100"/>
        </p:spPr>
        <p:style>
          <a:lnRef idx="1">
            <a:schemeClr val="dk1"/>
          </a:lnRef>
          <a:fillRef idx="0">
            <a:schemeClr val="dk1"/>
          </a:fillRef>
          <a:effectRef idx="0">
            <a:schemeClr val="dk1"/>
          </a:effectRef>
          <a:fontRef idx="minor">
            <a:schemeClr val="tx1"/>
          </a:fontRef>
        </p:style>
      </p:cxnSp>
      <p:sp>
        <p:nvSpPr>
          <p:cNvPr id="24584" name="TextBox 11"/>
          <p:cNvSpPr txBox="1">
            <a:spLocks noChangeArrowheads="1"/>
          </p:cNvSpPr>
          <p:nvPr/>
        </p:nvSpPr>
        <p:spPr bwMode="auto">
          <a:xfrm>
            <a:off x="2133600" y="2828925"/>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Insurance Portability</a:t>
            </a:r>
          </a:p>
        </p:txBody>
      </p:sp>
      <p:sp>
        <p:nvSpPr>
          <p:cNvPr id="24585" name="TextBox 12"/>
          <p:cNvSpPr txBox="1">
            <a:spLocks noChangeArrowheads="1"/>
          </p:cNvSpPr>
          <p:nvPr/>
        </p:nvSpPr>
        <p:spPr bwMode="auto">
          <a:xfrm>
            <a:off x="7848600" y="2843214"/>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Administrative Simplification</a:t>
            </a:r>
          </a:p>
        </p:txBody>
      </p:sp>
      <p:sp>
        <p:nvSpPr>
          <p:cNvPr id="24586" name="TextBox 13"/>
          <p:cNvSpPr txBox="1">
            <a:spLocks noChangeArrowheads="1"/>
          </p:cNvSpPr>
          <p:nvPr/>
        </p:nvSpPr>
        <p:spPr bwMode="auto">
          <a:xfrm>
            <a:off x="5029200" y="2981326"/>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Accountability</a:t>
            </a:r>
          </a:p>
        </p:txBody>
      </p:sp>
      <p:cxnSp>
        <p:nvCxnSpPr>
          <p:cNvPr id="15" name="Straight Connector 14"/>
          <p:cNvCxnSpPr/>
          <p:nvPr/>
        </p:nvCxnSpPr>
        <p:spPr>
          <a:xfrm>
            <a:off x="9063039" y="3489325"/>
            <a:ext cx="0" cy="625475"/>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4719639" y="4114800"/>
            <a:ext cx="4343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9220200" y="4114801"/>
            <a:ext cx="0" cy="1708151"/>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719639" y="4876800"/>
            <a:ext cx="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9063037" y="4114800"/>
            <a:ext cx="157163" cy="0"/>
          </a:xfrm>
          <a:prstGeom prst="line">
            <a:avLst/>
          </a:prstGeom>
          <a:ln w="38100"/>
        </p:spPr>
        <p:style>
          <a:lnRef idx="1">
            <a:schemeClr val="dk1"/>
          </a:lnRef>
          <a:fillRef idx="0">
            <a:schemeClr val="dk1"/>
          </a:fillRef>
          <a:effectRef idx="0">
            <a:schemeClr val="dk1"/>
          </a:effectRef>
          <a:fontRef idx="minor">
            <a:schemeClr val="tx1"/>
          </a:fontRef>
        </p:style>
      </p:cxnSp>
      <p:sp>
        <p:nvSpPr>
          <p:cNvPr id="24592" name="TextBox 22"/>
          <p:cNvSpPr txBox="1">
            <a:spLocks noChangeArrowheads="1"/>
          </p:cNvSpPr>
          <p:nvPr/>
        </p:nvSpPr>
        <p:spPr bwMode="auto">
          <a:xfrm>
            <a:off x="3841751" y="4432300"/>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EDI</a:t>
            </a:r>
          </a:p>
        </p:txBody>
      </p:sp>
      <p:cxnSp>
        <p:nvCxnSpPr>
          <p:cNvPr id="25" name="Straight Connector 24"/>
          <p:cNvCxnSpPr/>
          <p:nvPr/>
        </p:nvCxnSpPr>
        <p:spPr>
          <a:xfrm>
            <a:off x="4719639" y="4114800"/>
            <a:ext cx="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2547939" y="5181600"/>
            <a:ext cx="4343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547939" y="5181600"/>
            <a:ext cx="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718051" y="5181600"/>
            <a:ext cx="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6877051" y="5181600"/>
            <a:ext cx="0" cy="381000"/>
          </a:xfrm>
          <a:prstGeom prst="line">
            <a:avLst/>
          </a:prstGeom>
          <a:ln w="38100"/>
        </p:spPr>
        <p:style>
          <a:lnRef idx="1">
            <a:schemeClr val="dk1"/>
          </a:lnRef>
          <a:fillRef idx="0">
            <a:schemeClr val="dk1"/>
          </a:fillRef>
          <a:effectRef idx="0">
            <a:schemeClr val="dk1"/>
          </a:effectRef>
          <a:fontRef idx="minor">
            <a:schemeClr val="tx1"/>
          </a:fontRef>
        </p:style>
      </p:cxnSp>
      <p:sp>
        <p:nvSpPr>
          <p:cNvPr id="24598" name="TextBox 29"/>
          <p:cNvSpPr txBox="1">
            <a:spLocks noChangeArrowheads="1"/>
          </p:cNvSpPr>
          <p:nvPr/>
        </p:nvSpPr>
        <p:spPr bwMode="auto">
          <a:xfrm>
            <a:off x="1671639" y="5638801"/>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Transactions</a:t>
            </a:r>
          </a:p>
        </p:txBody>
      </p:sp>
      <p:sp>
        <p:nvSpPr>
          <p:cNvPr id="24599" name="TextBox 30"/>
          <p:cNvSpPr txBox="1">
            <a:spLocks noChangeArrowheads="1"/>
          </p:cNvSpPr>
          <p:nvPr/>
        </p:nvSpPr>
        <p:spPr bwMode="auto">
          <a:xfrm>
            <a:off x="3841751" y="5638800"/>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Code Sets</a:t>
            </a:r>
          </a:p>
        </p:txBody>
      </p:sp>
      <p:sp>
        <p:nvSpPr>
          <p:cNvPr id="24600" name="TextBox 31"/>
          <p:cNvSpPr txBox="1">
            <a:spLocks noChangeArrowheads="1"/>
          </p:cNvSpPr>
          <p:nvPr/>
        </p:nvSpPr>
        <p:spPr bwMode="auto">
          <a:xfrm>
            <a:off x="6000751" y="5613400"/>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Identifiers</a:t>
            </a:r>
          </a:p>
        </p:txBody>
      </p:sp>
      <p:cxnSp>
        <p:nvCxnSpPr>
          <p:cNvPr id="36" name="Straight Connector 35"/>
          <p:cNvCxnSpPr/>
          <p:nvPr/>
        </p:nvCxnSpPr>
        <p:spPr>
          <a:xfrm flipV="1">
            <a:off x="9220200" y="4645026"/>
            <a:ext cx="381000" cy="3175"/>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9220200" y="5818190"/>
            <a:ext cx="381000" cy="3175"/>
          </a:xfrm>
          <a:prstGeom prst="line">
            <a:avLst/>
          </a:prstGeom>
          <a:ln w="38100"/>
        </p:spPr>
        <p:style>
          <a:lnRef idx="1">
            <a:schemeClr val="dk1"/>
          </a:lnRef>
          <a:fillRef idx="0">
            <a:schemeClr val="dk1"/>
          </a:fillRef>
          <a:effectRef idx="0">
            <a:schemeClr val="dk1"/>
          </a:effectRef>
          <a:fontRef idx="minor">
            <a:schemeClr val="tx1"/>
          </a:fontRef>
        </p:style>
      </p:cxnSp>
      <p:sp>
        <p:nvSpPr>
          <p:cNvPr id="24603" name="TextBox 38"/>
          <p:cNvSpPr txBox="1">
            <a:spLocks noChangeArrowheads="1"/>
          </p:cNvSpPr>
          <p:nvPr/>
        </p:nvSpPr>
        <p:spPr bwMode="auto">
          <a:xfrm>
            <a:off x="9577388" y="4460875"/>
            <a:ext cx="1035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Security</a:t>
            </a:r>
          </a:p>
        </p:txBody>
      </p:sp>
      <p:sp>
        <p:nvSpPr>
          <p:cNvPr id="24604" name="TextBox 39"/>
          <p:cNvSpPr txBox="1">
            <a:spLocks noChangeArrowheads="1"/>
          </p:cNvSpPr>
          <p:nvPr/>
        </p:nvSpPr>
        <p:spPr bwMode="auto">
          <a:xfrm>
            <a:off x="9574213" y="5613401"/>
            <a:ext cx="1035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Privacy</a:t>
            </a:r>
          </a:p>
        </p:txBody>
      </p:sp>
      <p:sp>
        <p:nvSpPr>
          <p:cNvPr id="42" name="Oval 41"/>
          <p:cNvSpPr/>
          <p:nvPr/>
        </p:nvSpPr>
        <p:spPr>
          <a:xfrm>
            <a:off x="9144002" y="5334000"/>
            <a:ext cx="1465263" cy="990600"/>
          </a:xfrm>
          <a:prstGeom prst="ellipse">
            <a:avLst/>
          </a:prstGeom>
          <a:solidFill>
            <a:srgbClr val="FFFF00">
              <a:alpha val="4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53336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4C1E-1ABF-46DC-BA44-F0F29C108B84}"/>
              </a:ext>
            </a:extLst>
          </p:cNvPr>
          <p:cNvSpPr>
            <a:spLocks noGrp="1"/>
          </p:cNvSpPr>
          <p:nvPr>
            <p:ph type="title"/>
          </p:nvPr>
        </p:nvSpPr>
        <p:spPr/>
        <p:txBody>
          <a:bodyPr/>
          <a:lstStyle/>
          <a:p>
            <a:r>
              <a:rPr lang="en-US" dirty="0"/>
              <a:t>Why is HIPAA privacy important?</a:t>
            </a:r>
          </a:p>
        </p:txBody>
      </p:sp>
      <p:sp>
        <p:nvSpPr>
          <p:cNvPr id="3" name="Content Placeholder 2">
            <a:extLst>
              <a:ext uri="{FF2B5EF4-FFF2-40B4-BE49-F238E27FC236}">
                <a16:creationId xmlns:a16="http://schemas.microsoft.com/office/drawing/2014/main" id="{2B174498-2B5E-42EC-83DA-0D90C1EF6E99}"/>
              </a:ext>
            </a:extLst>
          </p:cNvPr>
          <p:cNvSpPr>
            <a:spLocks noGrp="1"/>
          </p:cNvSpPr>
          <p:nvPr>
            <p:ph idx="1"/>
          </p:nvPr>
        </p:nvSpPr>
        <p:spPr/>
        <p:txBody>
          <a:bodyPr/>
          <a:lstStyle/>
          <a:p>
            <a:pPr>
              <a:buFont typeface="Wingdings" panose="05000000000000000000" pitchFamily="2" charset="2"/>
              <a:buChar char="§"/>
            </a:pPr>
            <a:r>
              <a:rPr lang="en-US" sz="1867" dirty="0">
                <a:latin typeface="Arial" panose="020B0604020202020204" pitchFamily="34" charset="0"/>
              </a:rPr>
              <a:t>Wrongful disclosure or inappropriate access of patient information can become a serious HIPAA law violation, security concern, and a serious offense against a patient’s privacy. </a:t>
            </a:r>
          </a:p>
          <a:p>
            <a:pPr>
              <a:buFont typeface="Wingdings" panose="05000000000000000000" pitchFamily="2" charset="2"/>
              <a:buChar char="§"/>
            </a:pPr>
            <a:r>
              <a:rPr lang="en-US" sz="1867" dirty="0">
                <a:latin typeface="Arial" panose="020B0604020202020204" pitchFamily="34" charset="0"/>
              </a:rPr>
              <a:t>Consequences can include not only the loss of a patient’s trust, but also disciplinary action, up to and including termination of employment.</a:t>
            </a:r>
          </a:p>
          <a:p>
            <a:pPr>
              <a:buFont typeface="Wingdings" panose="05000000000000000000" pitchFamily="2" charset="2"/>
              <a:buChar char="§"/>
            </a:pPr>
            <a:r>
              <a:rPr lang="en-US" sz="1867" dirty="0">
                <a:latin typeface="Arial" panose="020B0604020202020204" pitchFamily="34" charset="0"/>
              </a:rPr>
              <a:t>HIPAA Penalties can range from $100 to $50,000 per violation depending on the level of negligence.</a:t>
            </a:r>
            <a:endParaRPr lang="en-US" sz="1867" dirty="0"/>
          </a:p>
        </p:txBody>
      </p:sp>
      <p:sp>
        <p:nvSpPr>
          <p:cNvPr id="4" name="Slide Number Placeholder 3">
            <a:extLst>
              <a:ext uri="{FF2B5EF4-FFF2-40B4-BE49-F238E27FC236}">
                <a16:creationId xmlns:a16="http://schemas.microsoft.com/office/drawing/2014/main" id="{56EFF2A8-E31D-450A-A14F-BD4B26102B95}"/>
              </a:ext>
            </a:extLst>
          </p:cNvPr>
          <p:cNvSpPr>
            <a:spLocks noGrp="1"/>
          </p:cNvSpPr>
          <p:nvPr>
            <p:ph type="sldNum" sz="quarter" idx="12"/>
          </p:nvPr>
        </p:nvSpPr>
        <p:spPr/>
        <p:txBody>
          <a:bodyPr/>
          <a:lstStyle/>
          <a:p>
            <a:fld id="{B58DE5F1-E0F9-4CCA-92B7-7A6FC4DFEE14}" type="slidenum">
              <a:rPr lang="en-US" smtClean="0"/>
              <a:t>6</a:t>
            </a:fld>
            <a:endParaRPr lang="en-US" dirty="0"/>
          </a:p>
        </p:txBody>
      </p:sp>
      <p:sp>
        <p:nvSpPr>
          <p:cNvPr id="7" name="Footer Placeholder 4">
            <a:extLst>
              <a:ext uri="{FF2B5EF4-FFF2-40B4-BE49-F238E27FC236}">
                <a16:creationId xmlns:a16="http://schemas.microsoft.com/office/drawing/2014/main" id="{C1BF6A39-2002-426B-9C70-85BD4C77D1FB}"/>
              </a:ext>
            </a:extLst>
          </p:cNvPr>
          <p:cNvSpPr txBox="1">
            <a:spLocks/>
          </p:cNvSpPr>
          <p:nvPr/>
        </p:nvSpPr>
        <p:spPr>
          <a:xfrm>
            <a:off x="548640" y="568233"/>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extLst>
      <p:ext uri="{BB962C8B-B14F-4D97-AF65-F5344CB8AC3E}">
        <p14:creationId xmlns:p14="http://schemas.microsoft.com/office/powerpoint/2010/main" val="2712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114E-3CF5-D92C-4B9E-5C5465C80E5C}"/>
              </a:ext>
            </a:extLst>
          </p:cNvPr>
          <p:cNvSpPr>
            <a:spLocks noGrp="1"/>
          </p:cNvSpPr>
          <p:nvPr>
            <p:ph type="title"/>
          </p:nvPr>
        </p:nvSpPr>
        <p:spPr/>
        <p:txBody>
          <a:bodyPr/>
          <a:lstStyle/>
          <a:p>
            <a:r>
              <a:rPr lang="en-US" dirty="0"/>
              <a:t>HIPAA – GENERAL RULE (164.502)</a:t>
            </a:r>
          </a:p>
        </p:txBody>
      </p:sp>
      <p:sp>
        <p:nvSpPr>
          <p:cNvPr id="3" name="Content Placeholder 2">
            <a:extLst>
              <a:ext uri="{FF2B5EF4-FFF2-40B4-BE49-F238E27FC236}">
                <a16:creationId xmlns:a16="http://schemas.microsoft.com/office/drawing/2014/main" id="{15D11B9C-832E-906A-6158-C9DC615D594F}"/>
              </a:ext>
            </a:extLst>
          </p:cNvPr>
          <p:cNvSpPr>
            <a:spLocks noGrp="1"/>
          </p:cNvSpPr>
          <p:nvPr>
            <p:ph idx="1"/>
          </p:nvPr>
        </p:nvSpPr>
        <p:spPr>
          <a:xfrm>
            <a:off x="548639" y="1706881"/>
            <a:ext cx="9367148" cy="4632960"/>
          </a:xfrm>
        </p:spPr>
        <p:txBody>
          <a:bodyPr/>
          <a:lstStyle/>
          <a:p>
            <a:pPr marL="0" indent="0">
              <a:buNone/>
            </a:pPr>
            <a:r>
              <a:rPr lang="en-US" sz="3600" dirty="0"/>
              <a:t>A </a:t>
            </a:r>
            <a:r>
              <a:rPr lang="en-US" sz="3600" b="1" dirty="0"/>
              <a:t>covered entity </a:t>
            </a:r>
            <a:r>
              <a:rPr lang="en-US" sz="3600" dirty="0"/>
              <a:t>may not </a:t>
            </a:r>
            <a:r>
              <a:rPr lang="en-US" sz="3600" b="1" dirty="0"/>
              <a:t>use or disclose protected health information </a:t>
            </a:r>
            <a:r>
              <a:rPr lang="en-US" sz="3600" dirty="0"/>
              <a:t>except as </a:t>
            </a:r>
            <a:r>
              <a:rPr lang="en-US" sz="3600" b="1" dirty="0"/>
              <a:t>permitted or required</a:t>
            </a:r>
            <a:r>
              <a:rPr lang="en-US" sz="3600" dirty="0"/>
              <a:t>.</a:t>
            </a:r>
          </a:p>
          <a:p>
            <a:r>
              <a:rPr lang="en-US" sz="3600" dirty="0"/>
              <a:t>Covered Entity</a:t>
            </a:r>
          </a:p>
          <a:p>
            <a:r>
              <a:rPr lang="en-US" sz="3600" dirty="0"/>
              <a:t>Use or Disclose</a:t>
            </a:r>
          </a:p>
          <a:p>
            <a:r>
              <a:rPr lang="en-US" sz="3600" dirty="0"/>
              <a:t>Protected Health Information</a:t>
            </a:r>
          </a:p>
          <a:p>
            <a:r>
              <a:rPr lang="en-US" sz="3600" dirty="0"/>
              <a:t>Permitted or Required</a:t>
            </a:r>
          </a:p>
          <a:p>
            <a:endParaRPr lang="en-US" dirty="0"/>
          </a:p>
        </p:txBody>
      </p:sp>
      <p:sp>
        <p:nvSpPr>
          <p:cNvPr id="4" name="Slide Number Placeholder 3">
            <a:extLst>
              <a:ext uri="{FF2B5EF4-FFF2-40B4-BE49-F238E27FC236}">
                <a16:creationId xmlns:a16="http://schemas.microsoft.com/office/drawing/2014/main" id="{47D5F170-BE66-726F-3A45-7234ACACC2D2}"/>
              </a:ext>
            </a:extLst>
          </p:cNvPr>
          <p:cNvSpPr>
            <a:spLocks noGrp="1"/>
          </p:cNvSpPr>
          <p:nvPr>
            <p:ph type="sldNum" sz="quarter" idx="12"/>
          </p:nvPr>
        </p:nvSpPr>
        <p:spPr/>
        <p:txBody>
          <a:bodyPr/>
          <a:lstStyle/>
          <a:p>
            <a:fld id="{B58DE5F1-E0F9-4CCA-92B7-7A6FC4DFEE14}" type="slidenum">
              <a:rPr lang="en-US" smtClean="0"/>
              <a:t>7</a:t>
            </a:fld>
            <a:endParaRPr lang="en-US" dirty="0"/>
          </a:p>
        </p:txBody>
      </p:sp>
      <p:sp>
        <p:nvSpPr>
          <p:cNvPr id="5" name="Footer Placeholder 4">
            <a:extLst>
              <a:ext uri="{FF2B5EF4-FFF2-40B4-BE49-F238E27FC236}">
                <a16:creationId xmlns:a16="http://schemas.microsoft.com/office/drawing/2014/main" id="{958F016B-A643-9070-EEDE-6D8FA5A10C99}"/>
              </a:ext>
            </a:extLst>
          </p:cNvPr>
          <p:cNvSpPr>
            <a:spLocks noGrp="1"/>
          </p:cNvSpPr>
          <p:nvPr>
            <p:ph type="ftr" sz="quarter" idx="3"/>
          </p:nvPr>
        </p:nvSpPr>
        <p:spPr/>
        <p:txBody>
          <a:bodyPr/>
          <a:lstStyle/>
          <a:p>
            <a:r>
              <a:rPr lang="en-US"/>
              <a:t>Compliance Department</a:t>
            </a:r>
            <a:endParaRPr lang="en-US" dirty="0"/>
          </a:p>
        </p:txBody>
      </p:sp>
    </p:spTree>
    <p:extLst>
      <p:ext uri="{BB962C8B-B14F-4D97-AF65-F5344CB8AC3E}">
        <p14:creationId xmlns:p14="http://schemas.microsoft.com/office/powerpoint/2010/main" val="244237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3C6A9A-031D-482A-A5A6-FDDEDE05ACA2}"/>
              </a:ext>
            </a:extLst>
          </p:cNvPr>
          <p:cNvSpPr>
            <a:spLocks noGrp="1"/>
          </p:cNvSpPr>
          <p:nvPr>
            <p:ph type="title"/>
          </p:nvPr>
        </p:nvSpPr>
        <p:spPr>
          <a:xfrm>
            <a:off x="548640" y="1293707"/>
            <a:ext cx="11091672" cy="853440"/>
          </a:xfrm>
        </p:spPr>
        <p:txBody>
          <a:bodyPr anchor="t">
            <a:normAutofit/>
          </a:bodyPr>
          <a:lstStyle/>
          <a:p>
            <a:r>
              <a:rPr lang="en-US" dirty="0"/>
              <a:t>5W1H of HIPAA Privacy</a:t>
            </a:r>
          </a:p>
        </p:txBody>
      </p:sp>
      <p:sp>
        <p:nvSpPr>
          <p:cNvPr id="3" name="Content Placeholder 2">
            <a:extLst>
              <a:ext uri="{FF2B5EF4-FFF2-40B4-BE49-F238E27FC236}">
                <a16:creationId xmlns:a16="http://schemas.microsoft.com/office/drawing/2014/main" id="{F367E80B-4AFD-0740-84F0-3356AEDB81C2}"/>
              </a:ext>
            </a:extLst>
          </p:cNvPr>
          <p:cNvSpPr>
            <a:spLocks noGrp="1"/>
          </p:cNvSpPr>
          <p:nvPr>
            <p:ph sz="half" idx="1"/>
          </p:nvPr>
        </p:nvSpPr>
        <p:spPr>
          <a:xfrm>
            <a:off x="546099" y="1889761"/>
            <a:ext cx="6072415" cy="4329007"/>
          </a:xfrm>
        </p:spPr>
        <p:txBody>
          <a:bodyPr>
            <a:normAutofit/>
          </a:bodyPr>
          <a:lstStyle/>
          <a:p>
            <a:pPr>
              <a:buFont typeface="Wingdings" panose="05000000000000000000" pitchFamily="2" charset="2"/>
              <a:buChar char="§"/>
            </a:pPr>
            <a:r>
              <a:rPr lang="en-US" sz="1867" dirty="0"/>
              <a:t>What is Protected Health Information (PHI) &amp; confidentiality?</a:t>
            </a:r>
          </a:p>
          <a:p>
            <a:pPr>
              <a:buFont typeface="Wingdings" panose="05000000000000000000" pitchFamily="2" charset="2"/>
              <a:buChar char="§"/>
            </a:pPr>
            <a:r>
              <a:rPr lang="en-US" sz="1867" dirty="0"/>
              <a:t>When may PHI be accessed or disclosed?</a:t>
            </a:r>
          </a:p>
          <a:p>
            <a:pPr>
              <a:buFont typeface="Wingdings" panose="05000000000000000000" pitchFamily="2" charset="2"/>
              <a:buChar char="§"/>
            </a:pPr>
            <a:r>
              <a:rPr lang="en-US" sz="1867" dirty="0"/>
              <a:t>Why is HIPAA privacy important?</a:t>
            </a:r>
          </a:p>
          <a:p>
            <a:pPr>
              <a:buFont typeface="Wingdings" panose="05000000000000000000" pitchFamily="2" charset="2"/>
              <a:buChar char="§"/>
            </a:pPr>
            <a:r>
              <a:rPr lang="en-US" sz="1867" dirty="0"/>
              <a:t>Who is impacted by inappropriate PHI access or disclosure?</a:t>
            </a:r>
          </a:p>
          <a:p>
            <a:pPr>
              <a:buFont typeface="Wingdings" panose="05000000000000000000" pitchFamily="2" charset="2"/>
              <a:buChar char="§"/>
            </a:pPr>
            <a:r>
              <a:rPr lang="en-US" sz="1867" dirty="0"/>
              <a:t>How are suspected breaches of confidentiality reported and monitored?</a:t>
            </a:r>
          </a:p>
          <a:p>
            <a:pPr>
              <a:buFont typeface="Wingdings" panose="05000000000000000000" pitchFamily="2" charset="2"/>
              <a:buChar char="§"/>
            </a:pPr>
            <a:r>
              <a:rPr lang="en-US" sz="1867" dirty="0"/>
              <a:t>Where can I learn more?</a:t>
            </a:r>
          </a:p>
          <a:p>
            <a:pPr marL="0" indent="0">
              <a:buNone/>
            </a:pPr>
            <a:endParaRPr lang="en-US" b="1" cap="all" dirty="0"/>
          </a:p>
        </p:txBody>
      </p:sp>
      <p:pic>
        <p:nvPicPr>
          <p:cNvPr id="1026" name="Picture 2" descr="See the source image">
            <a:extLst>
              <a:ext uri="{FF2B5EF4-FFF2-40B4-BE49-F238E27FC236}">
                <a16:creationId xmlns:a16="http://schemas.microsoft.com/office/drawing/2014/main" id="{5A9ECEA2-4850-4C91-AB1C-068B1DB5D8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7946" y="2037486"/>
            <a:ext cx="4697095" cy="2783028"/>
          </a:xfrm>
          <a:prstGeom prst="rect">
            <a:avLst/>
          </a:prstGeom>
          <a:solidFill>
            <a:srgbClr val="FFFFFF"/>
          </a:solidFill>
        </p:spPr>
      </p:pic>
      <p:sp>
        <p:nvSpPr>
          <p:cNvPr id="6" name="Slide Number Placeholder 5">
            <a:extLst>
              <a:ext uri="{FF2B5EF4-FFF2-40B4-BE49-F238E27FC236}">
                <a16:creationId xmlns:a16="http://schemas.microsoft.com/office/drawing/2014/main" id="{313B8759-F24D-0C45-846F-2C4DC8A17305}"/>
              </a:ext>
            </a:extLst>
          </p:cNvPr>
          <p:cNvSpPr>
            <a:spLocks noGrp="1"/>
          </p:cNvSpPr>
          <p:nvPr>
            <p:ph type="sldNum" sz="quarter" idx="12"/>
          </p:nvPr>
        </p:nvSpPr>
        <p:spPr>
          <a:xfrm>
            <a:off x="11274552" y="6339840"/>
            <a:ext cx="365760" cy="182880"/>
          </a:xfrm>
        </p:spPr>
        <p:txBody>
          <a:bodyPr wrap="none" anchor="b">
            <a:normAutofit/>
          </a:bodyPr>
          <a:lstStyle/>
          <a:p>
            <a:pPr>
              <a:spcAft>
                <a:spcPts val="800"/>
              </a:spcAft>
            </a:pPr>
            <a:fld id="{B58DE5F1-E0F9-4CCA-92B7-7A6FC4DFEE14}" type="slidenum">
              <a:rPr lang="en-US" smtClean="0"/>
              <a:pPr>
                <a:spcAft>
                  <a:spcPts val="800"/>
                </a:spcAft>
              </a:pPr>
              <a:t>8</a:t>
            </a:fld>
            <a:endParaRPr lang="en-US"/>
          </a:p>
        </p:txBody>
      </p:sp>
      <p:sp>
        <p:nvSpPr>
          <p:cNvPr id="12" name="Footer Placeholder 4">
            <a:extLst>
              <a:ext uri="{FF2B5EF4-FFF2-40B4-BE49-F238E27FC236}">
                <a16:creationId xmlns:a16="http://schemas.microsoft.com/office/drawing/2014/main" id="{1665ECEB-C3C5-4A90-BF41-01A65612AF7B}"/>
              </a:ext>
            </a:extLst>
          </p:cNvPr>
          <p:cNvSpPr txBox="1">
            <a:spLocks/>
          </p:cNvSpPr>
          <p:nvPr/>
        </p:nvSpPr>
        <p:spPr>
          <a:xfrm>
            <a:off x="548640" y="587587"/>
            <a:ext cx="5303520" cy="243840"/>
          </a:xfrm>
          <a:prstGeom prst="rect">
            <a:avLst/>
          </a:prstGeom>
        </p:spPr>
        <p:txBody>
          <a:bodyPr vert="horz" wrap="none" lIns="0" tIns="0" rIns="0" bIns="0" rtlCol="0" anchor="t" anchorCtr="0"/>
          <a:lstStyle>
            <a:defPPr>
              <a:defRPr lang="en-US"/>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67" dirty="0"/>
              <a:t>HIPAA PRIVACY EDUCATION</a:t>
            </a:r>
          </a:p>
        </p:txBody>
      </p:sp>
    </p:spTree>
    <p:custDataLst>
      <p:tags r:id="rId1"/>
    </p:custDataLst>
    <p:extLst>
      <p:ext uri="{BB962C8B-B14F-4D97-AF65-F5344CB8AC3E}">
        <p14:creationId xmlns:p14="http://schemas.microsoft.com/office/powerpoint/2010/main" val="31368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5505-B114-1C94-68CF-94E8A2B9CFEF}"/>
              </a:ext>
            </a:extLst>
          </p:cNvPr>
          <p:cNvSpPr>
            <a:spLocks noGrp="1"/>
          </p:cNvSpPr>
          <p:nvPr>
            <p:ph type="title"/>
          </p:nvPr>
        </p:nvSpPr>
        <p:spPr/>
        <p:txBody>
          <a:bodyPr/>
          <a:lstStyle/>
          <a:p>
            <a:r>
              <a:rPr lang="en-US" dirty="0"/>
              <a:t>Covered Entity</a:t>
            </a:r>
          </a:p>
        </p:txBody>
      </p:sp>
      <p:sp>
        <p:nvSpPr>
          <p:cNvPr id="3" name="Content Placeholder 2">
            <a:extLst>
              <a:ext uri="{FF2B5EF4-FFF2-40B4-BE49-F238E27FC236}">
                <a16:creationId xmlns:a16="http://schemas.microsoft.com/office/drawing/2014/main" id="{F0B34871-453C-0C83-E931-AA70CAFB1267}"/>
              </a:ext>
            </a:extLst>
          </p:cNvPr>
          <p:cNvSpPr>
            <a:spLocks noGrp="1"/>
          </p:cNvSpPr>
          <p:nvPr>
            <p:ph idx="1"/>
          </p:nvPr>
        </p:nvSpPr>
        <p:spPr/>
        <p:txBody>
          <a:bodyPr/>
          <a:lstStyle/>
          <a:p>
            <a:r>
              <a:rPr lang="en-US" sz="2800" b="1" dirty="0"/>
              <a:t>Health Plans</a:t>
            </a:r>
          </a:p>
          <a:p>
            <a:pPr lvl="1"/>
            <a:r>
              <a:rPr lang="en-US" sz="2800" dirty="0"/>
              <a:t>A plan that provides or pays the cost of medical care.</a:t>
            </a:r>
          </a:p>
          <a:p>
            <a:r>
              <a:rPr lang="en-US" sz="2800" b="1" dirty="0"/>
              <a:t>Providers</a:t>
            </a:r>
          </a:p>
          <a:p>
            <a:pPr lvl="1"/>
            <a:r>
              <a:rPr lang="en-US" sz="2800" dirty="0"/>
              <a:t>Provider of medical or health services</a:t>
            </a:r>
          </a:p>
          <a:p>
            <a:r>
              <a:rPr lang="en-US" sz="2800" b="1" dirty="0"/>
              <a:t>Clearinghouses</a:t>
            </a:r>
          </a:p>
          <a:p>
            <a:pPr lvl="1"/>
            <a:r>
              <a:rPr lang="en-US" sz="2800" dirty="0"/>
              <a:t>Process health information from nonstandard content into standard data elements or transactions</a:t>
            </a:r>
          </a:p>
        </p:txBody>
      </p:sp>
      <p:sp>
        <p:nvSpPr>
          <p:cNvPr id="4" name="Slide Number Placeholder 3">
            <a:extLst>
              <a:ext uri="{FF2B5EF4-FFF2-40B4-BE49-F238E27FC236}">
                <a16:creationId xmlns:a16="http://schemas.microsoft.com/office/drawing/2014/main" id="{7A94DB4A-985F-2B20-AE94-7023054FCFCC}"/>
              </a:ext>
            </a:extLst>
          </p:cNvPr>
          <p:cNvSpPr>
            <a:spLocks noGrp="1"/>
          </p:cNvSpPr>
          <p:nvPr>
            <p:ph type="sldNum" sz="quarter" idx="12"/>
          </p:nvPr>
        </p:nvSpPr>
        <p:spPr/>
        <p:txBody>
          <a:bodyPr/>
          <a:lstStyle/>
          <a:p>
            <a:fld id="{B58DE5F1-E0F9-4CCA-92B7-7A6FC4DFEE14}" type="slidenum">
              <a:rPr lang="en-US" smtClean="0"/>
              <a:t>9</a:t>
            </a:fld>
            <a:endParaRPr lang="en-US" dirty="0"/>
          </a:p>
        </p:txBody>
      </p:sp>
      <p:sp>
        <p:nvSpPr>
          <p:cNvPr id="5" name="Footer Placeholder 4">
            <a:extLst>
              <a:ext uri="{FF2B5EF4-FFF2-40B4-BE49-F238E27FC236}">
                <a16:creationId xmlns:a16="http://schemas.microsoft.com/office/drawing/2014/main" id="{76BD37E4-F9A1-E294-4DF8-A8DDF29E551F}"/>
              </a:ext>
            </a:extLst>
          </p:cNvPr>
          <p:cNvSpPr>
            <a:spLocks noGrp="1"/>
          </p:cNvSpPr>
          <p:nvPr>
            <p:ph type="ftr" sz="quarter" idx="3"/>
          </p:nvPr>
        </p:nvSpPr>
        <p:spPr/>
        <p:txBody>
          <a:bodyPr/>
          <a:lstStyle/>
          <a:p>
            <a:r>
              <a:rPr lang="en-US"/>
              <a:t>Compliance Department</a:t>
            </a:r>
            <a:endParaRPr lang="en-US" dirty="0"/>
          </a:p>
        </p:txBody>
      </p:sp>
    </p:spTree>
    <p:extLst>
      <p:ext uri="{BB962C8B-B14F-4D97-AF65-F5344CB8AC3E}">
        <p14:creationId xmlns:p14="http://schemas.microsoft.com/office/powerpoint/2010/main" val="244236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rewell Health V2">
  <a:themeElements>
    <a:clrScheme name="CH Theme">
      <a:dk1>
        <a:srgbClr val="002855"/>
      </a:dk1>
      <a:lt1>
        <a:srgbClr val="FFFFFF"/>
      </a:lt1>
      <a:dk2>
        <a:srgbClr val="0ED7E5"/>
      </a:dk2>
      <a:lt2>
        <a:srgbClr val="636569"/>
      </a:lt2>
      <a:accent1>
        <a:srgbClr val="DBF9FB"/>
      </a:accent1>
      <a:accent2>
        <a:srgbClr val="F1F2F2"/>
      </a:accent2>
      <a:accent3>
        <a:srgbClr val="DCDDDE"/>
      </a:accent3>
      <a:accent4>
        <a:srgbClr val="D1FCDD"/>
      </a:accent4>
      <a:accent5>
        <a:srgbClr val="4B4B4B"/>
      </a:accent5>
      <a:accent6>
        <a:srgbClr val="323232"/>
      </a:accent6>
      <a:hlink>
        <a:srgbClr val="191919"/>
      </a:hlink>
      <a:folHlink>
        <a:srgbClr val="000000"/>
      </a:folHlink>
    </a:clrScheme>
    <a:fontScheme name="Spectrum Health Fonts">
      <a:majorFont>
        <a:latin typeface="Arial"/>
        <a:ea typeface=""/>
        <a:cs typeface=""/>
      </a:majorFont>
      <a:minorFont>
        <a:latin typeface="Arial"/>
        <a:ea typeface=""/>
        <a:cs typeface=""/>
      </a:minorFont>
    </a:fontScheme>
    <a:fmtScheme name="Spectrum Health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200"/>
        </a:defPPr>
      </a:lstStyle>
      <a:style>
        <a:lnRef idx="0">
          <a:schemeClr val="accent1"/>
        </a:lnRef>
        <a:fillRef idx="1">
          <a:schemeClr val="accent1"/>
        </a:fillRef>
        <a:effectRef idx="0">
          <a:srgbClr val="000000"/>
        </a:effectRef>
        <a:fontRef idx="minor">
          <a:schemeClr val="lt1"/>
        </a:fontRef>
      </a:style>
    </a:spDef>
    <a:lnDef>
      <a:spPr>
        <a:ln w="28575" cap="rnd"/>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200"/>
        </a:defPPr>
      </a:lstStyle>
    </a:txDef>
  </a:objectDefaults>
  <a:extraClrSchemeLst/>
  <a:custClrLst>
    <a:custClr name="Spectrum Blue">
      <a:srgbClr val="0072CE"/>
    </a:custClr>
    <a:custClr name="Priority Green">
      <a:srgbClr val="009A44"/>
    </a:custClr>
    <a:custClr name="Dark Blue">
      <a:srgbClr val="002855"/>
    </a:custClr>
    <a:custClr name="Lakeshore Blue">
      <a:srgbClr val="00ABC8"/>
    </a:custClr>
    <a:custClr name="Glen Lake">
      <a:srgbClr val="65BAAF"/>
    </a:custClr>
    <a:custClr name="Wellness Blue">
      <a:srgbClr val="A5E5D9"/>
    </a:custClr>
    <a:custClr name="Blue Lake">
      <a:srgbClr val="DFEAE3"/>
    </a:custClr>
    <a:custClr name="Dark Gray">
      <a:srgbClr val="7F7F7F"/>
    </a:custClr>
    <a:custClr name="Medium Gray">
      <a:srgbClr val="B1B1B1"/>
    </a:custClr>
    <a:custClr name="Light Gray">
      <a:srgbClr val="D9D8D8"/>
    </a:custClr>
  </a:custClrLst>
  <a:extLst>
    <a:ext uri="{05A4C25C-085E-4340-85A3-A5531E510DB2}">
      <thm15:themeFamily xmlns:thm15="http://schemas.microsoft.com/office/thememl/2012/main" name="Spectrum Health PowerPoint 16x9" id="{1CC8D3F9-1B1E-456B-9F4D-8CB903BA2E2F}" vid="{83ADAC40-B106-43FB-9813-33B94FBAF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5570</TotalTime>
  <Words>3035</Words>
  <Application>Microsoft Office PowerPoint</Application>
  <PresentationFormat>Widescreen</PresentationFormat>
  <Paragraphs>365</Paragraphs>
  <Slides>49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Helvetica</vt:lpstr>
      <vt:lpstr>Segoe UI</vt:lpstr>
      <vt:lpstr>Times New Roman</vt:lpstr>
      <vt:lpstr>Wingdings</vt:lpstr>
      <vt:lpstr>Corewell Health V2</vt:lpstr>
      <vt:lpstr>HIPAA Privacy</vt:lpstr>
      <vt:lpstr>Overview of Today</vt:lpstr>
      <vt:lpstr>HISTORY – Why does HIPAA exist?</vt:lpstr>
      <vt:lpstr>Enforcement</vt:lpstr>
      <vt:lpstr>HIPAA Health Insurance Portability and Accountability Act of 1996</vt:lpstr>
      <vt:lpstr>Why is HIPAA privacy important?</vt:lpstr>
      <vt:lpstr>HIPAA – GENERAL RULE (164.502)</vt:lpstr>
      <vt:lpstr>5W1H of HIPAA Privacy</vt:lpstr>
      <vt:lpstr>Covered Entity</vt:lpstr>
      <vt:lpstr>Use or Disclose</vt:lpstr>
      <vt:lpstr>What exactly is PHI, anyway?</vt:lpstr>
      <vt:lpstr>18 PHI  HIPAA Identifiers</vt:lpstr>
      <vt:lpstr>Case Example #1</vt:lpstr>
      <vt:lpstr>When may PHI be accessed and disclosed?</vt:lpstr>
      <vt:lpstr>Mandatory Disclosures</vt:lpstr>
      <vt:lpstr>Authorizations</vt:lpstr>
      <vt:lpstr>Uses and Disclosures Requiring an Opportunity to Object</vt:lpstr>
      <vt:lpstr>Case Example #2</vt:lpstr>
      <vt:lpstr>May I access my family member’s record or my own?</vt:lpstr>
      <vt:lpstr>Pop Quiz</vt:lpstr>
      <vt:lpstr>Patient Rights under HIPAA</vt:lpstr>
      <vt:lpstr>BREACH</vt:lpstr>
      <vt:lpstr>Case Example #3</vt:lpstr>
      <vt:lpstr>How is a suspected breach of confidentiality reported?  See Something,  Say Something</vt:lpstr>
      <vt:lpstr>How is patient privacy monitored?</vt:lpstr>
      <vt:lpstr>Where can I learn more?</vt:lpstr>
      <vt:lpstr>Is Social Media OK?    What if a patient posts their entire story online?</vt:lpstr>
      <vt:lpstr>Covered Entities &amp; Business Associate Relationships</vt:lpstr>
      <vt:lpstr>Covered Entities</vt:lpstr>
      <vt:lpstr>Business  Associate </vt:lpstr>
      <vt:lpstr>Business  Associate  Examples</vt:lpstr>
      <vt:lpstr>Covered Entities &amp; Business Associates</vt:lpstr>
      <vt:lpstr>Medical Office Stars is looking to hire out janitorial services.  Is the company they choose considered a business associate? </vt:lpstr>
      <vt:lpstr>Is the software company selling or providing software to a medical office considered a business associate?</vt:lpstr>
      <vt:lpstr>Dr. S would like to refer a patient to a specialist.  Do we need a signed confidentiality agreement? </vt:lpstr>
      <vt:lpstr>A medical office would like to use a CPA firm to perform accounting services on their behalf.    </vt:lpstr>
      <vt:lpstr>Proposed HIPAA Privacy Rule Updates</vt:lpstr>
      <vt:lpstr>Proposed HIPAA Updates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for Civil Rights U.S. Department of Health and Human Services</vt:lpstr>
      <vt:lpstr>PowerPoint Presentation</vt:lpstr>
    </vt:vector>
  </TitlesOfParts>
  <Company>Spectrum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Privacy Education</dc:title>
  <dc:creator>Phillips, Rachel H.</dc:creator>
  <cp:lastModifiedBy>Roney, Monica J.</cp:lastModifiedBy>
  <cp:revision>2</cp:revision>
  <dcterms:created xsi:type="dcterms:W3CDTF">2023-03-09T21:02:53Z</dcterms:created>
  <dcterms:modified xsi:type="dcterms:W3CDTF">2023-03-20T13:11:23Z</dcterms:modified>
</cp:coreProperties>
</file>