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15"/>
  </p:notesMasterIdLst>
  <p:sldIdLst>
    <p:sldId id="353" r:id="rId2"/>
    <p:sldId id="432" r:id="rId3"/>
    <p:sldId id="447" r:id="rId4"/>
    <p:sldId id="446" r:id="rId5"/>
    <p:sldId id="451" r:id="rId6"/>
    <p:sldId id="455" r:id="rId7"/>
    <p:sldId id="443" r:id="rId8"/>
    <p:sldId id="449" r:id="rId9"/>
    <p:sldId id="448" r:id="rId10"/>
    <p:sldId id="450" r:id="rId11"/>
    <p:sldId id="454" r:id="rId12"/>
    <p:sldId id="445" r:id="rId13"/>
    <p:sldId id="452"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101516"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3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9651" autoAdjust="0"/>
  </p:normalViewPr>
  <p:slideViewPr>
    <p:cSldViewPr>
      <p:cViewPr varScale="1">
        <p:scale>
          <a:sx n="110" d="100"/>
          <a:sy n="110" d="100"/>
        </p:scale>
        <p:origin x="26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646DA47-6159-4493-A504-FD8C33222C93}" type="datetimeFigureOut">
              <a:rPr lang="en-US" smtClean="0"/>
              <a:t>10/17/2022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A2FDA65-2DA1-4BDA-A3E5-EE88803265EA}" type="slidenum">
              <a:rPr lang="en-US" smtClean="0"/>
              <a:t>‹#›</a:t>
            </a:fld>
            <a:endParaRPr lang="en-US"/>
          </a:p>
        </p:txBody>
      </p:sp>
    </p:spTree>
    <p:extLst>
      <p:ext uri="{BB962C8B-B14F-4D97-AF65-F5344CB8AC3E}">
        <p14:creationId xmlns:p14="http://schemas.microsoft.com/office/powerpoint/2010/main" val="2025039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5608" indent="-290497" eaLnBrk="0" hangingPunct="0">
              <a:spcBef>
                <a:spcPct val="30000"/>
              </a:spcBef>
              <a:defRPr sz="1200">
                <a:solidFill>
                  <a:schemeClr val="tx1"/>
                </a:solidFill>
                <a:latin typeface="Arial" charset="0"/>
              </a:defRPr>
            </a:lvl2pPr>
            <a:lvl3pPr marL="1163574" indent="-231762" eaLnBrk="0" hangingPunct="0">
              <a:spcBef>
                <a:spcPct val="30000"/>
              </a:spcBef>
              <a:defRPr sz="1200">
                <a:solidFill>
                  <a:schemeClr val="tx1"/>
                </a:solidFill>
                <a:latin typeface="Arial" charset="0"/>
              </a:defRPr>
            </a:lvl3pPr>
            <a:lvl4pPr marL="1630273" indent="-231762" eaLnBrk="0" hangingPunct="0">
              <a:spcBef>
                <a:spcPct val="30000"/>
              </a:spcBef>
              <a:defRPr sz="1200">
                <a:solidFill>
                  <a:schemeClr val="tx1"/>
                </a:solidFill>
                <a:latin typeface="Arial" charset="0"/>
              </a:defRPr>
            </a:lvl4pPr>
            <a:lvl5pPr marL="2095384" indent="-231762" eaLnBrk="0" hangingPunct="0">
              <a:spcBef>
                <a:spcPct val="30000"/>
              </a:spcBef>
              <a:defRPr sz="1200">
                <a:solidFill>
                  <a:schemeClr val="tx1"/>
                </a:solidFill>
                <a:latin typeface="Arial" charset="0"/>
              </a:defRPr>
            </a:lvl5pPr>
            <a:lvl6pPr marL="2552559" indent="-231762" eaLnBrk="0" fontAlgn="base" hangingPunct="0">
              <a:spcBef>
                <a:spcPct val="30000"/>
              </a:spcBef>
              <a:spcAft>
                <a:spcPct val="0"/>
              </a:spcAft>
              <a:defRPr sz="1200">
                <a:solidFill>
                  <a:schemeClr val="tx1"/>
                </a:solidFill>
                <a:latin typeface="Arial" charset="0"/>
              </a:defRPr>
            </a:lvl6pPr>
            <a:lvl7pPr marL="3009734" indent="-231762" eaLnBrk="0" fontAlgn="base" hangingPunct="0">
              <a:spcBef>
                <a:spcPct val="30000"/>
              </a:spcBef>
              <a:spcAft>
                <a:spcPct val="0"/>
              </a:spcAft>
              <a:defRPr sz="1200">
                <a:solidFill>
                  <a:schemeClr val="tx1"/>
                </a:solidFill>
                <a:latin typeface="Arial" charset="0"/>
              </a:defRPr>
            </a:lvl7pPr>
            <a:lvl8pPr marL="3466908" indent="-231762" eaLnBrk="0" fontAlgn="base" hangingPunct="0">
              <a:spcBef>
                <a:spcPct val="30000"/>
              </a:spcBef>
              <a:spcAft>
                <a:spcPct val="0"/>
              </a:spcAft>
              <a:defRPr sz="1200">
                <a:solidFill>
                  <a:schemeClr val="tx1"/>
                </a:solidFill>
                <a:latin typeface="Arial" charset="0"/>
              </a:defRPr>
            </a:lvl8pPr>
            <a:lvl9pPr marL="3924083" indent="-23176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C83D128-57FE-49B6-A87F-98AA04A52C3B}" type="slidenum">
              <a:rPr lang="en-US" altLang="en-US">
                <a:solidFill>
                  <a:prstClr val="black"/>
                </a:solidFill>
              </a:rPr>
              <a:pPr eaLnBrk="1" hangingPunct="1">
                <a:spcBef>
                  <a:spcPct val="0"/>
                </a:spcBef>
              </a:pPr>
              <a:t>1</a:t>
            </a:fld>
            <a:endParaRPr lang="en-US" altLang="en-US">
              <a:solidFill>
                <a:prstClr val="black"/>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r>
              <a:rPr lang="en-US" altLang="en-US"/>
            </a:b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cvr_3_image_3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4848225"/>
            <a:ext cx="9144000" cy="2019300"/>
          </a:xfrm>
          <a:prstGeom prst="rect">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53125" y="365125"/>
            <a:ext cx="2981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244475" y="1700213"/>
            <a:ext cx="7772400" cy="1470025"/>
          </a:xfrm>
        </p:spPr>
        <p:txBody>
          <a:bodyPr wrap="square" anchor="ctr"/>
          <a:lstStyle>
            <a:lvl1pPr>
              <a:lnSpc>
                <a:spcPct val="80000"/>
              </a:lnSpc>
              <a:defRPr sz="7000" b="0"/>
            </a:lvl1pPr>
          </a:lstStyle>
          <a:p>
            <a:pPr lvl="0"/>
            <a:r>
              <a:rPr lang="en-US" noProof="0" dirty="0"/>
              <a:t>Click to edit Master title style</a:t>
            </a:r>
          </a:p>
        </p:txBody>
      </p:sp>
      <p:sp>
        <p:nvSpPr>
          <p:cNvPr id="6147" name="Rectangle 3"/>
          <p:cNvSpPr>
            <a:spLocks noGrp="1" noChangeArrowheads="1"/>
          </p:cNvSpPr>
          <p:nvPr>
            <p:ph type="subTitle" idx="1"/>
          </p:nvPr>
        </p:nvSpPr>
        <p:spPr>
          <a:xfrm>
            <a:off x="273050" y="3363913"/>
            <a:ext cx="6400800" cy="401637"/>
          </a:xfrm>
        </p:spPr>
        <p:txBody>
          <a:bodyPr wrap="square"/>
          <a:lstStyle>
            <a:lvl1pPr>
              <a:defRPr sz="2300"/>
            </a:lvl1pPr>
          </a:lstStyle>
          <a:p>
            <a:pPr lvl="0"/>
            <a:r>
              <a:rPr lang="en-US" noProof="0"/>
              <a:t>Click to edit Master subtitle style</a:t>
            </a:r>
          </a:p>
        </p:txBody>
      </p:sp>
    </p:spTree>
    <p:extLst>
      <p:ext uri="{BB962C8B-B14F-4D97-AF65-F5344CB8AC3E}">
        <p14:creationId xmlns:p14="http://schemas.microsoft.com/office/powerpoint/2010/main" val="4286193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4"/>
          <p:cNvSpPr>
            <a:spLocks noGrp="1" noChangeArrowheads="1"/>
          </p:cNvSpPr>
          <p:nvPr>
            <p:ph type="ftr" sz="quarter" idx="10"/>
          </p:nvPr>
        </p:nvSpPr>
        <p:spPr>
          <a:ln/>
        </p:spPr>
        <p:txBody>
          <a:bodyPr/>
          <a:lstStyle>
            <a:lvl1pPr>
              <a:defRPr/>
            </a:lvl1pPr>
          </a:lstStyle>
          <a:p>
            <a:pPr>
              <a:defRPr/>
            </a:pPr>
            <a:r>
              <a:rPr lang="en-US">
                <a:solidFill>
                  <a:srgbClr val="000000"/>
                </a:solidFill>
              </a:rPr>
              <a:t>Confidential disclaimer or title of presentation here, edit in View/master/slide master</a:t>
            </a:r>
          </a:p>
        </p:txBody>
      </p:sp>
    </p:spTree>
    <p:extLst>
      <p:ext uri="{BB962C8B-B14F-4D97-AF65-F5344CB8AC3E}">
        <p14:creationId xmlns:p14="http://schemas.microsoft.com/office/powerpoint/2010/main" val="2131558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78338" y="152400"/>
            <a:ext cx="1400175" cy="28305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3050" y="152400"/>
            <a:ext cx="4052888" cy="2830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4"/>
          <p:cNvSpPr>
            <a:spLocks noGrp="1" noChangeArrowheads="1"/>
          </p:cNvSpPr>
          <p:nvPr>
            <p:ph type="ftr" sz="quarter" idx="10"/>
          </p:nvPr>
        </p:nvSpPr>
        <p:spPr>
          <a:ln/>
        </p:spPr>
        <p:txBody>
          <a:bodyPr/>
          <a:lstStyle>
            <a:lvl1pPr>
              <a:defRPr/>
            </a:lvl1pPr>
          </a:lstStyle>
          <a:p>
            <a:pPr>
              <a:defRPr/>
            </a:pPr>
            <a:r>
              <a:rPr lang="en-US">
                <a:solidFill>
                  <a:srgbClr val="000000"/>
                </a:solidFill>
              </a:rPr>
              <a:t>Confidential disclaimer or title of presentation here, edit in View/master/slide master</a:t>
            </a:r>
          </a:p>
        </p:txBody>
      </p:sp>
    </p:spTree>
    <p:extLst>
      <p:ext uri="{BB962C8B-B14F-4D97-AF65-F5344CB8AC3E}">
        <p14:creationId xmlns:p14="http://schemas.microsoft.com/office/powerpoint/2010/main" val="498691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4"/>
          <p:cNvSpPr>
            <a:spLocks noGrp="1" noChangeArrowheads="1"/>
          </p:cNvSpPr>
          <p:nvPr>
            <p:ph type="ftr" sz="quarter" idx="10"/>
          </p:nvPr>
        </p:nvSpPr>
        <p:spPr>
          <a:ln/>
        </p:spPr>
        <p:txBody>
          <a:bodyPr/>
          <a:lstStyle>
            <a:lvl1pPr>
              <a:defRPr/>
            </a:lvl1pPr>
          </a:lstStyle>
          <a:p>
            <a:pPr>
              <a:defRPr/>
            </a:pPr>
            <a:r>
              <a:rPr lang="en-US">
                <a:solidFill>
                  <a:srgbClr val="000000"/>
                </a:solidFill>
              </a:rPr>
              <a:t>Confidential disclaimer or title of presentation here, edit in View/master/slide master</a:t>
            </a:r>
          </a:p>
        </p:txBody>
      </p:sp>
    </p:spTree>
    <p:extLst>
      <p:ext uri="{BB962C8B-B14F-4D97-AF65-F5344CB8AC3E}">
        <p14:creationId xmlns:p14="http://schemas.microsoft.com/office/powerpoint/2010/main" val="3958804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4"/>
          <p:cNvSpPr>
            <a:spLocks noGrp="1" noChangeArrowheads="1"/>
          </p:cNvSpPr>
          <p:nvPr>
            <p:ph type="ftr" sz="quarter" idx="10"/>
          </p:nvPr>
        </p:nvSpPr>
        <p:spPr>
          <a:ln/>
        </p:spPr>
        <p:txBody>
          <a:bodyPr/>
          <a:lstStyle>
            <a:lvl1pPr>
              <a:defRPr/>
            </a:lvl1pPr>
          </a:lstStyle>
          <a:p>
            <a:pPr>
              <a:defRPr/>
            </a:pPr>
            <a:r>
              <a:rPr lang="en-US">
                <a:solidFill>
                  <a:srgbClr val="000000"/>
                </a:solidFill>
              </a:rPr>
              <a:t>Confidential disclaimer or title of presentation here, edit in View/master/slide master</a:t>
            </a:r>
          </a:p>
        </p:txBody>
      </p:sp>
    </p:spTree>
    <p:extLst>
      <p:ext uri="{BB962C8B-B14F-4D97-AF65-F5344CB8AC3E}">
        <p14:creationId xmlns:p14="http://schemas.microsoft.com/office/powerpoint/2010/main" val="4235375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3050" y="1414463"/>
            <a:ext cx="2009775" cy="156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435225" y="1414463"/>
            <a:ext cx="2009775" cy="156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4"/>
          <p:cNvSpPr>
            <a:spLocks noGrp="1" noChangeArrowheads="1"/>
          </p:cNvSpPr>
          <p:nvPr>
            <p:ph type="ftr" sz="quarter" idx="10"/>
          </p:nvPr>
        </p:nvSpPr>
        <p:spPr>
          <a:ln/>
        </p:spPr>
        <p:txBody>
          <a:bodyPr/>
          <a:lstStyle>
            <a:lvl1pPr>
              <a:defRPr/>
            </a:lvl1pPr>
          </a:lstStyle>
          <a:p>
            <a:pPr>
              <a:defRPr/>
            </a:pPr>
            <a:r>
              <a:rPr lang="en-US">
                <a:solidFill>
                  <a:srgbClr val="000000"/>
                </a:solidFill>
              </a:rPr>
              <a:t>Confidential disclaimer or title of presentation here, edit in View/master/slide master</a:t>
            </a:r>
          </a:p>
        </p:txBody>
      </p:sp>
    </p:spTree>
    <p:extLst>
      <p:ext uri="{BB962C8B-B14F-4D97-AF65-F5344CB8AC3E}">
        <p14:creationId xmlns:p14="http://schemas.microsoft.com/office/powerpoint/2010/main" val="833699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4"/>
          <p:cNvSpPr>
            <a:spLocks noGrp="1" noChangeArrowheads="1"/>
          </p:cNvSpPr>
          <p:nvPr>
            <p:ph type="ftr" sz="quarter" idx="10"/>
          </p:nvPr>
        </p:nvSpPr>
        <p:spPr>
          <a:ln/>
        </p:spPr>
        <p:txBody>
          <a:bodyPr/>
          <a:lstStyle>
            <a:lvl1pPr>
              <a:defRPr/>
            </a:lvl1pPr>
          </a:lstStyle>
          <a:p>
            <a:pPr>
              <a:defRPr/>
            </a:pPr>
            <a:r>
              <a:rPr lang="en-US">
                <a:solidFill>
                  <a:srgbClr val="000000"/>
                </a:solidFill>
              </a:rPr>
              <a:t>Confidential disclaimer or title of presentation here, edit in View/master/slide master</a:t>
            </a:r>
          </a:p>
        </p:txBody>
      </p:sp>
    </p:spTree>
    <p:extLst>
      <p:ext uri="{BB962C8B-B14F-4D97-AF65-F5344CB8AC3E}">
        <p14:creationId xmlns:p14="http://schemas.microsoft.com/office/powerpoint/2010/main" val="2033232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4"/>
          <p:cNvSpPr>
            <a:spLocks noGrp="1" noChangeArrowheads="1"/>
          </p:cNvSpPr>
          <p:nvPr>
            <p:ph type="ftr" sz="quarter" idx="10"/>
          </p:nvPr>
        </p:nvSpPr>
        <p:spPr>
          <a:ln/>
        </p:spPr>
        <p:txBody>
          <a:bodyPr/>
          <a:lstStyle>
            <a:lvl1pPr>
              <a:defRPr/>
            </a:lvl1pPr>
          </a:lstStyle>
          <a:p>
            <a:pPr>
              <a:defRPr/>
            </a:pPr>
            <a:r>
              <a:rPr lang="en-US">
                <a:solidFill>
                  <a:srgbClr val="000000"/>
                </a:solidFill>
              </a:rPr>
              <a:t>Confidential disclaimer or title of presentation here, edit in View/master/slide master</a:t>
            </a:r>
          </a:p>
        </p:txBody>
      </p:sp>
    </p:spTree>
    <p:extLst>
      <p:ext uri="{BB962C8B-B14F-4D97-AF65-F5344CB8AC3E}">
        <p14:creationId xmlns:p14="http://schemas.microsoft.com/office/powerpoint/2010/main" val="3472830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4"/>
          <p:cNvSpPr>
            <a:spLocks noGrp="1" noChangeArrowheads="1"/>
          </p:cNvSpPr>
          <p:nvPr>
            <p:ph type="ftr" sz="quarter" idx="10"/>
          </p:nvPr>
        </p:nvSpPr>
        <p:spPr>
          <a:ln/>
        </p:spPr>
        <p:txBody>
          <a:bodyPr/>
          <a:lstStyle>
            <a:lvl1pPr>
              <a:defRPr/>
            </a:lvl1pPr>
          </a:lstStyle>
          <a:p>
            <a:pPr>
              <a:defRPr/>
            </a:pPr>
            <a:r>
              <a:rPr lang="en-US">
                <a:solidFill>
                  <a:srgbClr val="000000"/>
                </a:solidFill>
              </a:rPr>
              <a:t>Confidential disclaimer or title of presentation here, edit in View/master/slide master</a:t>
            </a:r>
          </a:p>
        </p:txBody>
      </p:sp>
    </p:spTree>
    <p:extLst>
      <p:ext uri="{BB962C8B-B14F-4D97-AF65-F5344CB8AC3E}">
        <p14:creationId xmlns:p14="http://schemas.microsoft.com/office/powerpoint/2010/main" val="1539500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4"/>
          <p:cNvSpPr>
            <a:spLocks noGrp="1" noChangeArrowheads="1"/>
          </p:cNvSpPr>
          <p:nvPr>
            <p:ph type="ftr" sz="quarter" idx="10"/>
          </p:nvPr>
        </p:nvSpPr>
        <p:spPr>
          <a:ln/>
        </p:spPr>
        <p:txBody>
          <a:bodyPr/>
          <a:lstStyle>
            <a:lvl1pPr>
              <a:defRPr/>
            </a:lvl1pPr>
          </a:lstStyle>
          <a:p>
            <a:pPr>
              <a:defRPr/>
            </a:pPr>
            <a:r>
              <a:rPr lang="en-US">
                <a:solidFill>
                  <a:srgbClr val="000000"/>
                </a:solidFill>
              </a:rPr>
              <a:t>Confidential disclaimer or title of presentation here, edit in View/master/slide master</a:t>
            </a:r>
          </a:p>
        </p:txBody>
      </p:sp>
    </p:spTree>
    <p:extLst>
      <p:ext uri="{BB962C8B-B14F-4D97-AF65-F5344CB8AC3E}">
        <p14:creationId xmlns:p14="http://schemas.microsoft.com/office/powerpoint/2010/main" val="4216590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4"/>
          <p:cNvSpPr>
            <a:spLocks noGrp="1" noChangeArrowheads="1"/>
          </p:cNvSpPr>
          <p:nvPr>
            <p:ph type="ftr" sz="quarter" idx="10"/>
          </p:nvPr>
        </p:nvSpPr>
        <p:spPr>
          <a:ln/>
        </p:spPr>
        <p:txBody>
          <a:bodyPr/>
          <a:lstStyle>
            <a:lvl1pPr>
              <a:defRPr/>
            </a:lvl1pPr>
          </a:lstStyle>
          <a:p>
            <a:pPr>
              <a:defRPr/>
            </a:pPr>
            <a:r>
              <a:rPr lang="en-US">
                <a:solidFill>
                  <a:srgbClr val="000000"/>
                </a:solidFill>
              </a:rPr>
              <a:t>Confidential disclaimer or title of presentation here, edit in View/master/slide master</a:t>
            </a:r>
          </a:p>
        </p:txBody>
      </p:sp>
    </p:spTree>
    <p:extLst>
      <p:ext uri="{BB962C8B-B14F-4D97-AF65-F5344CB8AC3E}">
        <p14:creationId xmlns:p14="http://schemas.microsoft.com/office/powerpoint/2010/main" val="1639759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52"/>
          <p:cNvSpPr>
            <a:spLocks noGrp="1" noChangeArrowheads="1"/>
          </p:cNvSpPr>
          <p:nvPr>
            <p:ph type="title"/>
          </p:nvPr>
        </p:nvSpPr>
        <p:spPr bwMode="auto">
          <a:xfrm>
            <a:off x="273050" y="152400"/>
            <a:ext cx="560546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lvl="0"/>
            <a:r>
              <a:rPr lang="en-US" altLang="en-US"/>
              <a:t>Click to edit Master title style</a:t>
            </a:r>
          </a:p>
        </p:txBody>
      </p:sp>
      <p:sp>
        <p:nvSpPr>
          <p:cNvPr id="3075" name="Rectangle 53"/>
          <p:cNvSpPr>
            <a:spLocks noGrp="1" noChangeArrowheads="1"/>
          </p:cNvSpPr>
          <p:nvPr>
            <p:ph type="body" idx="1"/>
          </p:nvPr>
        </p:nvSpPr>
        <p:spPr bwMode="auto">
          <a:xfrm>
            <a:off x="273050" y="1414463"/>
            <a:ext cx="41719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lvl="0"/>
            <a:r>
              <a:rPr lang="en-US" altLang="en-US"/>
              <a:t>Click to edit Master text styles</a:t>
            </a:r>
          </a:p>
          <a:p>
            <a:pPr lvl="1"/>
            <a:r>
              <a:rPr lang="en-US" altLang="en-US"/>
              <a:t>First level</a:t>
            </a:r>
          </a:p>
          <a:p>
            <a:pPr lvl="2"/>
            <a:r>
              <a:rPr lang="en-US" altLang="en-US"/>
              <a:t>Third level</a:t>
            </a:r>
          </a:p>
          <a:p>
            <a:pPr lvl="3"/>
            <a:r>
              <a:rPr lang="en-US" altLang="en-US"/>
              <a:t>Fourth level</a:t>
            </a:r>
          </a:p>
        </p:txBody>
      </p:sp>
      <p:sp>
        <p:nvSpPr>
          <p:cNvPr id="1078" name="Rectangle 54"/>
          <p:cNvSpPr>
            <a:spLocks noGrp="1" noChangeArrowheads="1"/>
          </p:cNvSpPr>
          <p:nvPr>
            <p:ph type="ftr" sz="quarter" idx="3"/>
          </p:nvPr>
        </p:nvSpPr>
        <p:spPr bwMode="auto">
          <a:xfrm>
            <a:off x="273050" y="6381750"/>
            <a:ext cx="7167563"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r>
              <a:rPr lang="en-US">
                <a:solidFill>
                  <a:srgbClr val="000000"/>
                </a:solidFill>
              </a:rPr>
              <a:t>Confidential disclaimer or title of presentation here, edit in View/master/slide master</a:t>
            </a:r>
          </a:p>
        </p:txBody>
      </p:sp>
      <p:sp>
        <p:nvSpPr>
          <p:cNvPr id="3077" name="Rectangle 55"/>
          <p:cNvSpPr>
            <a:spLocks noChangeArrowheads="1"/>
          </p:cNvSpPr>
          <p:nvPr/>
        </p:nvSpPr>
        <p:spPr bwMode="auto">
          <a:xfrm>
            <a:off x="8104188" y="6381750"/>
            <a:ext cx="661987" cy="476250"/>
          </a:xfrm>
          <a:prstGeom prst="rect">
            <a:avLst/>
          </a:prstGeom>
          <a:noFill/>
          <a:ln>
            <a:noFill/>
          </a:ln>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defRPr/>
            </a:pPr>
            <a:fld id="{9F9338A4-972F-4625-8286-33F6EEEA0194}" type="slidenum">
              <a:rPr lang="en-US" altLang="en-US" sz="1400" smtClean="0">
                <a:solidFill>
                  <a:srgbClr val="000000"/>
                </a:solidFill>
                <a:latin typeface="Calibri" pitchFamily="34" charset="0"/>
              </a:rPr>
              <a:pPr algn="r" eaLnBrk="1" fontAlgn="base" hangingPunct="1">
                <a:spcBef>
                  <a:spcPct val="0"/>
                </a:spcBef>
                <a:spcAft>
                  <a:spcPct val="0"/>
                </a:spcAft>
                <a:defRPr/>
              </a:pPr>
              <a:t>‹#›</a:t>
            </a:fld>
            <a:endParaRPr lang="en-US" altLang="en-US" sz="1400" dirty="0">
              <a:solidFill>
                <a:srgbClr val="000000"/>
              </a:solidFill>
              <a:latin typeface="Calibri" pitchFamily="34" charset="0"/>
            </a:endParaRPr>
          </a:p>
        </p:txBody>
      </p:sp>
      <p:sp>
        <p:nvSpPr>
          <p:cNvPr id="3078" name="Line 56"/>
          <p:cNvSpPr>
            <a:spLocks noChangeShapeType="1"/>
          </p:cNvSpPr>
          <p:nvPr/>
        </p:nvSpPr>
        <p:spPr bwMode="auto">
          <a:xfrm>
            <a:off x="382588" y="6343650"/>
            <a:ext cx="8308975" cy="0"/>
          </a:xfrm>
          <a:prstGeom prst="line">
            <a:avLst/>
          </a:prstGeom>
          <a:noFill/>
          <a:ln w="25400" cap="rnd">
            <a:solidFill>
              <a:srgbClr val="808080"/>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3079" name="Text Box 57"/>
          <p:cNvSpPr txBox="1">
            <a:spLocks noChangeArrowheads="1"/>
          </p:cNvSpPr>
          <p:nvPr/>
        </p:nvSpPr>
        <p:spPr bwMode="auto">
          <a:xfrm>
            <a:off x="7499350" y="6381750"/>
            <a:ext cx="957263" cy="304800"/>
          </a:xfrm>
          <a:prstGeom prst="rect">
            <a:avLst/>
          </a:prstGeom>
          <a:noFill/>
          <a:ln>
            <a:noFill/>
          </a:ln>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50000"/>
              </a:spcBef>
              <a:spcAft>
                <a:spcPct val="0"/>
              </a:spcAft>
              <a:defRPr/>
            </a:pPr>
            <a:r>
              <a:rPr lang="en-US" sz="1400" dirty="0">
                <a:solidFill>
                  <a:srgbClr val="000000"/>
                </a:solidFill>
                <a:latin typeface="Calibri" pitchFamily="34" charset="0"/>
              </a:rPr>
              <a:t>Aetna Inc.</a:t>
            </a:r>
          </a:p>
        </p:txBody>
      </p:sp>
    </p:spTree>
    <p:extLst>
      <p:ext uri="{BB962C8B-B14F-4D97-AF65-F5344CB8AC3E}">
        <p14:creationId xmlns:p14="http://schemas.microsoft.com/office/powerpoint/2010/main" val="154414533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dt="0"/>
  <p:txStyles>
    <p:titleStyle>
      <a:lvl1pPr algn="l" rtl="0" eaLnBrk="0" fontAlgn="base" hangingPunct="0">
        <a:lnSpc>
          <a:spcPct val="85000"/>
        </a:lnSpc>
        <a:spcBef>
          <a:spcPct val="0"/>
        </a:spcBef>
        <a:spcAft>
          <a:spcPct val="0"/>
        </a:spcAft>
        <a:defRPr sz="3500" b="1">
          <a:solidFill>
            <a:srgbClr val="7D3F98"/>
          </a:solidFill>
          <a:latin typeface="+mj-lt"/>
          <a:ea typeface="+mj-ea"/>
          <a:cs typeface="+mj-cs"/>
        </a:defRPr>
      </a:lvl1pPr>
      <a:lvl2pPr algn="l" rtl="0" eaLnBrk="0" fontAlgn="base" hangingPunct="0">
        <a:lnSpc>
          <a:spcPct val="85000"/>
        </a:lnSpc>
        <a:spcBef>
          <a:spcPct val="0"/>
        </a:spcBef>
        <a:spcAft>
          <a:spcPct val="0"/>
        </a:spcAft>
        <a:defRPr sz="3500" b="1">
          <a:solidFill>
            <a:srgbClr val="7D3F98"/>
          </a:solidFill>
          <a:latin typeface="Calibri" pitchFamily="34" charset="0"/>
        </a:defRPr>
      </a:lvl2pPr>
      <a:lvl3pPr algn="l" rtl="0" eaLnBrk="0" fontAlgn="base" hangingPunct="0">
        <a:lnSpc>
          <a:spcPct val="85000"/>
        </a:lnSpc>
        <a:spcBef>
          <a:spcPct val="0"/>
        </a:spcBef>
        <a:spcAft>
          <a:spcPct val="0"/>
        </a:spcAft>
        <a:defRPr sz="3500" b="1">
          <a:solidFill>
            <a:srgbClr val="7D3F98"/>
          </a:solidFill>
          <a:latin typeface="Calibri" pitchFamily="34" charset="0"/>
        </a:defRPr>
      </a:lvl3pPr>
      <a:lvl4pPr algn="l" rtl="0" eaLnBrk="0" fontAlgn="base" hangingPunct="0">
        <a:lnSpc>
          <a:spcPct val="85000"/>
        </a:lnSpc>
        <a:spcBef>
          <a:spcPct val="0"/>
        </a:spcBef>
        <a:spcAft>
          <a:spcPct val="0"/>
        </a:spcAft>
        <a:defRPr sz="3500" b="1">
          <a:solidFill>
            <a:srgbClr val="7D3F98"/>
          </a:solidFill>
          <a:latin typeface="Calibri" pitchFamily="34" charset="0"/>
        </a:defRPr>
      </a:lvl4pPr>
      <a:lvl5pPr algn="l" rtl="0" eaLnBrk="0" fontAlgn="base" hangingPunct="0">
        <a:lnSpc>
          <a:spcPct val="85000"/>
        </a:lnSpc>
        <a:spcBef>
          <a:spcPct val="0"/>
        </a:spcBef>
        <a:spcAft>
          <a:spcPct val="0"/>
        </a:spcAft>
        <a:defRPr sz="3500" b="1">
          <a:solidFill>
            <a:srgbClr val="7D3F98"/>
          </a:solidFill>
          <a:latin typeface="Calibri" pitchFamily="34" charset="0"/>
        </a:defRPr>
      </a:lvl5pPr>
      <a:lvl6pPr marL="457200" algn="l" rtl="0" fontAlgn="base">
        <a:lnSpc>
          <a:spcPct val="85000"/>
        </a:lnSpc>
        <a:spcBef>
          <a:spcPct val="0"/>
        </a:spcBef>
        <a:spcAft>
          <a:spcPct val="0"/>
        </a:spcAft>
        <a:defRPr sz="3500" b="1">
          <a:solidFill>
            <a:srgbClr val="7D3F98"/>
          </a:solidFill>
          <a:latin typeface="Calibri" pitchFamily="34" charset="0"/>
        </a:defRPr>
      </a:lvl6pPr>
      <a:lvl7pPr marL="914400" algn="l" rtl="0" fontAlgn="base">
        <a:lnSpc>
          <a:spcPct val="85000"/>
        </a:lnSpc>
        <a:spcBef>
          <a:spcPct val="0"/>
        </a:spcBef>
        <a:spcAft>
          <a:spcPct val="0"/>
        </a:spcAft>
        <a:defRPr sz="3500" b="1">
          <a:solidFill>
            <a:srgbClr val="7D3F98"/>
          </a:solidFill>
          <a:latin typeface="Calibri" pitchFamily="34" charset="0"/>
        </a:defRPr>
      </a:lvl7pPr>
      <a:lvl8pPr marL="1371600" algn="l" rtl="0" fontAlgn="base">
        <a:lnSpc>
          <a:spcPct val="85000"/>
        </a:lnSpc>
        <a:spcBef>
          <a:spcPct val="0"/>
        </a:spcBef>
        <a:spcAft>
          <a:spcPct val="0"/>
        </a:spcAft>
        <a:defRPr sz="3500" b="1">
          <a:solidFill>
            <a:srgbClr val="7D3F98"/>
          </a:solidFill>
          <a:latin typeface="Calibri" pitchFamily="34" charset="0"/>
        </a:defRPr>
      </a:lvl8pPr>
      <a:lvl9pPr marL="1828800" algn="l" rtl="0" fontAlgn="base">
        <a:lnSpc>
          <a:spcPct val="85000"/>
        </a:lnSpc>
        <a:spcBef>
          <a:spcPct val="0"/>
        </a:spcBef>
        <a:spcAft>
          <a:spcPct val="0"/>
        </a:spcAft>
        <a:defRPr sz="3500" b="1">
          <a:solidFill>
            <a:srgbClr val="7D3F98"/>
          </a:solidFill>
          <a:latin typeface="Calibri" pitchFamily="34" charset="0"/>
        </a:defRPr>
      </a:lvl9pPr>
    </p:titleStyle>
    <p:bodyStyle>
      <a:lvl1pPr marL="342900" indent="-342900" algn="l" rtl="0" eaLnBrk="0" fontAlgn="base" hangingPunct="0">
        <a:spcBef>
          <a:spcPct val="20000"/>
        </a:spcBef>
        <a:spcAft>
          <a:spcPct val="0"/>
        </a:spcAft>
        <a:defRPr sz="2500" b="1">
          <a:solidFill>
            <a:schemeClr val="tx1"/>
          </a:solidFill>
          <a:latin typeface="+mn-lt"/>
          <a:ea typeface="+mn-ea"/>
          <a:cs typeface="+mn-cs"/>
        </a:defRPr>
      </a:lvl1pPr>
      <a:lvl2pPr marL="342900" indent="-228600" algn="l" rtl="0" eaLnBrk="0" fontAlgn="base" hangingPunct="0">
        <a:spcBef>
          <a:spcPct val="20000"/>
        </a:spcBef>
        <a:spcAft>
          <a:spcPct val="0"/>
        </a:spcAft>
        <a:buChar char="•"/>
        <a:defRPr sz="2000">
          <a:solidFill>
            <a:schemeClr val="tx1"/>
          </a:solidFill>
          <a:latin typeface="+mn-lt"/>
        </a:defRPr>
      </a:lvl2pPr>
      <a:lvl3pPr marL="685800" indent="-228600" algn="l" rtl="0" eaLnBrk="0" fontAlgn="base" hangingPunct="0">
        <a:spcBef>
          <a:spcPct val="20000"/>
        </a:spcBef>
        <a:spcAft>
          <a:spcPct val="0"/>
        </a:spcAft>
        <a:buChar char="•"/>
        <a:defRPr sz="2000">
          <a:solidFill>
            <a:schemeClr val="tx1"/>
          </a:solidFill>
          <a:latin typeface="+mn-lt"/>
        </a:defRPr>
      </a:lvl3pPr>
      <a:lvl4pPr marL="10287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cid:image001.jpg@01D8C859.080B9150"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hyperlink" Target="tel:1-800-414-2386" TargetMode="External"/><Relationship Id="rId13" Type="http://schemas.openxmlformats.org/officeDocument/2006/relationships/hyperlink" Target="tel:1-800-282-4548" TargetMode="External"/><Relationship Id="rId18" Type="http://schemas.openxmlformats.org/officeDocument/2006/relationships/hyperlink" Target="tel:1-866-782-2779" TargetMode="External"/><Relationship Id="rId3" Type="http://schemas.openxmlformats.org/officeDocument/2006/relationships/hyperlink" Target="tel:1-888-632-3862" TargetMode="External"/><Relationship Id="rId7" Type="http://schemas.openxmlformats.org/officeDocument/2006/relationships/hyperlink" Target="tel:1-866-752-7021" TargetMode="External"/><Relationship Id="rId12" Type="http://schemas.openxmlformats.org/officeDocument/2006/relationships/hyperlink" Target="https://www.aetna.com/content/dam/aetna/pdfs/health-care-professionals/2022-precert-list.pdf" TargetMode="External"/><Relationship Id="rId17" Type="http://schemas.openxmlformats.org/officeDocument/2006/relationships/hyperlink" Target="tel:1-800-238-6279" TargetMode="External"/><Relationship Id="rId2" Type="http://schemas.openxmlformats.org/officeDocument/2006/relationships/hyperlink" Target="tel:1-800-624-0756" TargetMode="External"/><Relationship Id="rId16" Type="http://schemas.openxmlformats.org/officeDocument/2006/relationships/hyperlink" Target="tel:1-800-272-3531" TargetMode="External"/><Relationship Id="rId1" Type="http://schemas.openxmlformats.org/officeDocument/2006/relationships/slideLayout" Target="../slideLayouts/slideLayout2.xml"/><Relationship Id="rId6" Type="http://schemas.openxmlformats.org/officeDocument/2006/relationships/hyperlink" Target="tel:1-866-503-0857" TargetMode="External"/><Relationship Id="rId11" Type="http://schemas.openxmlformats.org/officeDocument/2006/relationships/hyperlink" Target="tel:1-877-212-8811" TargetMode="External"/><Relationship Id="rId5" Type="http://schemas.openxmlformats.org/officeDocument/2006/relationships/hyperlink" Target="tel:1-888-772-9682" TargetMode="External"/><Relationship Id="rId15" Type="http://schemas.openxmlformats.org/officeDocument/2006/relationships/hyperlink" Target="tel:1-800-575-5999" TargetMode="External"/><Relationship Id="rId10" Type="http://schemas.openxmlformats.org/officeDocument/2006/relationships/hyperlink" Target="tel:1-877-794-8720" TargetMode="External"/><Relationship Id="rId4" Type="http://schemas.openxmlformats.org/officeDocument/2006/relationships/hyperlink" Target="tel:1-800-451-7715" TargetMode="External"/><Relationship Id="rId9" Type="http://schemas.openxmlformats.org/officeDocument/2006/relationships/hyperlink" Target="tel:1-855-240-0535" TargetMode="External"/><Relationship Id="rId14" Type="http://schemas.openxmlformats.org/officeDocument/2006/relationships/hyperlink" Target="tel:1-866-269-450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aetna.com/health-care-professionals/disputes-appeals/disputes-appeals-overview.html" TargetMode="External"/><Relationship Id="rId2" Type="http://schemas.openxmlformats.org/officeDocument/2006/relationships/hyperlink" Target="https://www.aetna.com/health-care-professionals/health-care-professional-forms.html"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rotect-us.mimecast.com/s/IMJpCxkwl4Fx1k18xtwsYdP?domain=click.provider.aetna.com" TargetMode="External"/><Relationship Id="rId2" Type="http://schemas.openxmlformats.org/officeDocument/2006/relationships/hyperlink" Target="https://protect-us.mimecast.com/s/trh6Cwpvk4fyGKG6yF9Ccmy?domain=click.provider.aetna.com"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protect-us.mimecast.com/s/iFrUCyPxmgCLrZrDLuNJ9U4?domain=click.provider.aetna.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aetna.com/health-care-professionals/contact-aetna.html" TargetMode="External"/><Relationship Id="rId2" Type="http://schemas.openxmlformats.org/officeDocument/2006/relationships/hyperlink" Target="https://www.aetna.com/content/dam/aetna/pdfs/aetnacom/healthcare-professionals/documents-forms/medicare-member-authorization-appeals.pdf"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etna.com/health-care-professionals/newsletters-news/provider-newsletters-archive.html" TargetMode="External"/><Relationship Id="rId2" Type="http://schemas.openxmlformats.org/officeDocument/2006/relationships/hyperlink" Target="mailto:OfficeLinkUpdates@aetna.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www.aetna.com/health-care-professionals/clinical-phttps:/www.aetna.com/health-care-professionals/clinical-policy-bulletins/medical-clinical-policy-bulletins.htmlolicy-bulletins/medical-clinical-policy-bulletins.html"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288925" y="1828800"/>
            <a:ext cx="8264525" cy="773738"/>
          </a:xfrm>
          <a:noFill/>
        </p:spPr>
        <p:txBody>
          <a:bodyPr/>
          <a:lstStyle/>
          <a:p>
            <a:pPr algn="ctr" eaLnBrk="1" hangingPunct="1"/>
            <a:r>
              <a:rPr lang="en-US" altLang="en-US" sz="5400" b="1" dirty="0"/>
              <a:t>Aetna Updates</a:t>
            </a:r>
          </a:p>
        </p:txBody>
      </p:sp>
      <p:pic>
        <p:nvPicPr>
          <p:cNvPr id="2" name="Picture 1">
            <a:extLst>
              <a:ext uri="{FF2B5EF4-FFF2-40B4-BE49-F238E27FC236}">
                <a16:creationId xmlns:a16="http://schemas.microsoft.com/office/drawing/2014/main" id="{CE857532-7D57-4C14-8A20-A91651DD3752}"/>
              </a:ext>
            </a:extLst>
          </p:cNvPr>
          <p:cNvPicPr>
            <a:picLocks noChangeAspect="1"/>
          </p:cNvPicPr>
          <p:nvPr/>
        </p:nvPicPr>
        <p:blipFill>
          <a:blip r:embed="rId4"/>
          <a:stretch>
            <a:fillRect/>
          </a:stretch>
        </p:blipFill>
        <p:spPr>
          <a:xfrm>
            <a:off x="-26964" y="3797104"/>
            <a:ext cx="9182685" cy="3137096"/>
          </a:xfrm>
          <a:prstGeom prst="rect">
            <a:avLst/>
          </a:prstGeom>
        </p:spPr>
      </p:pic>
      <p:sp>
        <p:nvSpPr>
          <p:cNvPr id="4" name="Rectangle 4">
            <a:extLst>
              <a:ext uri="{FF2B5EF4-FFF2-40B4-BE49-F238E27FC236}">
                <a16:creationId xmlns:a16="http://schemas.microsoft.com/office/drawing/2014/main" id="{255A686E-1B52-4D9C-BD25-EBC7AE9CF8F3}"/>
              </a:ext>
            </a:extLst>
          </p:cNvPr>
          <p:cNvSpPr>
            <a:spLocks noChangeArrowheads="1"/>
          </p:cNvSpPr>
          <p:nvPr/>
        </p:nvSpPr>
        <p:spPr bwMode="auto">
          <a:xfrm>
            <a:off x="2819400" y="2524945"/>
            <a:ext cx="35052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Papyrus" panose="03070502060502030205" pitchFamily="66" charset="0"/>
                <a:ea typeface="Calibri" panose="020F0502020204030204" pitchFamily="34" charset="0"/>
              </a:rPr>
              <a:t>Kiley S. Radel</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1F497D"/>
                </a:solidFill>
                <a:effectLst/>
                <a:latin typeface="Arial" panose="020B0604020202020204" pitchFamily="34" charset="0"/>
                <a:ea typeface="Calibri" panose="020F0502020204030204" pitchFamily="34" charset="0"/>
              </a:rPr>
              <a:t>Senior Manager, Network Management, Michigan</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1F497D"/>
                </a:solidFill>
                <a:effectLst/>
                <a:latin typeface="Arial" panose="020B0604020202020204" pitchFamily="34" charset="0"/>
                <a:ea typeface="Calibri" panose="020F0502020204030204" pitchFamily="34" charset="0"/>
              </a:rPr>
              <a:t>AETNA &amp; COFINITY</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1" name="Picture 3">
            <a:extLst>
              <a:ext uri="{FF2B5EF4-FFF2-40B4-BE49-F238E27FC236}">
                <a16:creationId xmlns:a16="http://schemas.microsoft.com/office/drawing/2014/main" id="{68FECAB5-E454-4FAE-8142-F060E5558A1B}"/>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895600" y="3099808"/>
            <a:ext cx="1143000" cy="2381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85961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866E-FA1E-4A7C-BC25-5B178AB980CA}"/>
              </a:ext>
            </a:extLst>
          </p:cNvPr>
          <p:cNvSpPr>
            <a:spLocks noGrp="1"/>
          </p:cNvSpPr>
          <p:nvPr>
            <p:ph type="title"/>
          </p:nvPr>
        </p:nvSpPr>
        <p:spPr>
          <a:xfrm>
            <a:off x="273050" y="152400"/>
            <a:ext cx="8504251" cy="514628"/>
          </a:xfrm>
        </p:spPr>
        <p:txBody>
          <a:bodyPr/>
          <a:lstStyle/>
          <a:p>
            <a:r>
              <a:rPr lang="en-US" sz="3200" dirty="0"/>
              <a:t>Did you know can submit Appeals Electronically?</a:t>
            </a:r>
          </a:p>
        </p:txBody>
      </p:sp>
      <p:pic>
        <p:nvPicPr>
          <p:cNvPr id="6" name="Content Placeholder 5">
            <a:extLst>
              <a:ext uri="{FF2B5EF4-FFF2-40B4-BE49-F238E27FC236}">
                <a16:creationId xmlns:a16="http://schemas.microsoft.com/office/drawing/2014/main" id="{485818A7-16B7-424B-95CC-F39F2B471441}"/>
              </a:ext>
            </a:extLst>
          </p:cNvPr>
          <p:cNvPicPr>
            <a:picLocks noGrp="1" noChangeAspect="1"/>
          </p:cNvPicPr>
          <p:nvPr>
            <p:ph idx="1"/>
          </p:nvPr>
        </p:nvPicPr>
        <p:blipFill rotWithShape="1">
          <a:blip r:embed="rId2"/>
          <a:srcRect l="7861" t="35855" r="68011" b="26891"/>
          <a:stretch/>
        </p:blipFill>
        <p:spPr>
          <a:xfrm>
            <a:off x="246469" y="1725185"/>
            <a:ext cx="8838563" cy="4572000"/>
          </a:xfrm>
        </p:spPr>
      </p:pic>
      <p:sp>
        <p:nvSpPr>
          <p:cNvPr id="4" name="Footer Placeholder 3">
            <a:extLst>
              <a:ext uri="{FF2B5EF4-FFF2-40B4-BE49-F238E27FC236}">
                <a16:creationId xmlns:a16="http://schemas.microsoft.com/office/drawing/2014/main" id="{49D62FD5-46BE-4C5D-BAAD-BA34A1AC12AB}"/>
              </a:ext>
            </a:extLst>
          </p:cNvPr>
          <p:cNvSpPr>
            <a:spLocks noGrp="1"/>
          </p:cNvSpPr>
          <p:nvPr>
            <p:ph type="ftr" sz="quarter" idx="10"/>
          </p:nvPr>
        </p:nvSpPr>
        <p:spPr>
          <a:xfrm>
            <a:off x="12405" y="6371117"/>
            <a:ext cx="7666507" cy="476250"/>
          </a:xfrm>
        </p:spPr>
        <p:txBody>
          <a:bodyPr/>
          <a:lstStyle/>
          <a:p>
            <a:pPr>
              <a:defRPr/>
            </a:pPr>
            <a:r>
              <a:rPr lang="en-US" dirty="0">
                <a:solidFill>
                  <a:schemeClr val="tx2"/>
                </a:solidFill>
              </a:rPr>
              <a:t>When review completed it will turn to “Finalized” and then either updated EOB or response letter sent.</a:t>
            </a:r>
          </a:p>
        </p:txBody>
      </p:sp>
      <p:sp>
        <p:nvSpPr>
          <p:cNvPr id="7" name="TextBox 6">
            <a:extLst>
              <a:ext uri="{FF2B5EF4-FFF2-40B4-BE49-F238E27FC236}">
                <a16:creationId xmlns:a16="http://schemas.microsoft.com/office/drawing/2014/main" id="{FDEF17DF-65C5-406A-85F2-0050764C0EC1}"/>
              </a:ext>
            </a:extLst>
          </p:cNvPr>
          <p:cNvSpPr txBox="1"/>
          <p:nvPr/>
        </p:nvSpPr>
        <p:spPr>
          <a:xfrm>
            <a:off x="160191" y="563872"/>
            <a:ext cx="8763000" cy="1200329"/>
          </a:xfrm>
          <a:prstGeom prst="rect">
            <a:avLst/>
          </a:prstGeom>
          <a:noFill/>
        </p:spPr>
        <p:txBody>
          <a:bodyPr wrap="square" rtlCol="0">
            <a:spAutoFit/>
          </a:bodyPr>
          <a:lstStyle/>
          <a:p>
            <a:r>
              <a:rPr lang="en-US" sz="1600" dirty="0"/>
              <a:t>First find the claim in Claim Status, If Denied or Finalized then a Dispute Claim Option will Appear</a:t>
            </a:r>
          </a:p>
          <a:p>
            <a:pPr marL="285750" indent="-285750">
              <a:buFont typeface="Arial" panose="020B0604020202020204" pitchFamily="34" charset="0"/>
              <a:buChar char="•"/>
            </a:pPr>
            <a:r>
              <a:rPr lang="en-US" sz="1400" dirty="0"/>
              <a:t>You will have a chance to attach documents, (if not then is a recon where no info necessary, can go back and attach in claim status again if feel necessary).  </a:t>
            </a:r>
          </a:p>
          <a:p>
            <a:pPr marL="285750" indent="-285750">
              <a:buFont typeface="Arial" panose="020B0604020202020204" pitchFamily="34" charset="0"/>
              <a:buChar char="•"/>
            </a:pPr>
            <a:r>
              <a:rPr lang="en-US" sz="1400" dirty="0"/>
              <a:t>When attaching for appeal send all docs needed including copy of appeal form.</a:t>
            </a:r>
          </a:p>
          <a:p>
            <a:pPr marL="285750" indent="-285750">
              <a:buFont typeface="Arial" panose="020B0604020202020204" pitchFamily="34" charset="0"/>
              <a:buChar char="•"/>
            </a:pPr>
            <a:r>
              <a:rPr lang="en-US" sz="1400" dirty="0"/>
              <a:t>Want Appeal help, top right find link to watch a demo for appeals</a:t>
            </a:r>
          </a:p>
        </p:txBody>
      </p:sp>
      <p:sp>
        <p:nvSpPr>
          <p:cNvPr id="8" name="Oval 7">
            <a:extLst>
              <a:ext uri="{FF2B5EF4-FFF2-40B4-BE49-F238E27FC236}">
                <a16:creationId xmlns:a16="http://schemas.microsoft.com/office/drawing/2014/main" id="{8450E2D7-EFCD-44EA-B30E-43F3AC3FDBF5}"/>
              </a:ext>
            </a:extLst>
          </p:cNvPr>
          <p:cNvSpPr/>
          <p:nvPr/>
        </p:nvSpPr>
        <p:spPr>
          <a:xfrm>
            <a:off x="2261190" y="3486388"/>
            <a:ext cx="2082209" cy="381000"/>
          </a:xfrm>
          <a:prstGeom prst="ellipse">
            <a:avLst/>
          </a:prstGeom>
          <a:noFill/>
          <a:ln>
            <a:solidFill>
              <a:srgbClr val="F13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7F3AB31-4F7D-4D5A-9C49-084686C839C7}"/>
              </a:ext>
            </a:extLst>
          </p:cNvPr>
          <p:cNvPicPr>
            <a:picLocks noChangeAspect="1"/>
          </p:cNvPicPr>
          <p:nvPr/>
        </p:nvPicPr>
        <p:blipFill>
          <a:blip r:embed="rId3"/>
          <a:stretch>
            <a:fillRect/>
          </a:stretch>
        </p:blipFill>
        <p:spPr>
          <a:xfrm>
            <a:off x="2261191" y="1813752"/>
            <a:ext cx="914400" cy="402371"/>
          </a:xfrm>
          <a:prstGeom prst="rect">
            <a:avLst/>
          </a:prstGeom>
        </p:spPr>
      </p:pic>
      <p:pic>
        <p:nvPicPr>
          <p:cNvPr id="10" name="Picture 9">
            <a:extLst>
              <a:ext uri="{FF2B5EF4-FFF2-40B4-BE49-F238E27FC236}">
                <a16:creationId xmlns:a16="http://schemas.microsoft.com/office/drawing/2014/main" id="{8EEEB8CE-E925-461E-A3FD-380D34C106B6}"/>
              </a:ext>
            </a:extLst>
          </p:cNvPr>
          <p:cNvPicPr>
            <a:picLocks noChangeAspect="1"/>
          </p:cNvPicPr>
          <p:nvPr/>
        </p:nvPicPr>
        <p:blipFill>
          <a:blip r:embed="rId3"/>
          <a:stretch>
            <a:fillRect/>
          </a:stretch>
        </p:blipFill>
        <p:spPr>
          <a:xfrm>
            <a:off x="6477000" y="3608814"/>
            <a:ext cx="1752600" cy="402371"/>
          </a:xfrm>
          <a:prstGeom prst="rect">
            <a:avLst/>
          </a:prstGeom>
        </p:spPr>
      </p:pic>
      <p:pic>
        <p:nvPicPr>
          <p:cNvPr id="11" name="Picture 10">
            <a:extLst>
              <a:ext uri="{FF2B5EF4-FFF2-40B4-BE49-F238E27FC236}">
                <a16:creationId xmlns:a16="http://schemas.microsoft.com/office/drawing/2014/main" id="{021CAFE6-0308-4B2D-986A-8448D2264EA5}"/>
              </a:ext>
            </a:extLst>
          </p:cNvPr>
          <p:cNvPicPr>
            <a:picLocks noChangeAspect="1"/>
          </p:cNvPicPr>
          <p:nvPr/>
        </p:nvPicPr>
        <p:blipFill>
          <a:blip r:embed="rId4"/>
          <a:stretch>
            <a:fillRect/>
          </a:stretch>
        </p:blipFill>
        <p:spPr>
          <a:xfrm>
            <a:off x="2968396" y="5072758"/>
            <a:ext cx="914479" cy="402371"/>
          </a:xfrm>
          <a:prstGeom prst="rect">
            <a:avLst/>
          </a:prstGeom>
        </p:spPr>
      </p:pic>
      <p:sp>
        <p:nvSpPr>
          <p:cNvPr id="12" name="Rectangle 11">
            <a:extLst>
              <a:ext uri="{FF2B5EF4-FFF2-40B4-BE49-F238E27FC236}">
                <a16:creationId xmlns:a16="http://schemas.microsoft.com/office/drawing/2014/main" id="{5F1A2857-5BF1-4D92-8CC7-A2486D944998}"/>
              </a:ext>
            </a:extLst>
          </p:cNvPr>
          <p:cNvSpPr/>
          <p:nvPr/>
        </p:nvSpPr>
        <p:spPr>
          <a:xfrm>
            <a:off x="3733800" y="2743200"/>
            <a:ext cx="1295400" cy="182314"/>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977B6EA-CB7A-4BFF-B884-CB06C228A7A5}"/>
              </a:ext>
            </a:extLst>
          </p:cNvPr>
          <p:cNvPicPr>
            <a:picLocks noChangeAspect="1"/>
          </p:cNvPicPr>
          <p:nvPr/>
        </p:nvPicPr>
        <p:blipFill>
          <a:blip r:embed="rId5"/>
          <a:stretch>
            <a:fillRect/>
          </a:stretch>
        </p:blipFill>
        <p:spPr>
          <a:xfrm>
            <a:off x="3712350" y="4440039"/>
            <a:ext cx="1316850" cy="207282"/>
          </a:xfrm>
          <a:prstGeom prst="rect">
            <a:avLst/>
          </a:prstGeom>
        </p:spPr>
      </p:pic>
      <p:pic>
        <p:nvPicPr>
          <p:cNvPr id="14" name="Picture 13">
            <a:extLst>
              <a:ext uri="{FF2B5EF4-FFF2-40B4-BE49-F238E27FC236}">
                <a16:creationId xmlns:a16="http://schemas.microsoft.com/office/drawing/2014/main" id="{5B88A552-8C4D-4CCA-A7E6-85924E720D44}"/>
              </a:ext>
            </a:extLst>
          </p:cNvPr>
          <p:cNvPicPr>
            <a:picLocks noChangeAspect="1"/>
          </p:cNvPicPr>
          <p:nvPr/>
        </p:nvPicPr>
        <p:blipFill>
          <a:blip r:embed="rId5"/>
          <a:stretch>
            <a:fillRect/>
          </a:stretch>
        </p:blipFill>
        <p:spPr>
          <a:xfrm>
            <a:off x="3691800" y="6058205"/>
            <a:ext cx="1316850" cy="207282"/>
          </a:xfrm>
          <a:prstGeom prst="rect">
            <a:avLst/>
          </a:prstGeom>
        </p:spPr>
      </p:pic>
    </p:spTree>
    <p:extLst>
      <p:ext uri="{BB962C8B-B14F-4D97-AF65-F5344CB8AC3E}">
        <p14:creationId xmlns:p14="http://schemas.microsoft.com/office/powerpoint/2010/main" val="934458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D61B3F-6390-4B9E-82BC-47DD309FDC9A}"/>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171CCA9C-DE6C-41C8-B550-F3ED8D1C43E8}"/>
              </a:ext>
            </a:extLst>
          </p:cNvPr>
          <p:cNvPicPr>
            <a:picLocks noChangeAspect="1"/>
          </p:cNvPicPr>
          <p:nvPr/>
        </p:nvPicPr>
        <p:blipFill rotWithShape="1">
          <a:blip r:embed="rId2"/>
          <a:srcRect l="12500" t="37654" r="72500" b="20370"/>
          <a:stretch/>
        </p:blipFill>
        <p:spPr>
          <a:xfrm>
            <a:off x="0" y="97972"/>
            <a:ext cx="9026871" cy="6251121"/>
          </a:xfrm>
          <a:prstGeom prst="rect">
            <a:avLst/>
          </a:prstGeom>
        </p:spPr>
      </p:pic>
      <p:pic>
        <p:nvPicPr>
          <p:cNvPr id="8" name="Picture 7">
            <a:extLst>
              <a:ext uri="{FF2B5EF4-FFF2-40B4-BE49-F238E27FC236}">
                <a16:creationId xmlns:a16="http://schemas.microsoft.com/office/drawing/2014/main" id="{F3C307F8-EC1B-49C9-8710-0FFDDE19B974}"/>
              </a:ext>
            </a:extLst>
          </p:cNvPr>
          <p:cNvPicPr>
            <a:picLocks noChangeAspect="1"/>
          </p:cNvPicPr>
          <p:nvPr/>
        </p:nvPicPr>
        <p:blipFill rotWithShape="1">
          <a:blip r:embed="rId3"/>
          <a:srcRect l="12500" t="35546" r="75833" b="30246"/>
          <a:stretch/>
        </p:blipFill>
        <p:spPr>
          <a:xfrm>
            <a:off x="457200" y="2978786"/>
            <a:ext cx="3680056" cy="3641724"/>
          </a:xfrm>
          <a:prstGeom prst="rect">
            <a:avLst/>
          </a:prstGeom>
        </p:spPr>
      </p:pic>
    </p:spTree>
    <p:extLst>
      <p:ext uri="{BB962C8B-B14F-4D97-AF65-F5344CB8AC3E}">
        <p14:creationId xmlns:p14="http://schemas.microsoft.com/office/powerpoint/2010/main" val="4098468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64CD3-A1DD-4D16-9EBD-5C4FC03DFD64}"/>
              </a:ext>
            </a:extLst>
          </p:cNvPr>
          <p:cNvSpPr>
            <a:spLocks noGrp="1"/>
          </p:cNvSpPr>
          <p:nvPr>
            <p:ph type="title"/>
          </p:nvPr>
        </p:nvSpPr>
        <p:spPr>
          <a:xfrm>
            <a:off x="273050" y="152400"/>
            <a:ext cx="7478329" cy="554191"/>
          </a:xfrm>
        </p:spPr>
        <p:txBody>
          <a:bodyPr/>
          <a:lstStyle/>
          <a:p>
            <a:r>
              <a:rPr lang="en-US" dirty="0"/>
              <a:t>Contact Aetna Provider Services Online</a:t>
            </a:r>
          </a:p>
        </p:txBody>
      </p:sp>
      <p:sp>
        <p:nvSpPr>
          <p:cNvPr id="9" name="Content Placeholder 8">
            <a:extLst>
              <a:ext uri="{FF2B5EF4-FFF2-40B4-BE49-F238E27FC236}">
                <a16:creationId xmlns:a16="http://schemas.microsoft.com/office/drawing/2014/main" id="{3A7199F0-3255-4ED4-8E09-7CCDA39628E8}"/>
              </a:ext>
            </a:extLst>
          </p:cNvPr>
          <p:cNvSpPr>
            <a:spLocks noGrp="1"/>
          </p:cNvSpPr>
          <p:nvPr>
            <p:ph idx="1"/>
          </p:nvPr>
        </p:nvSpPr>
        <p:spPr>
          <a:xfrm>
            <a:off x="1044432" y="609601"/>
            <a:ext cx="7520007" cy="477054"/>
          </a:xfrm>
        </p:spPr>
        <p:txBody>
          <a:bodyPr/>
          <a:lstStyle/>
          <a:p>
            <a:r>
              <a:rPr lang="en-US" dirty="0"/>
              <a:t>Logged in through Availity so can submit specific details</a:t>
            </a:r>
          </a:p>
        </p:txBody>
      </p:sp>
      <p:pic>
        <p:nvPicPr>
          <p:cNvPr id="11" name="Picture 10">
            <a:extLst>
              <a:ext uri="{FF2B5EF4-FFF2-40B4-BE49-F238E27FC236}">
                <a16:creationId xmlns:a16="http://schemas.microsoft.com/office/drawing/2014/main" id="{E24914E2-9ECF-4502-B0A6-7B7C76D7F555}"/>
              </a:ext>
            </a:extLst>
          </p:cNvPr>
          <p:cNvPicPr>
            <a:picLocks noChangeAspect="1"/>
          </p:cNvPicPr>
          <p:nvPr/>
        </p:nvPicPr>
        <p:blipFill rotWithShape="1">
          <a:blip r:embed="rId2"/>
          <a:srcRect l="6668" t="30246" r="62577" b="28953"/>
          <a:stretch/>
        </p:blipFill>
        <p:spPr>
          <a:xfrm>
            <a:off x="1403254" y="1038808"/>
            <a:ext cx="7721253" cy="3456992"/>
          </a:xfrm>
          <a:prstGeom prst="rect">
            <a:avLst/>
          </a:prstGeom>
        </p:spPr>
      </p:pic>
      <p:sp>
        <p:nvSpPr>
          <p:cNvPr id="12" name="TextBox 11">
            <a:extLst>
              <a:ext uri="{FF2B5EF4-FFF2-40B4-BE49-F238E27FC236}">
                <a16:creationId xmlns:a16="http://schemas.microsoft.com/office/drawing/2014/main" id="{41C1D0FF-F875-415B-9A04-7CA70F525677}"/>
              </a:ext>
            </a:extLst>
          </p:cNvPr>
          <p:cNvSpPr txBox="1"/>
          <p:nvPr/>
        </p:nvSpPr>
        <p:spPr>
          <a:xfrm>
            <a:off x="0" y="1746206"/>
            <a:ext cx="1644650" cy="2862322"/>
          </a:xfrm>
          <a:prstGeom prst="rect">
            <a:avLst/>
          </a:prstGeom>
          <a:noFill/>
        </p:spPr>
        <p:txBody>
          <a:bodyPr wrap="square" rtlCol="0">
            <a:spAutoFit/>
          </a:bodyPr>
          <a:lstStyle/>
          <a:p>
            <a:pPr marL="342900" indent="-342900" algn="ctr">
              <a:buAutoNum type="arabicParenR"/>
            </a:pPr>
            <a:r>
              <a:rPr lang="en-US" sz="1600" dirty="0">
                <a:solidFill>
                  <a:srgbClr val="F13F0F"/>
                </a:solidFill>
              </a:rPr>
              <a:t>In Keyword Search type “Contact Us”</a:t>
            </a:r>
          </a:p>
          <a:p>
            <a:pPr marL="342900" indent="-342900" algn="ctr">
              <a:buAutoNum type="arabicParenR"/>
            </a:pPr>
            <a:endParaRPr lang="en-US" sz="1600" dirty="0">
              <a:solidFill>
                <a:srgbClr val="F13F0F"/>
              </a:solidFill>
            </a:endParaRPr>
          </a:p>
          <a:p>
            <a:pPr marL="342900" indent="-342900" algn="ctr">
              <a:buAutoNum type="arabicParenR"/>
            </a:pPr>
            <a:r>
              <a:rPr lang="en-US" sz="1600" dirty="0">
                <a:solidFill>
                  <a:srgbClr val="F13F0F"/>
                </a:solidFill>
              </a:rPr>
              <a:t>Scroll Down to select application for right product</a:t>
            </a:r>
          </a:p>
          <a:p>
            <a:pPr algn="ctr"/>
            <a:endParaRPr lang="en-US" dirty="0">
              <a:solidFill>
                <a:srgbClr val="F13F0F"/>
              </a:solidFill>
            </a:endParaRPr>
          </a:p>
          <a:p>
            <a:endParaRPr lang="en-US" dirty="0"/>
          </a:p>
        </p:txBody>
      </p:sp>
      <p:sp>
        <p:nvSpPr>
          <p:cNvPr id="13" name="Oval 12">
            <a:extLst>
              <a:ext uri="{FF2B5EF4-FFF2-40B4-BE49-F238E27FC236}">
                <a16:creationId xmlns:a16="http://schemas.microsoft.com/office/drawing/2014/main" id="{315D3084-9E79-4F21-8323-3D0AFD2CB600}"/>
              </a:ext>
            </a:extLst>
          </p:cNvPr>
          <p:cNvSpPr/>
          <p:nvPr/>
        </p:nvSpPr>
        <p:spPr>
          <a:xfrm>
            <a:off x="7467600" y="1241316"/>
            <a:ext cx="762000" cy="450806"/>
          </a:xfrm>
          <a:prstGeom prst="ellipse">
            <a:avLst/>
          </a:prstGeom>
          <a:noFill/>
          <a:ln>
            <a:solidFill>
              <a:srgbClr val="F13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1A09342-AB63-48F4-80D1-DE00EA3CA7F8}"/>
              </a:ext>
            </a:extLst>
          </p:cNvPr>
          <p:cNvPicPr>
            <a:picLocks noChangeAspect="1"/>
          </p:cNvPicPr>
          <p:nvPr/>
        </p:nvPicPr>
        <p:blipFill>
          <a:blip r:embed="rId3"/>
          <a:stretch>
            <a:fillRect/>
          </a:stretch>
        </p:blipFill>
        <p:spPr>
          <a:xfrm>
            <a:off x="6248400" y="3505200"/>
            <a:ext cx="2667000" cy="475529"/>
          </a:xfrm>
          <a:prstGeom prst="rect">
            <a:avLst/>
          </a:prstGeom>
        </p:spPr>
      </p:pic>
      <p:pic>
        <p:nvPicPr>
          <p:cNvPr id="16" name="Picture 15">
            <a:extLst>
              <a:ext uri="{FF2B5EF4-FFF2-40B4-BE49-F238E27FC236}">
                <a16:creationId xmlns:a16="http://schemas.microsoft.com/office/drawing/2014/main" id="{8F600E04-4A86-47EC-A15B-4AE4FC0E1955}"/>
              </a:ext>
            </a:extLst>
          </p:cNvPr>
          <p:cNvPicPr>
            <a:picLocks noChangeAspect="1"/>
          </p:cNvPicPr>
          <p:nvPr/>
        </p:nvPicPr>
        <p:blipFill rotWithShape="1">
          <a:blip r:embed="rId4"/>
          <a:srcRect l="7500" t="37654" r="68333" b="27778"/>
          <a:stretch/>
        </p:blipFill>
        <p:spPr>
          <a:xfrm>
            <a:off x="19492" y="4308712"/>
            <a:ext cx="5695507" cy="2549288"/>
          </a:xfrm>
          <a:prstGeom prst="rect">
            <a:avLst/>
          </a:prstGeom>
        </p:spPr>
      </p:pic>
      <p:pic>
        <p:nvPicPr>
          <p:cNvPr id="18" name="Graphic 17" descr="Question Mark with solid fill">
            <a:extLst>
              <a:ext uri="{FF2B5EF4-FFF2-40B4-BE49-F238E27FC236}">
                <a16:creationId xmlns:a16="http://schemas.microsoft.com/office/drawing/2014/main" id="{F0E0D8BD-A7F8-43BF-8D3B-F29BF0B93F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02631" y="4682552"/>
            <a:ext cx="1600200" cy="1600200"/>
          </a:xfrm>
          <a:prstGeom prst="rect">
            <a:avLst/>
          </a:prstGeom>
        </p:spPr>
      </p:pic>
      <p:sp>
        <p:nvSpPr>
          <p:cNvPr id="19" name="TextBox 18">
            <a:extLst>
              <a:ext uri="{FF2B5EF4-FFF2-40B4-BE49-F238E27FC236}">
                <a16:creationId xmlns:a16="http://schemas.microsoft.com/office/drawing/2014/main" id="{574E6F7B-BC2C-4A5D-980D-F8305EBD860F}"/>
              </a:ext>
            </a:extLst>
          </p:cNvPr>
          <p:cNvSpPr txBox="1"/>
          <p:nvPr/>
        </p:nvSpPr>
        <p:spPr>
          <a:xfrm>
            <a:off x="8001000" y="4699988"/>
            <a:ext cx="647700" cy="523220"/>
          </a:xfrm>
          <a:prstGeom prst="rect">
            <a:avLst/>
          </a:prstGeom>
          <a:noFill/>
        </p:spPr>
        <p:txBody>
          <a:bodyPr wrap="square" rtlCol="0">
            <a:spAutoFit/>
          </a:bodyPr>
          <a:lstStyle/>
          <a:p>
            <a:r>
              <a:rPr lang="en-US" sz="2800" dirty="0"/>
              <a:t>‘s</a:t>
            </a:r>
          </a:p>
        </p:txBody>
      </p:sp>
    </p:spTree>
    <p:extLst>
      <p:ext uri="{BB962C8B-B14F-4D97-AF65-F5344CB8AC3E}">
        <p14:creationId xmlns:p14="http://schemas.microsoft.com/office/powerpoint/2010/main" val="73778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01034-3456-4FA7-BB01-8E0D4A78E09A}"/>
              </a:ext>
            </a:extLst>
          </p:cNvPr>
          <p:cNvSpPr>
            <a:spLocks noGrp="1"/>
          </p:cNvSpPr>
          <p:nvPr>
            <p:ph type="title"/>
          </p:nvPr>
        </p:nvSpPr>
        <p:spPr>
          <a:xfrm>
            <a:off x="1981200" y="228600"/>
            <a:ext cx="5384807" cy="554191"/>
          </a:xfrm>
        </p:spPr>
        <p:txBody>
          <a:bodyPr/>
          <a:lstStyle/>
          <a:p>
            <a:r>
              <a:rPr lang="en-US" dirty="0"/>
              <a:t>CONTACT AETNA BY PHONE</a:t>
            </a:r>
          </a:p>
        </p:txBody>
      </p:sp>
      <p:sp>
        <p:nvSpPr>
          <p:cNvPr id="5" name="Rectangle 1">
            <a:extLst>
              <a:ext uri="{FF2B5EF4-FFF2-40B4-BE49-F238E27FC236}">
                <a16:creationId xmlns:a16="http://schemas.microsoft.com/office/drawing/2014/main" id="{B3C386C3-89B4-44E6-BF9C-CC5B88A1F9FB}"/>
              </a:ext>
            </a:extLst>
          </p:cNvPr>
          <p:cNvSpPr>
            <a:spLocks noGrp="1" noChangeArrowheads="1"/>
          </p:cNvSpPr>
          <p:nvPr>
            <p:ph idx="1"/>
          </p:nvPr>
        </p:nvSpPr>
        <p:spPr bwMode="auto">
          <a:xfrm>
            <a:off x="685800" y="862470"/>
            <a:ext cx="7848600"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414141"/>
                </a:solidFill>
                <a:effectLst/>
                <a:latin typeface="CVS Health Sans Regular" panose="020B0504020202020204" pitchFamily="34" charset="0"/>
              </a:rPr>
              <a:t>The Provider Service Center helps with benefits, claims and many other questions.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414141"/>
                </a:solidFill>
                <a:effectLst/>
                <a:latin typeface="CVS Health Sans Regular" panose="020B05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414141"/>
                </a:solidFill>
                <a:effectLst/>
                <a:latin typeface="CVS Health Sans Regular" panose="020B0504020202020204" pitchFamily="34" charset="0"/>
              </a:rPr>
              <a:t>Medicare medical and dental plans - </a:t>
            </a:r>
            <a:r>
              <a:rPr kumimoji="0" lang="en-US" altLang="en-US" sz="1200" b="0" i="0" u="none" strike="noStrike" cap="none" normalizeH="0" baseline="0" dirty="0">
                <a:ln>
                  <a:noFill/>
                </a:ln>
                <a:solidFill>
                  <a:srgbClr val="414141"/>
                </a:solidFill>
                <a:effectLst/>
                <a:latin typeface="CVS Health Sans Medium" panose="020B0504020202020204" pitchFamily="34" charset="0"/>
                <a:hlinkClick r:id="rId2"/>
              </a:rPr>
              <a:t>1-800-624-0756</a:t>
            </a:r>
            <a:r>
              <a:rPr kumimoji="0" lang="en-US" altLang="en-US" sz="1200" b="0" i="0" u="none" strike="noStrike" cap="none" normalizeH="0" baseline="0" dirty="0">
                <a:ln>
                  <a:noFill/>
                </a:ln>
                <a:solidFill>
                  <a:srgbClr val="414141"/>
                </a:solidFill>
                <a:effectLst/>
                <a:latin typeface="CVS Health Sans Medium" panose="020B05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414141"/>
                </a:solidFill>
                <a:effectLst/>
                <a:latin typeface="CVS Health Sans Regular" panose="020B0504020202020204" pitchFamily="34" charset="0"/>
              </a:rPr>
              <a:t>Commercial plans - </a:t>
            </a:r>
            <a:r>
              <a:rPr kumimoji="0" lang="en-US" altLang="en-US" sz="1200" b="0" i="0" u="none" strike="noStrike" cap="none" normalizeH="0" baseline="0" dirty="0">
                <a:ln>
                  <a:noFill/>
                </a:ln>
                <a:solidFill>
                  <a:srgbClr val="414141"/>
                </a:solidFill>
                <a:effectLst/>
                <a:latin typeface="CVS Health Sans Medium" panose="020B0504020202020204" pitchFamily="34" charset="0"/>
              </a:rPr>
              <a:t>1-888-MD AETNA (</a:t>
            </a:r>
            <a:r>
              <a:rPr kumimoji="0" lang="en-US" altLang="en-US" sz="1200" b="0" i="0" u="none" strike="noStrike" cap="none" normalizeH="0" baseline="0" dirty="0">
                <a:ln>
                  <a:noFill/>
                </a:ln>
                <a:solidFill>
                  <a:srgbClr val="414141"/>
                </a:solidFill>
                <a:effectLst/>
                <a:latin typeface="CVS Health Sans Medium" panose="020B0504020202020204" pitchFamily="34" charset="0"/>
                <a:hlinkClick r:id="rId3"/>
              </a:rPr>
              <a:t>1-888-632-3862</a:t>
            </a:r>
            <a:r>
              <a:rPr kumimoji="0" lang="en-US" altLang="en-US" sz="1200" b="0" i="0" u="none" strike="noStrike" cap="none" normalizeH="0" baseline="0" dirty="0">
                <a:ln>
                  <a:noFill/>
                </a:ln>
                <a:solidFill>
                  <a:srgbClr val="414141"/>
                </a:solidFill>
                <a:effectLst/>
                <a:latin typeface="CVS Health Sans Medium" panose="020B05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414141"/>
                </a:solidFill>
                <a:effectLst/>
                <a:latin typeface="CVS Health Sans Regular" panose="020B0504020202020204" pitchFamily="34" charset="0"/>
              </a:rPr>
              <a:t>Dental for non-</a:t>
            </a:r>
            <a:r>
              <a:rPr lang="en-US" altLang="en-US" sz="1200" b="0" dirty="0">
                <a:solidFill>
                  <a:srgbClr val="414141"/>
                </a:solidFill>
                <a:latin typeface="CVS Health Sans Regular" panose="020B0504020202020204" pitchFamily="34" charset="0"/>
              </a:rPr>
              <a:t>M</a:t>
            </a:r>
            <a:r>
              <a:rPr kumimoji="0" lang="en-US" altLang="en-US" sz="1200" b="0" i="0" u="none" strike="noStrike" cap="none" normalizeH="0" baseline="0" dirty="0">
                <a:ln>
                  <a:noFill/>
                </a:ln>
                <a:solidFill>
                  <a:srgbClr val="414141"/>
                </a:solidFill>
                <a:effectLst/>
                <a:latin typeface="CVS Health Sans Regular" panose="020B0504020202020204" pitchFamily="34" charset="0"/>
              </a:rPr>
              <a:t>edicare plans - </a:t>
            </a:r>
            <a:r>
              <a:rPr kumimoji="0" lang="en-US" altLang="en-US" sz="1200" b="0" i="0" u="none" strike="noStrike" cap="none" normalizeH="0" baseline="0" dirty="0">
                <a:ln>
                  <a:noFill/>
                </a:ln>
                <a:solidFill>
                  <a:srgbClr val="414141"/>
                </a:solidFill>
                <a:effectLst/>
                <a:latin typeface="CVS Health Sans Medium" panose="020B0504020202020204" pitchFamily="34" charset="0"/>
                <a:hlinkClick r:id="rId4"/>
              </a:rPr>
              <a:t>1-800-451-7715</a:t>
            </a:r>
            <a:r>
              <a:rPr kumimoji="0" lang="en-US" altLang="en-US" sz="1200" b="0" i="0" u="none" strike="noStrike" cap="none" normalizeH="0" baseline="0" dirty="0">
                <a:ln>
                  <a:noFill/>
                </a:ln>
                <a:solidFill>
                  <a:srgbClr val="414141"/>
                </a:solidFill>
                <a:effectLst/>
                <a:latin typeface="CVS Health Sans Medium" panose="020B05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414141"/>
                </a:solidFill>
                <a:effectLst/>
                <a:latin typeface="CVS Health Sans Regular" panose="020B0504020202020204" pitchFamily="34" charset="0"/>
              </a:rPr>
              <a:t>Voluntary plans - </a:t>
            </a:r>
            <a:r>
              <a:rPr kumimoji="0" lang="en-US" altLang="en-US" sz="1200" b="0" i="0" u="none" strike="noStrike" cap="none" normalizeH="0" baseline="0" dirty="0">
                <a:ln>
                  <a:noFill/>
                </a:ln>
                <a:solidFill>
                  <a:srgbClr val="414141"/>
                </a:solidFill>
                <a:effectLst/>
                <a:latin typeface="CVS Health Sans Medium" panose="020B0504020202020204" pitchFamily="34" charset="0"/>
                <a:hlinkClick r:id="rId5"/>
              </a:rPr>
              <a:t>1-888-772-9682</a:t>
            </a:r>
            <a:endParaRPr kumimoji="0" lang="en-US" altLang="en-US" sz="1200" b="0" i="0" u="none" strike="noStrike" cap="none" normalizeH="0" baseline="0" dirty="0">
              <a:ln>
                <a:noFill/>
              </a:ln>
              <a:solidFill>
                <a:srgbClr val="414141"/>
              </a:solidFill>
              <a:effectLst/>
              <a:latin typeface="CVS Health Sans Medium" panose="020B05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414141"/>
                </a:solidFill>
                <a:effectLst/>
                <a:latin typeface="CVS Health Sans Regular" panose="020B0504020202020204" pitchFamily="34" charset="0"/>
              </a:rPr>
              <a:t>ASA and Meritain Health®- use phone number on member's ID card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414141"/>
                </a:solidFill>
                <a:effectLst/>
                <a:latin typeface="CVS Health Sans Regular" panose="020B05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414141"/>
                </a:solidFill>
                <a:effectLst/>
                <a:latin typeface="CVS Health Sans Medium" panose="020B0504020202020204" pitchFamily="34" charset="0"/>
              </a:rPr>
              <a:t>Precertification</a:t>
            </a:r>
            <a:endParaRPr kumimoji="0" lang="en-US" altLang="en-US" sz="1200" b="0" i="0" u="none" strike="noStrike" cap="none" normalizeH="0" baseline="0" dirty="0">
              <a:ln>
                <a:noFill/>
              </a:ln>
              <a:solidFill>
                <a:srgbClr val="414141"/>
              </a:solidFill>
              <a:effectLst/>
              <a:latin typeface="CVS Health Sans Regular" panose="020B05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414141"/>
                </a:solidFill>
                <a:effectLst/>
                <a:latin typeface="CVS Health Sans Regular" panose="020B0504020202020204" pitchFamily="34" charset="0"/>
              </a:rPr>
              <a:t>Medicare plan precertification - </a:t>
            </a:r>
            <a:r>
              <a:rPr kumimoji="0" lang="en-US" altLang="en-US" sz="1200" b="0" i="0" u="none" strike="noStrike" cap="none" normalizeH="0" baseline="0" dirty="0">
                <a:ln>
                  <a:noFill/>
                </a:ln>
                <a:solidFill>
                  <a:srgbClr val="414141"/>
                </a:solidFill>
                <a:effectLst/>
                <a:latin typeface="CVS Health Sans Medium" panose="020B0504020202020204" pitchFamily="34" charset="0"/>
                <a:hlinkClick r:id="rId2"/>
              </a:rPr>
              <a:t>1-800-624-0756</a:t>
            </a:r>
            <a:r>
              <a:rPr kumimoji="0" lang="en-US" altLang="en-US" sz="1200" b="0" i="0" u="none" strike="noStrike" cap="none" normalizeH="0" baseline="0" dirty="0">
                <a:ln>
                  <a:noFill/>
                </a:ln>
                <a:solidFill>
                  <a:srgbClr val="414141"/>
                </a:solidFill>
                <a:effectLst/>
                <a:latin typeface="CVS Health Sans Medium" panose="020B05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414141"/>
                </a:solidFill>
                <a:effectLst/>
                <a:latin typeface="CVS Health Sans Regular" panose="020B0504020202020204" pitchFamily="34" charset="0"/>
              </a:rPr>
              <a:t>Commercial plan precertification -  </a:t>
            </a:r>
            <a:r>
              <a:rPr kumimoji="0" lang="en-US" altLang="en-US" sz="1200" b="0" i="0" u="none" strike="noStrike" cap="none" normalizeH="0" baseline="0" dirty="0">
                <a:ln>
                  <a:noFill/>
                </a:ln>
                <a:solidFill>
                  <a:srgbClr val="414141"/>
                </a:solidFill>
                <a:effectLst/>
                <a:latin typeface="CVS Health Sans Medium" panose="020B0504020202020204" pitchFamily="34" charset="0"/>
              </a:rPr>
              <a:t>1-888-MD AETNA (</a:t>
            </a:r>
            <a:r>
              <a:rPr kumimoji="0" lang="en-US" altLang="en-US" sz="1200" b="0" i="0" u="none" strike="noStrike" cap="none" normalizeH="0" baseline="0" dirty="0">
                <a:ln>
                  <a:noFill/>
                </a:ln>
                <a:solidFill>
                  <a:srgbClr val="414141"/>
                </a:solidFill>
                <a:effectLst/>
                <a:latin typeface="CVS Health Sans Medium" panose="020B0504020202020204" pitchFamily="34" charset="0"/>
                <a:hlinkClick r:id="rId3"/>
              </a:rPr>
              <a:t>1-888-632-3862</a:t>
            </a:r>
            <a:r>
              <a:rPr kumimoji="0" lang="en-US" altLang="en-US" sz="1200" b="0" i="0" u="none" strike="noStrike" cap="none" normalizeH="0" baseline="0" dirty="0">
                <a:ln>
                  <a:noFill/>
                </a:ln>
                <a:solidFill>
                  <a:srgbClr val="414141"/>
                </a:solidFill>
                <a:effectLst/>
                <a:latin typeface="CVS Health Sans Medium" panose="020B05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414141"/>
                </a:solidFill>
                <a:effectLst/>
                <a:latin typeface="CVS Health Sans Regular" panose="020B0504020202020204" pitchFamily="34" charset="0"/>
              </a:rPr>
              <a:t>Specialty precertification (injectable drugs) for Medicare plans – </a:t>
            </a:r>
            <a:r>
              <a:rPr kumimoji="0" lang="en-US" altLang="en-US" sz="1200" b="0" i="0" u="none" strike="noStrike" cap="none" normalizeH="0" baseline="0" dirty="0">
                <a:ln>
                  <a:noFill/>
                </a:ln>
                <a:solidFill>
                  <a:srgbClr val="414141"/>
                </a:solidFill>
                <a:effectLst/>
                <a:latin typeface="CVS Health Sans Medium" panose="020B0504020202020204" pitchFamily="34" charset="0"/>
                <a:hlinkClick r:id="rId6"/>
              </a:rPr>
              <a:t>1-866-503-0857</a:t>
            </a:r>
            <a:endParaRPr kumimoji="0" lang="en-US" altLang="en-US" sz="1200" b="0" i="0" u="none" strike="noStrike" cap="none" normalizeH="0" baseline="0" dirty="0">
              <a:ln>
                <a:noFill/>
              </a:ln>
              <a:solidFill>
                <a:srgbClr val="414141"/>
              </a:solidFill>
              <a:effectLst/>
              <a:latin typeface="CVS Health Sans Regular" panose="020B05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414141"/>
                </a:solidFill>
                <a:effectLst/>
                <a:latin typeface="CVS Health Sans Regular" panose="020B0504020202020204" pitchFamily="34" charset="0"/>
              </a:rPr>
              <a:t>Specialty precertification (injectable drugs) for non-Medicare plans – </a:t>
            </a:r>
            <a:r>
              <a:rPr kumimoji="0" lang="en-US" altLang="en-US" sz="1200" b="0" i="0" u="none" strike="noStrike" cap="none" normalizeH="0" baseline="0" dirty="0">
                <a:ln>
                  <a:noFill/>
                </a:ln>
                <a:solidFill>
                  <a:srgbClr val="414141"/>
                </a:solidFill>
                <a:effectLst/>
                <a:latin typeface="CVS Health Sans Medium" panose="020B0504020202020204" pitchFamily="34" charset="0"/>
                <a:hlinkClick r:id="rId7"/>
              </a:rPr>
              <a:t>1-866-752-7021</a:t>
            </a:r>
            <a:endParaRPr kumimoji="0" lang="en-US" altLang="en-US" sz="1200" b="0" i="0" u="none" strike="noStrike" cap="none" normalizeH="0" baseline="0" dirty="0">
              <a:ln>
                <a:noFill/>
              </a:ln>
              <a:solidFill>
                <a:srgbClr val="414141"/>
              </a:solidFill>
              <a:effectLst/>
              <a:latin typeface="CVS Health Sans Regular" panose="020B05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414141"/>
                </a:solidFill>
                <a:effectLst/>
                <a:latin typeface="CVS Health Sans Regular" panose="020B0504020202020204" pitchFamily="34" charset="0"/>
              </a:rPr>
              <a:t>Pharmacy precertification (oral drugs) for Medicare plans – </a:t>
            </a:r>
            <a:r>
              <a:rPr kumimoji="0" lang="en-US" altLang="en-US" sz="1200" b="0" i="0" u="none" strike="noStrike" cap="none" normalizeH="0" baseline="0" dirty="0">
                <a:ln>
                  <a:noFill/>
                </a:ln>
                <a:solidFill>
                  <a:srgbClr val="414141"/>
                </a:solidFill>
                <a:effectLst/>
                <a:latin typeface="CVS Health Sans Medium" panose="020B0504020202020204" pitchFamily="34" charset="0"/>
                <a:hlinkClick r:id="rId8"/>
              </a:rPr>
              <a:t>1-800-414-2386</a:t>
            </a:r>
            <a:r>
              <a:rPr kumimoji="0" lang="en-US" altLang="en-US" sz="1200" b="0" i="0" u="none" strike="noStrike" cap="none" normalizeH="0" baseline="0" dirty="0">
                <a:ln>
                  <a:noFill/>
                </a:ln>
                <a:solidFill>
                  <a:srgbClr val="414141"/>
                </a:solidFill>
                <a:effectLst/>
                <a:latin typeface="CVS Health Sans Medium" panose="020B0504020202020204" pitchFamily="34" charset="0"/>
              </a:rPr>
              <a:t> </a:t>
            </a:r>
            <a:endParaRPr kumimoji="0" lang="en-US" altLang="en-US" sz="1200" b="0" i="0" u="none" strike="noStrike" cap="none" normalizeH="0" baseline="0" dirty="0">
              <a:ln>
                <a:noFill/>
              </a:ln>
              <a:solidFill>
                <a:srgbClr val="414141"/>
              </a:solidFill>
              <a:effectLst/>
              <a:latin typeface="CVS Health Sans Regular" panose="020B05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414141"/>
                </a:solidFill>
                <a:effectLst/>
                <a:latin typeface="CVS Health Sans Regular" panose="020B0504020202020204" pitchFamily="34" charset="0"/>
              </a:rPr>
              <a:t>Pharmacy precertification (oral drugs) for non-Medicare plans – </a:t>
            </a:r>
            <a:r>
              <a:rPr kumimoji="0" lang="en-US" altLang="en-US" sz="1200" b="0" i="0" u="none" strike="noStrike" cap="none" normalizeH="0" baseline="0" dirty="0">
                <a:ln>
                  <a:noFill/>
                </a:ln>
                <a:solidFill>
                  <a:srgbClr val="414141"/>
                </a:solidFill>
                <a:effectLst/>
                <a:latin typeface="CVS Health Sans Medium" panose="020B0504020202020204" pitchFamily="34" charset="0"/>
                <a:hlinkClick r:id="rId9"/>
              </a:rPr>
              <a:t>1-855-240-0535</a:t>
            </a:r>
            <a:r>
              <a:rPr kumimoji="0" lang="en-US" altLang="en-US" sz="1200" b="0" i="0" u="none" strike="noStrike" cap="none" normalizeH="0" baseline="0" dirty="0">
                <a:ln>
                  <a:noFill/>
                </a:ln>
                <a:solidFill>
                  <a:srgbClr val="414141"/>
                </a:solidFill>
                <a:effectLst/>
                <a:latin typeface="CVS Health Sans Medium" panose="020B0504020202020204" pitchFamily="34" charset="0"/>
              </a:rPr>
              <a:t> </a:t>
            </a:r>
            <a:endParaRPr kumimoji="0" lang="en-US" altLang="en-US" sz="1200" b="0" i="0" u="none" strike="noStrike" cap="none" normalizeH="0" baseline="0" dirty="0">
              <a:ln>
                <a:noFill/>
              </a:ln>
              <a:solidFill>
                <a:srgbClr val="414141"/>
              </a:solidFill>
              <a:effectLst/>
              <a:latin typeface="CVS Health Sans Regular" panose="020B05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414141"/>
                </a:solidFill>
                <a:effectLst/>
                <a:latin typeface="CVS Health Sans Regular" panose="020B0504020202020204" pitchFamily="34" charset="0"/>
              </a:rPr>
              <a:t>BRCA genetic testing (precertification and information) - </a:t>
            </a:r>
            <a:r>
              <a:rPr kumimoji="0" lang="en-US" altLang="en-US" sz="1200" b="0" i="0" u="none" strike="noStrike" cap="none" normalizeH="0" baseline="0" dirty="0">
                <a:ln>
                  <a:noFill/>
                </a:ln>
                <a:solidFill>
                  <a:srgbClr val="414141"/>
                </a:solidFill>
                <a:effectLst/>
                <a:latin typeface="CVS Health Sans Medium" panose="020B0504020202020204" pitchFamily="34" charset="0"/>
                <a:hlinkClick r:id="rId10"/>
              </a:rPr>
              <a:t>1-877-794-8720</a:t>
            </a:r>
            <a:r>
              <a:rPr kumimoji="0" lang="en-US" altLang="en-US" sz="1200" b="0" i="0" u="none" strike="noStrike" cap="none" normalizeH="0" baseline="0" dirty="0">
                <a:ln>
                  <a:noFill/>
                </a:ln>
                <a:solidFill>
                  <a:srgbClr val="414141"/>
                </a:solidFill>
                <a:effectLst/>
                <a:latin typeface="CVS Health Sans Medium" panose="020B0504020202020204" pitchFamily="34" charset="0"/>
              </a:rPr>
              <a:t> </a:t>
            </a:r>
            <a:endParaRPr kumimoji="0" lang="en-US" altLang="en-US" sz="1200" b="0" i="0" u="none" strike="noStrike" cap="none" normalizeH="0" baseline="0" dirty="0">
              <a:ln>
                <a:noFill/>
              </a:ln>
              <a:solidFill>
                <a:srgbClr val="414141"/>
              </a:solidFill>
              <a:effectLst/>
              <a:latin typeface="CVS Health Sans Regular" panose="020B05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414141"/>
                </a:solidFill>
                <a:effectLst/>
                <a:latin typeface="CVS Health Sans Regular" panose="020B0504020202020204" pitchFamily="34" charset="0"/>
              </a:rPr>
              <a:t>National Medical Excellence (transplant related care and cellular therapy services)– </a:t>
            </a:r>
            <a:r>
              <a:rPr kumimoji="0" lang="en-US" altLang="en-US" sz="1200" b="0" i="0" u="none" strike="noStrike" cap="none" normalizeH="0" baseline="0" dirty="0">
                <a:ln>
                  <a:noFill/>
                </a:ln>
                <a:solidFill>
                  <a:srgbClr val="414141"/>
                </a:solidFill>
                <a:effectLst/>
                <a:latin typeface="CVS Health Sans Medium" panose="020B0504020202020204" pitchFamily="34" charset="0"/>
                <a:hlinkClick r:id="rId11"/>
              </a:rPr>
              <a:t>1-877-212-8811</a:t>
            </a:r>
            <a:r>
              <a:rPr kumimoji="0" lang="en-US" altLang="en-US" sz="1200" b="0" i="0" u="none" strike="noStrike" cap="none" normalizeH="0" baseline="0" dirty="0">
                <a:ln>
                  <a:noFill/>
                </a:ln>
                <a:solidFill>
                  <a:srgbClr val="414141"/>
                </a:solidFill>
                <a:effectLst/>
                <a:latin typeface="CVS Health Sans Medium" panose="020B0504020202020204" pitchFamily="34" charset="0"/>
              </a:rPr>
              <a:t> </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200" b="0" i="0" u="none" strike="noStrike" cap="none" normalizeH="0" baseline="0" dirty="0">
              <a:ln>
                <a:noFill/>
              </a:ln>
              <a:solidFill>
                <a:srgbClr val="414141"/>
              </a:solidFill>
              <a:effectLst/>
              <a:latin typeface="CVS Health Sans Regular" panose="020B05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200" b="0" i="0" u="none" strike="noStrike" cap="none" normalizeH="0" baseline="0" dirty="0">
                <a:ln>
                  <a:noFill/>
                </a:ln>
                <a:solidFill>
                  <a:srgbClr val="414141"/>
                </a:solidFill>
                <a:effectLst/>
                <a:latin typeface="CVS Health Sans Regular" panose="020B0504020202020204" pitchFamily="34" charset="0"/>
              </a:rPr>
              <a:t>Participating providers can find more precertification phone numbers in </a:t>
            </a:r>
            <a:r>
              <a:rPr kumimoji="0" lang="en-US" altLang="en-US" sz="1200" b="0" i="0" u="sng" strike="noStrike" cap="none" normalizeH="0" baseline="0" dirty="0">
                <a:ln>
                  <a:noFill/>
                </a:ln>
                <a:solidFill>
                  <a:srgbClr val="8932AF"/>
                </a:solidFill>
                <a:effectLst/>
                <a:latin typeface="CVS Health Sans Regular" panose="020B0504020202020204" pitchFamily="34" charset="0"/>
                <a:hlinkClick r:id="rId12"/>
              </a:rPr>
              <a:t>Participating provider precertification list for Aetna (PDF)</a:t>
            </a:r>
            <a:r>
              <a:rPr kumimoji="0" lang="en-US" altLang="en-US" sz="1200" b="0" i="0" u="none" strike="noStrike" cap="none" normalizeH="0" baseline="0" dirty="0">
                <a:ln>
                  <a:noFill/>
                </a:ln>
                <a:solidFill>
                  <a:srgbClr val="414141"/>
                </a:solidFill>
                <a:effectLst/>
                <a:latin typeface="CVS Health Sans Regular" panose="020B05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414141"/>
                </a:solidFill>
                <a:effectLst/>
                <a:latin typeface="CVS Health Sans Regular" panose="020B05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414141"/>
                </a:solidFill>
                <a:effectLst/>
                <a:latin typeface="CVS Health Sans Medium" panose="020B0504020202020204" pitchFamily="34" charset="0"/>
              </a:rPr>
              <a:t>Special programs and other phone numbers</a:t>
            </a:r>
            <a:endParaRPr kumimoji="0" lang="en-US" altLang="en-US" sz="1200" b="0" i="0" u="none" strike="noStrike" cap="none" normalizeH="0" baseline="0" dirty="0">
              <a:ln>
                <a:noFill/>
              </a:ln>
              <a:solidFill>
                <a:srgbClr val="414141"/>
              </a:solidFill>
              <a:effectLst/>
              <a:latin typeface="CVS Health Sans Regular" panose="020B05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414141"/>
                </a:solidFill>
                <a:effectLst/>
                <a:latin typeface="CVS Health Sans Regular" panose="020B0504020202020204" pitchFamily="34" charset="0"/>
              </a:rPr>
              <a:t>Availity ® help - registration questions, help with user name/password - </a:t>
            </a:r>
            <a:r>
              <a:rPr kumimoji="0" lang="en-US" altLang="en-US" sz="1200" b="0" i="0" u="none" strike="noStrike" cap="none" normalizeH="0" baseline="0" dirty="0">
                <a:ln>
                  <a:noFill/>
                </a:ln>
                <a:solidFill>
                  <a:srgbClr val="414141"/>
                </a:solidFill>
                <a:effectLst/>
                <a:latin typeface="CVS Health Sans Medium" panose="020B0504020202020204" pitchFamily="34" charset="0"/>
                <a:hlinkClick r:id="rId13"/>
              </a:rPr>
              <a:t>1-800-282-4548</a:t>
            </a:r>
            <a:endParaRPr lang="en-US" altLang="en-US" sz="1200" b="0" dirty="0">
              <a:solidFill>
                <a:srgbClr val="414141"/>
              </a:solidFill>
              <a:latin typeface="CVS Health Sans Medium" panose="020B05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414141"/>
                </a:solidFill>
                <a:effectLst/>
                <a:latin typeface="CVS Health Sans Regular" panose="020B0504020202020204" pitchFamily="34" charset="0"/>
              </a:rPr>
              <a:t>Disease management programs - </a:t>
            </a:r>
            <a:r>
              <a:rPr kumimoji="0" lang="en-US" altLang="en-US" sz="1200" b="0" i="0" u="none" strike="noStrike" cap="none" normalizeH="0" baseline="0" dirty="0">
                <a:ln>
                  <a:noFill/>
                </a:ln>
                <a:solidFill>
                  <a:srgbClr val="414141"/>
                </a:solidFill>
                <a:effectLst/>
                <a:latin typeface="CVS Health Sans Medium" panose="020B0504020202020204" pitchFamily="34" charset="0"/>
                <a:hlinkClick r:id="rId14"/>
              </a:rPr>
              <a:t>1-866-269-4500</a:t>
            </a:r>
            <a:endParaRPr kumimoji="0" lang="en-US" altLang="en-US" sz="1200" b="0" i="0" u="none" strike="noStrike" cap="none" normalizeH="0" baseline="0" dirty="0">
              <a:ln>
                <a:noFill/>
              </a:ln>
              <a:solidFill>
                <a:srgbClr val="414141"/>
              </a:solidFill>
              <a:effectLst/>
              <a:latin typeface="CVS Health Sans Regular" panose="020B05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414141"/>
                </a:solidFill>
                <a:effectLst/>
                <a:latin typeface="CVS Health Sans Regular" panose="020B0504020202020204" pitchFamily="34" charset="0"/>
              </a:rPr>
              <a:t>Infertility program - </a:t>
            </a:r>
            <a:r>
              <a:rPr kumimoji="0" lang="en-US" altLang="en-US" sz="1200" b="0" i="0" u="none" strike="noStrike" cap="none" normalizeH="0" baseline="0" dirty="0">
                <a:ln>
                  <a:noFill/>
                </a:ln>
                <a:solidFill>
                  <a:srgbClr val="414141"/>
                </a:solidFill>
                <a:effectLst/>
                <a:latin typeface="CVS Health Sans Medium" panose="020B0504020202020204" pitchFamily="34" charset="0"/>
                <a:hlinkClick r:id="rId15"/>
              </a:rPr>
              <a:t>1-800-575-5999</a:t>
            </a:r>
            <a:r>
              <a:rPr kumimoji="0" lang="en-US" altLang="en-US" sz="1200" b="0" i="0" u="none" strike="noStrike" cap="none" normalizeH="0" baseline="0" dirty="0">
                <a:ln>
                  <a:noFill/>
                </a:ln>
                <a:solidFill>
                  <a:srgbClr val="414141"/>
                </a:solidFill>
                <a:effectLst/>
                <a:latin typeface="CVS Health Sans Medium" panose="020B0504020202020204" pitchFamily="34" charset="0"/>
              </a:rPr>
              <a:t> </a:t>
            </a:r>
            <a:endParaRPr kumimoji="0" lang="en-US" altLang="en-US" sz="1200" b="0" i="0" u="none" strike="noStrike" cap="none" normalizeH="0" baseline="0" dirty="0">
              <a:ln>
                <a:noFill/>
              </a:ln>
              <a:solidFill>
                <a:srgbClr val="414141"/>
              </a:solidFill>
              <a:effectLst/>
              <a:latin typeface="CVS Health Sans Regular" panose="020B05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414141"/>
                </a:solidFill>
                <a:effectLst/>
                <a:latin typeface="CVS Health Sans Regular" panose="020B0504020202020204" pitchFamily="34" charset="0"/>
              </a:rPr>
              <a:t>Maternity program - </a:t>
            </a:r>
            <a:r>
              <a:rPr kumimoji="0" lang="en-US" altLang="en-US" sz="1200" b="0" i="0" u="none" strike="noStrike" cap="none" normalizeH="0" baseline="0" dirty="0">
                <a:ln>
                  <a:noFill/>
                </a:ln>
                <a:solidFill>
                  <a:srgbClr val="414141"/>
                </a:solidFill>
                <a:effectLst/>
                <a:latin typeface="CVS Health Sans Medium" panose="020B0504020202020204" pitchFamily="34" charset="0"/>
                <a:hlinkClick r:id="rId16"/>
              </a:rPr>
              <a:t>1-800-272-3531</a:t>
            </a:r>
            <a:r>
              <a:rPr kumimoji="0" lang="en-US" altLang="en-US" sz="1200" b="0" i="0" u="none" strike="noStrike" cap="none" normalizeH="0" baseline="0" dirty="0">
                <a:ln>
                  <a:noFill/>
                </a:ln>
                <a:solidFill>
                  <a:srgbClr val="414141"/>
                </a:solidFill>
                <a:effectLst/>
                <a:latin typeface="CVS Health Sans Medium" panose="020B0504020202020204" pitchFamily="34" charset="0"/>
              </a:rPr>
              <a:t> </a:t>
            </a:r>
            <a:endParaRPr kumimoji="0" lang="en-US" altLang="en-US" sz="1200" b="0" i="0" u="none" strike="noStrike" cap="none" normalizeH="0" baseline="0" dirty="0">
              <a:ln>
                <a:noFill/>
              </a:ln>
              <a:solidFill>
                <a:srgbClr val="414141"/>
              </a:solidFill>
              <a:effectLst/>
              <a:latin typeface="CVS Health Sans Regular" panose="020B05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414141"/>
                </a:solidFill>
                <a:effectLst/>
                <a:latin typeface="CVS Health Sans Regular" panose="020B0504020202020204" pitchFamily="34" charset="0"/>
              </a:rPr>
              <a:t>Pharmacy management - </a:t>
            </a:r>
            <a:r>
              <a:rPr kumimoji="0" lang="en-US" altLang="en-US" sz="1200" b="0" i="0" u="none" strike="noStrike" cap="none" normalizeH="0" baseline="0" dirty="0">
                <a:ln>
                  <a:noFill/>
                </a:ln>
                <a:solidFill>
                  <a:srgbClr val="414141"/>
                </a:solidFill>
                <a:effectLst/>
                <a:latin typeface="CVS Health Sans Medium" panose="020B0504020202020204" pitchFamily="34" charset="0"/>
                <a:hlinkClick r:id="rId17"/>
              </a:rPr>
              <a:t>1-800-238-6279</a:t>
            </a:r>
            <a:r>
              <a:rPr kumimoji="0" lang="en-US" altLang="en-US" sz="1200" b="0" i="0" u="none" strike="noStrike" cap="none" normalizeH="0" baseline="0" dirty="0">
                <a:ln>
                  <a:noFill/>
                </a:ln>
                <a:solidFill>
                  <a:srgbClr val="414141"/>
                </a:solidFill>
                <a:effectLst/>
                <a:latin typeface="CVS Health Sans Medium" panose="020B0504020202020204" pitchFamily="34" charset="0"/>
              </a:rPr>
              <a:t> </a:t>
            </a:r>
            <a:endParaRPr kumimoji="0" lang="en-US" altLang="en-US" sz="1200" b="0" i="0" u="none" strike="noStrike" cap="none" normalizeH="0" baseline="0" dirty="0">
              <a:ln>
                <a:noFill/>
              </a:ln>
              <a:solidFill>
                <a:srgbClr val="414141"/>
              </a:solidFill>
              <a:effectLst/>
              <a:latin typeface="CVS Health Sans Regular" panose="020B05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414141"/>
                </a:solidFill>
                <a:effectLst/>
                <a:latin typeface="CVS Health Sans Regular" panose="020B0504020202020204" pitchFamily="34" charset="0"/>
              </a:rPr>
              <a:t>Specialty pharmacy - </a:t>
            </a:r>
            <a:r>
              <a:rPr kumimoji="0" lang="en-US" altLang="en-US" sz="1200" b="0" i="0" u="none" strike="noStrike" cap="none" normalizeH="0" baseline="0" dirty="0">
                <a:ln>
                  <a:noFill/>
                </a:ln>
                <a:solidFill>
                  <a:srgbClr val="414141"/>
                </a:solidFill>
                <a:effectLst/>
                <a:latin typeface="CVS Health Sans Medium" panose="020B0504020202020204" pitchFamily="34" charset="0"/>
                <a:hlinkClick r:id="rId18"/>
              </a:rPr>
              <a:t>1-866-782-2779</a:t>
            </a:r>
            <a:r>
              <a:rPr kumimoji="0" lang="en-US" altLang="en-US" sz="1200" b="0" i="0" u="none" strike="noStrike" cap="none" normalizeH="0" baseline="0" dirty="0">
                <a:ln>
                  <a:noFill/>
                </a:ln>
                <a:solidFill>
                  <a:srgbClr val="414141"/>
                </a:solidFill>
                <a:effectLst/>
                <a:latin typeface="CVS Health Sans Medium" panose="020B0504020202020204" pitchFamily="34" charset="0"/>
              </a:rPr>
              <a:t> </a:t>
            </a:r>
            <a:endParaRPr kumimoji="0" lang="en-US" altLang="en-US" sz="1200" b="0" i="0" u="none" strike="noStrike" cap="none" normalizeH="0" baseline="0" dirty="0">
              <a:ln>
                <a:noFill/>
              </a:ln>
              <a:solidFill>
                <a:srgbClr val="414141"/>
              </a:solidFill>
              <a:effectLst/>
              <a:latin typeface="CVS Health Sans Regular" panose="020B05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414141"/>
                </a:solidFill>
                <a:effectLst/>
                <a:latin typeface="CVS Health Sans Regular" panose="020B0504020202020204" pitchFamily="34" charset="0"/>
              </a:rPr>
              <a:t>Transplant program - </a:t>
            </a:r>
            <a:r>
              <a:rPr kumimoji="0" lang="en-US" altLang="en-US" sz="1200" b="0" i="0" u="none" strike="noStrike" cap="none" normalizeH="0" baseline="0" dirty="0">
                <a:ln>
                  <a:noFill/>
                </a:ln>
                <a:solidFill>
                  <a:srgbClr val="414141"/>
                </a:solidFill>
                <a:effectLst/>
                <a:latin typeface="CVS Health Sans Medium" panose="020B0504020202020204" pitchFamily="34" charset="0"/>
                <a:hlinkClick r:id="rId11"/>
              </a:rPr>
              <a:t>1-877-212-8811</a:t>
            </a:r>
            <a:r>
              <a:rPr kumimoji="0" lang="en-US" altLang="en-US" sz="1200" b="0" i="0" u="none" strike="noStrike" cap="none" normalizeH="0" baseline="0" dirty="0">
                <a:ln>
                  <a:noFill/>
                </a:ln>
                <a:solidFill>
                  <a:srgbClr val="414141"/>
                </a:solidFill>
                <a:effectLst/>
                <a:latin typeface="CVS Health Sans Medium" panose="020B0504020202020204" pitchFamily="34" charset="0"/>
              </a:rPr>
              <a:t> </a:t>
            </a:r>
            <a:endParaRPr kumimoji="0" lang="en-US" altLang="en-US" sz="1200" b="0" i="0" u="none" strike="noStrike" cap="none" normalizeH="0" baseline="0" dirty="0">
              <a:ln>
                <a:noFill/>
              </a:ln>
              <a:solidFill>
                <a:srgbClr val="414141"/>
              </a:solidFill>
              <a:effectLst/>
              <a:latin typeface="CVS Health Sans Regular" panose="020B0504020202020204" pitchFamily="34" charset="0"/>
            </a:endParaRPr>
          </a:p>
        </p:txBody>
      </p:sp>
    </p:spTree>
    <p:extLst>
      <p:ext uri="{BB962C8B-B14F-4D97-AF65-F5344CB8AC3E}">
        <p14:creationId xmlns:p14="http://schemas.microsoft.com/office/powerpoint/2010/main" val="2464625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4AE99-54BD-4C89-B9BD-5E30F3707B78}"/>
              </a:ext>
            </a:extLst>
          </p:cNvPr>
          <p:cNvSpPr/>
          <p:nvPr/>
        </p:nvSpPr>
        <p:spPr>
          <a:xfrm>
            <a:off x="457200" y="404550"/>
            <a:ext cx="8382000" cy="5878532"/>
          </a:xfrm>
          <a:prstGeom prst="rect">
            <a:avLst/>
          </a:prstGeom>
        </p:spPr>
        <p:txBody>
          <a:bodyPr wrap="square">
            <a:spAutoFit/>
          </a:bodyPr>
          <a:lstStyle/>
          <a:p>
            <a:pPr algn="l" fontAlgn="base"/>
            <a:r>
              <a:rPr lang="en-US" sz="2000" b="1" i="0" dirty="0">
                <a:solidFill>
                  <a:schemeClr val="tx2"/>
                </a:solidFill>
                <a:effectLst/>
                <a:highlight>
                  <a:srgbClr val="FFFF00"/>
                </a:highlight>
                <a:latin typeface="CVS Health Sans Regular" panose="020B0504020202020204" pitchFamily="34" charset="0"/>
              </a:rPr>
              <a:t>New address for Aetna Medicare Advantage </a:t>
            </a:r>
            <a:r>
              <a:rPr lang="en-US" sz="2000" b="1" i="0" dirty="0">
                <a:solidFill>
                  <a:schemeClr val="tx2"/>
                </a:solidFill>
                <a:effectLst/>
                <a:latin typeface="CVS Health Sans Regular" panose="020B0504020202020204" pitchFamily="34" charset="0"/>
              </a:rPr>
              <a:t>participating providers’ post-service </a:t>
            </a:r>
            <a:r>
              <a:rPr lang="en-US" sz="2000" b="1" i="0" dirty="0">
                <a:solidFill>
                  <a:schemeClr val="tx2"/>
                </a:solidFill>
                <a:effectLst/>
                <a:highlight>
                  <a:srgbClr val="FFFF00"/>
                </a:highlight>
                <a:latin typeface="CVS Health Sans Regular" panose="020B0504020202020204" pitchFamily="34" charset="0"/>
              </a:rPr>
              <a:t>appeals</a:t>
            </a:r>
          </a:p>
          <a:p>
            <a:pPr algn="l"/>
            <a:r>
              <a:rPr lang="en-US" sz="1400" b="0" i="0" dirty="0">
                <a:solidFill>
                  <a:srgbClr val="414141"/>
                </a:solidFill>
                <a:effectLst/>
                <a:latin typeface="CVS Health Sans Regular" panose="020B0504020202020204" pitchFamily="34" charset="0"/>
              </a:rPr>
              <a:t> </a:t>
            </a:r>
          </a:p>
          <a:p>
            <a:pPr algn="l"/>
            <a:r>
              <a:rPr lang="en-US" sz="1400" b="0" i="0" dirty="0">
                <a:solidFill>
                  <a:srgbClr val="414141"/>
                </a:solidFill>
                <a:effectLst/>
                <a:latin typeface="CVS Health Sans Regular" panose="020B0504020202020204" pitchFamily="34" charset="0"/>
              </a:rPr>
              <a:t>Effective January 1, 2022, you need to use a new, Medicare-specific form for your post-service appeals.</a:t>
            </a:r>
          </a:p>
          <a:p>
            <a:pPr algn="l"/>
            <a:r>
              <a:rPr lang="en-US" sz="1400" b="0" i="0" dirty="0">
                <a:solidFill>
                  <a:srgbClr val="414141"/>
                </a:solidFill>
                <a:effectLst/>
                <a:latin typeface="CVS Health Sans Regular" panose="020B0504020202020204" pitchFamily="34" charset="0"/>
              </a:rPr>
              <a:t> </a:t>
            </a:r>
          </a:p>
          <a:p>
            <a:pPr algn="l"/>
            <a:r>
              <a:rPr lang="en-US" sz="1400" b="0" i="0" dirty="0">
                <a:solidFill>
                  <a:srgbClr val="414141"/>
                </a:solidFill>
                <a:effectLst/>
                <a:latin typeface="CVS Health Sans Regular" panose="020B0504020202020204" pitchFamily="34" charset="0"/>
              </a:rPr>
              <a:t>You can find this form, which is called the Medicare Provider Complaint and Appeal Request Form, by going to the </a:t>
            </a:r>
            <a:r>
              <a:rPr lang="en-US" sz="1400" b="0" i="0" u="sng" dirty="0">
                <a:solidFill>
                  <a:srgbClr val="8932AF"/>
                </a:solidFill>
                <a:effectLst/>
                <a:latin typeface="CVS Health Sans Regular" panose="020B0504020202020204" pitchFamily="34" charset="0"/>
                <a:hlinkClick r:id="rId2"/>
              </a:rPr>
              <a:t>forms for health care professionals page</a:t>
            </a:r>
            <a:r>
              <a:rPr lang="en-US" sz="1400" b="0" i="0" dirty="0">
                <a:solidFill>
                  <a:srgbClr val="414141"/>
                </a:solidFill>
                <a:effectLst/>
                <a:latin typeface="CVS Health Sans Regular" panose="020B0504020202020204" pitchFamily="34" charset="0"/>
              </a:rPr>
              <a:t> and scrolling to the “Dispute and appeals” drop-down menu.</a:t>
            </a:r>
          </a:p>
          <a:p>
            <a:pPr algn="l"/>
            <a:r>
              <a:rPr lang="en-US" sz="1400" b="0" i="0" dirty="0">
                <a:solidFill>
                  <a:srgbClr val="414141"/>
                </a:solidFill>
                <a:effectLst/>
                <a:latin typeface="CVS Health Sans Regular" panose="020B0504020202020204" pitchFamily="34" charset="0"/>
              </a:rPr>
              <a:t> </a:t>
            </a:r>
          </a:p>
          <a:p>
            <a:pPr algn="l"/>
            <a:r>
              <a:rPr lang="en-US" sz="1400" b="0" i="0" dirty="0">
                <a:solidFill>
                  <a:srgbClr val="414141"/>
                </a:solidFill>
                <a:effectLst/>
                <a:latin typeface="CVS Health Sans Regular" panose="020B0504020202020204" pitchFamily="34" charset="0"/>
              </a:rPr>
              <a:t>You will also need to send this form to a new, dedicated mailbox and fax number:</a:t>
            </a:r>
          </a:p>
          <a:p>
            <a:pPr lvl="1"/>
            <a:r>
              <a:rPr lang="en-US" sz="1400" b="1" i="0" dirty="0">
                <a:solidFill>
                  <a:srgbClr val="FF0000"/>
                </a:solidFill>
                <a:effectLst/>
                <a:latin typeface="CVS Health Sans Regular" panose="020B0504020202020204" pitchFamily="34" charset="0"/>
              </a:rPr>
              <a:t>Medicare Provider Appeals</a:t>
            </a:r>
            <a:br>
              <a:rPr lang="en-US" sz="1400" b="1" i="0" dirty="0">
                <a:solidFill>
                  <a:srgbClr val="FF0000"/>
                </a:solidFill>
                <a:effectLst/>
                <a:latin typeface="CVS Health Sans Regular" panose="020B0504020202020204" pitchFamily="34" charset="0"/>
              </a:rPr>
            </a:br>
            <a:r>
              <a:rPr lang="en-US" sz="1400" b="1" i="0" dirty="0">
                <a:solidFill>
                  <a:srgbClr val="FF0000"/>
                </a:solidFill>
                <a:effectLst/>
                <a:latin typeface="CVS Health Sans Regular" panose="020B0504020202020204" pitchFamily="34" charset="0"/>
              </a:rPr>
              <a:t>PO Box 14835</a:t>
            </a:r>
            <a:br>
              <a:rPr lang="en-US" sz="1400" b="1" i="0" dirty="0">
                <a:solidFill>
                  <a:srgbClr val="FF0000"/>
                </a:solidFill>
                <a:effectLst/>
                <a:latin typeface="CVS Health Sans Regular" panose="020B0504020202020204" pitchFamily="34" charset="0"/>
              </a:rPr>
            </a:br>
            <a:r>
              <a:rPr lang="en-US" sz="1400" b="1" i="0" dirty="0">
                <a:solidFill>
                  <a:srgbClr val="FF0000"/>
                </a:solidFill>
                <a:effectLst/>
                <a:latin typeface="CVS Health Sans Regular" panose="020B0504020202020204" pitchFamily="34" charset="0"/>
              </a:rPr>
              <a:t>Lexington, KY 40512</a:t>
            </a:r>
            <a:br>
              <a:rPr lang="en-US" sz="1400" b="1" i="0" dirty="0">
                <a:solidFill>
                  <a:srgbClr val="FF0000"/>
                </a:solidFill>
                <a:effectLst/>
                <a:latin typeface="CVS Health Sans Regular" panose="020B0504020202020204" pitchFamily="34" charset="0"/>
              </a:rPr>
            </a:br>
            <a:r>
              <a:rPr lang="en-US" sz="1400" b="1" i="0" dirty="0">
                <a:solidFill>
                  <a:srgbClr val="FF0000"/>
                </a:solidFill>
                <a:effectLst/>
                <a:latin typeface="CVS Health Sans Regular" panose="020B0504020202020204" pitchFamily="34" charset="0"/>
              </a:rPr>
              <a:t>Fax: 1-860-900-7995</a:t>
            </a:r>
          </a:p>
          <a:p>
            <a:pPr algn="l"/>
            <a:r>
              <a:rPr lang="en-US" sz="1400" b="0" i="0" dirty="0">
                <a:solidFill>
                  <a:srgbClr val="414141"/>
                </a:solidFill>
                <a:effectLst/>
                <a:latin typeface="CVS Health Sans Regular" panose="020B0504020202020204" pitchFamily="34" charset="0"/>
              </a:rPr>
              <a:t> </a:t>
            </a:r>
          </a:p>
          <a:p>
            <a:pPr algn="l"/>
            <a:r>
              <a:rPr lang="en-US" sz="1400" b="0" i="0" dirty="0">
                <a:solidFill>
                  <a:srgbClr val="414141"/>
                </a:solidFill>
                <a:effectLst/>
                <a:latin typeface="CVS Health Sans Regular" panose="020B0504020202020204" pitchFamily="34" charset="0"/>
              </a:rPr>
              <a:t>Please immediately discontinue using the </a:t>
            </a:r>
            <a:r>
              <a:rPr lang="en-US" sz="1400" b="0" i="0" dirty="0">
                <a:solidFill>
                  <a:srgbClr val="FF0000"/>
                </a:solidFill>
                <a:effectLst/>
                <a:latin typeface="CVS Health Sans Regular" panose="020B0504020202020204" pitchFamily="34" charset="0"/>
              </a:rPr>
              <a:t>old </a:t>
            </a:r>
            <a:r>
              <a:rPr lang="en-US" sz="1400" b="0" i="0" dirty="0">
                <a:solidFill>
                  <a:srgbClr val="414141"/>
                </a:solidFill>
                <a:effectLst/>
                <a:latin typeface="CVS Health Sans Regular" panose="020B0504020202020204" pitchFamily="34" charset="0"/>
              </a:rPr>
              <a:t>mailbox and fax number below:</a:t>
            </a:r>
          </a:p>
          <a:p>
            <a:pPr lvl="1"/>
            <a:r>
              <a:rPr lang="en-US" sz="1400" b="0" i="0" dirty="0">
                <a:solidFill>
                  <a:srgbClr val="414141"/>
                </a:solidFill>
                <a:effectLst/>
                <a:latin typeface="CVS Health Sans Regular" panose="020B0504020202020204" pitchFamily="34" charset="0"/>
              </a:rPr>
              <a:t> Provider Resolution Team</a:t>
            </a:r>
            <a:br>
              <a:rPr lang="en-US" sz="1400" b="0" i="0" dirty="0">
                <a:solidFill>
                  <a:srgbClr val="414141"/>
                </a:solidFill>
                <a:effectLst/>
                <a:latin typeface="CVS Health Sans Regular" panose="020B0504020202020204" pitchFamily="34" charset="0"/>
              </a:rPr>
            </a:br>
            <a:r>
              <a:rPr lang="en-US" sz="1400" b="0" i="0" dirty="0">
                <a:solidFill>
                  <a:srgbClr val="414141"/>
                </a:solidFill>
                <a:effectLst/>
                <a:latin typeface="CVS Health Sans Regular" panose="020B0504020202020204" pitchFamily="34" charset="0"/>
              </a:rPr>
              <a:t>PO Box 14020</a:t>
            </a:r>
            <a:br>
              <a:rPr lang="en-US" sz="1400" b="0" i="0" dirty="0">
                <a:solidFill>
                  <a:srgbClr val="414141"/>
                </a:solidFill>
                <a:effectLst/>
                <a:latin typeface="CVS Health Sans Regular" panose="020B0504020202020204" pitchFamily="34" charset="0"/>
              </a:rPr>
            </a:br>
            <a:r>
              <a:rPr lang="en-US" sz="1400" b="0" i="0" dirty="0">
                <a:solidFill>
                  <a:srgbClr val="414141"/>
                </a:solidFill>
                <a:effectLst/>
                <a:latin typeface="CVS Health Sans Regular" panose="020B0504020202020204" pitchFamily="34" charset="0"/>
              </a:rPr>
              <a:t>Lexington, KY 40512</a:t>
            </a:r>
            <a:br>
              <a:rPr lang="en-US" sz="1400" b="0" i="0" dirty="0">
                <a:solidFill>
                  <a:srgbClr val="414141"/>
                </a:solidFill>
                <a:effectLst/>
                <a:latin typeface="CVS Health Sans Regular" panose="020B0504020202020204" pitchFamily="34" charset="0"/>
              </a:rPr>
            </a:br>
            <a:r>
              <a:rPr lang="en-US" sz="1400" b="0" i="0" dirty="0">
                <a:solidFill>
                  <a:srgbClr val="414141"/>
                </a:solidFill>
                <a:effectLst/>
                <a:latin typeface="CVS Health Sans Regular" panose="020B0504020202020204" pitchFamily="34" charset="0"/>
              </a:rPr>
              <a:t>Fax: 1-800-624-0756</a:t>
            </a:r>
          </a:p>
          <a:p>
            <a:pPr algn="l"/>
            <a:r>
              <a:rPr lang="en-US" sz="1400" b="0" i="0" dirty="0">
                <a:solidFill>
                  <a:srgbClr val="414141"/>
                </a:solidFill>
                <a:effectLst/>
                <a:latin typeface="CVS Health Sans Regular" panose="020B0504020202020204" pitchFamily="34" charset="0"/>
              </a:rPr>
              <a:t> </a:t>
            </a:r>
          </a:p>
          <a:p>
            <a:pPr algn="l" fontAlgn="base"/>
            <a:r>
              <a:rPr lang="en-US" sz="1400" b="0" i="0" dirty="0">
                <a:solidFill>
                  <a:srgbClr val="414141"/>
                </a:solidFill>
                <a:effectLst/>
                <a:latin typeface="CVS Health Sans Medium" panose="020B0504020202020204" pitchFamily="34" charset="0"/>
              </a:rPr>
              <a:t>What hasn’t changed</a:t>
            </a:r>
            <a:endParaRPr lang="en-US" sz="1400" b="0" i="0" dirty="0">
              <a:solidFill>
                <a:srgbClr val="414141"/>
              </a:solidFill>
              <a:effectLst/>
              <a:latin typeface="CVS Health Sans Regular" panose="020B0504020202020204" pitchFamily="34" charset="0"/>
            </a:endParaRPr>
          </a:p>
          <a:p>
            <a:pPr marL="285750" indent="-285750" algn="l">
              <a:buFont typeface="Wingdings" panose="05000000000000000000" pitchFamily="2" charset="2"/>
              <a:buChar char="Ø"/>
            </a:pPr>
            <a:r>
              <a:rPr lang="en-US" sz="1400" b="0" i="0" dirty="0">
                <a:solidFill>
                  <a:srgbClr val="414141"/>
                </a:solidFill>
                <a:effectLst/>
                <a:latin typeface="CVS Health Sans Regular" panose="020B0504020202020204" pitchFamily="34" charset="0"/>
              </a:rPr>
              <a:t>Continue to use the existing address for </a:t>
            </a:r>
            <a:r>
              <a:rPr lang="en-US" sz="1400" b="0" i="0" u="sng" dirty="0">
                <a:solidFill>
                  <a:srgbClr val="8932AF"/>
                </a:solidFill>
                <a:effectLst/>
                <a:latin typeface="CVS Health Sans Regular" panose="020B0504020202020204" pitchFamily="34" charset="0"/>
                <a:hlinkClick r:id="rId3"/>
              </a:rPr>
              <a:t>commercial appeals</a:t>
            </a:r>
            <a:r>
              <a:rPr lang="en-US" sz="1400" b="0" i="0" dirty="0">
                <a:solidFill>
                  <a:srgbClr val="414141"/>
                </a:solidFill>
                <a:effectLst/>
                <a:latin typeface="CVS Health Sans Regular" panose="020B0504020202020204" pitchFamily="34" charset="0"/>
              </a:rPr>
              <a:t>. </a:t>
            </a:r>
          </a:p>
          <a:p>
            <a:pPr marL="285750" indent="-285750" algn="l">
              <a:buFont typeface="Wingdings" panose="05000000000000000000" pitchFamily="2" charset="2"/>
              <a:buChar char="Ø"/>
            </a:pPr>
            <a:r>
              <a:rPr lang="en-US" sz="1400" b="0" i="0" dirty="0">
                <a:solidFill>
                  <a:srgbClr val="414141"/>
                </a:solidFill>
                <a:effectLst/>
                <a:latin typeface="CVS Health Sans Regular" panose="020B0504020202020204" pitchFamily="34" charset="0"/>
              </a:rPr>
              <a:t>Also know that the </a:t>
            </a:r>
            <a:r>
              <a:rPr lang="en-US" sz="1400" b="0" i="0" u="sng" dirty="0">
                <a:solidFill>
                  <a:srgbClr val="8932AF"/>
                </a:solidFill>
                <a:effectLst/>
                <a:latin typeface="CVS Health Sans Regular" panose="020B0504020202020204" pitchFamily="34" charset="0"/>
                <a:hlinkClick r:id="rId3"/>
              </a:rPr>
              <a:t>reconsideration process</a:t>
            </a:r>
            <a:r>
              <a:rPr lang="en-US" sz="1400" b="0" i="0" dirty="0">
                <a:solidFill>
                  <a:srgbClr val="414141"/>
                </a:solidFill>
                <a:effectLst/>
                <a:latin typeface="CVS Health Sans Regular" panose="020B0504020202020204" pitchFamily="34" charset="0"/>
              </a:rPr>
              <a:t> is not changing.  </a:t>
            </a:r>
          </a:p>
          <a:p>
            <a:pPr marL="285750" indent="-285750" algn="l">
              <a:buFont typeface="Wingdings" panose="05000000000000000000" pitchFamily="2" charset="2"/>
              <a:buChar char="Ø"/>
            </a:pPr>
            <a:r>
              <a:rPr lang="en-US" sz="1400" b="0" i="0" dirty="0">
                <a:solidFill>
                  <a:srgbClr val="414141"/>
                </a:solidFill>
                <a:effectLst/>
                <a:latin typeface="CVS Health Sans Regular" panose="020B0504020202020204" pitchFamily="34" charset="0"/>
              </a:rPr>
              <a:t>Reminder: Appeal form is REQUIRED to launch your formal appeal. </a:t>
            </a:r>
          </a:p>
        </p:txBody>
      </p:sp>
      <p:pic>
        <p:nvPicPr>
          <p:cNvPr id="7" name="Picture 6" descr="Shocked Meow">
            <a:extLst>
              <a:ext uri="{FF2B5EF4-FFF2-40B4-BE49-F238E27FC236}">
                <a16:creationId xmlns:a16="http://schemas.microsoft.com/office/drawing/2014/main" id="{A7394C49-F9F1-42EC-8103-28F6DABCC8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2909" y="3886200"/>
            <a:ext cx="2209800" cy="2209800"/>
          </a:xfrm>
          <a:prstGeom prst="rect">
            <a:avLst/>
          </a:prstGeom>
        </p:spPr>
      </p:pic>
    </p:spTree>
    <p:extLst>
      <p:ext uri="{BB962C8B-B14F-4D97-AF65-F5344CB8AC3E}">
        <p14:creationId xmlns:p14="http://schemas.microsoft.com/office/powerpoint/2010/main" val="747596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8F6C4-6BDE-49C4-A6AF-20EE2348F333}"/>
              </a:ext>
            </a:extLst>
          </p:cNvPr>
          <p:cNvSpPr>
            <a:spLocks noGrp="1"/>
          </p:cNvSpPr>
          <p:nvPr>
            <p:ph type="title"/>
          </p:nvPr>
        </p:nvSpPr>
        <p:spPr>
          <a:xfrm>
            <a:off x="164383" y="297212"/>
            <a:ext cx="8815234" cy="409023"/>
          </a:xfrm>
        </p:spPr>
        <p:txBody>
          <a:bodyPr/>
          <a:lstStyle/>
          <a:p>
            <a:r>
              <a:rPr lang="en-US" sz="2400" dirty="0"/>
              <a:t>We’ve enhanced our claims status responses on our provider portal</a:t>
            </a:r>
          </a:p>
        </p:txBody>
      </p:sp>
      <p:sp>
        <p:nvSpPr>
          <p:cNvPr id="3" name="Content Placeholder 2">
            <a:extLst>
              <a:ext uri="{FF2B5EF4-FFF2-40B4-BE49-F238E27FC236}">
                <a16:creationId xmlns:a16="http://schemas.microsoft.com/office/drawing/2014/main" id="{3C83FEB8-9B32-4757-9D05-4ACF6AD01A9B}"/>
              </a:ext>
            </a:extLst>
          </p:cNvPr>
          <p:cNvSpPr>
            <a:spLocks noGrp="1"/>
          </p:cNvSpPr>
          <p:nvPr>
            <p:ph idx="1"/>
          </p:nvPr>
        </p:nvSpPr>
        <p:spPr>
          <a:xfrm>
            <a:off x="244697" y="838201"/>
            <a:ext cx="8365903" cy="3505200"/>
          </a:xfrm>
        </p:spPr>
        <p:txBody>
          <a:bodyPr/>
          <a:lstStyle/>
          <a:p>
            <a:r>
              <a:rPr lang="en-US" sz="1600" b="0" dirty="0"/>
              <a:t>Your most-requested change was to display proprietary remarks from our Explanations of Benefits </a:t>
            </a:r>
          </a:p>
          <a:p>
            <a:r>
              <a:rPr lang="en-US" sz="1600" b="0" dirty="0"/>
              <a:t>(EOB) statements. </a:t>
            </a:r>
          </a:p>
          <a:p>
            <a:endParaRPr lang="en-US" sz="1600" b="0" dirty="0"/>
          </a:p>
          <a:p>
            <a:r>
              <a:rPr lang="en-US" sz="1600" dirty="0">
                <a:solidFill>
                  <a:srgbClr val="F13F0F"/>
                </a:solidFill>
              </a:rPr>
              <a:t>You can now find our EOB remarks within our claims status responses. </a:t>
            </a:r>
          </a:p>
          <a:p>
            <a:r>
              <a:rPr lang="en-US" sz="1600" b="0" dirty="0"/>
              <a:t>The changes apply to both professional and institutional claims, as applicable.</a:t>
            </a:r>
          </a:p>
          <a:p>
            <a:endParaRPr lang="en-US" sz="1600" dirty="0"/>
          </a:p>
          <a:p>
            <a:r>
              <a:rPr lang="en-US" sz="1600" dirty="0">
                <a:highlight>
                  <a:srgbClr val="FFFF00"/>
                </a:highlight>
              </a:rPr>
              <a:t>No more reading our claims status responses and then reading our EOB statements. </a:t>
            </a:r>
          </a:p>
          <a:p>
            <a:r>
              <a:rPr lang="en-US" sz="1600" dirty="0">
                <a:highlight>
                  <a:srgbClr val="FFFF00"/>
                </a:highlight>
              </a:rPr>
              <a:t>You’ll now find all the details in our claims status responses, saving you time.</a:t>
            </a:r>
          </a:p>
          <a:p>
            <a:endParaRPr lang="en-US" sz="1400" dirty="0"/>
          </a:p>
          <a:p>
            <a:r>
              <a:rPr lang="en-US" sz="1600" dirty="0"/>
              <a:t>Other fields we’ll now display</a:t>
            </a:r>
          </a:p>
          <a:p>
            <a:pPr lvl="2"/>
            <a:r>
              <a:rPr lang="en-US" sz="1600" dirty="0"/>
              <a:t>Patient information</a:t>
            </a:r>
          </a:p>
          <a:p>
            <a:pPr lvl="3"/>
            <a:r>
              <a:rPr lang="en-US" sz="1600" dirty="0"/>
              <a:t>Group number</a:t>
            </a:r>
          </a:p>
          <a:p>
            <a:pPr lvl="3"/>
            <a:r>
              <a:rPr lang="en-US" sz="1600" dirty="0"/>
              <a:t>Funding arrangement (fully insured, self-insured)</a:t>
            </a:r>
          </a:p>
          <a:p>
            <a:pPr marL="800100" lvl="3" indent="0">
              <a:buNone/>
            </a:pPr>
            <a:endParaRPr lang="en-US" sz="1600" dirty="0"/>
          </a:p>
          <a:p>
            <a:r>
              <a:rPr lang="en-US" sz="1600" dirty="0"/>
              <a:t>Claims and payment information</a:t>
            </a:r>
          </a:p>
          <a:p>
            <a:pPr lvl="3"/>
            <a:r>
              <a:rPr lang="en-US" sz="1600" dirty="0"/>
              <a:t>Bill type and description</a:t>
            </a:r>
          </a:p>
          <a:p>
            <a:pPr lvl="3"/>
            <a:r>
              <a:rPr lang="en-US" sz="1600" dirty="0"/>
              <a:t>Financial details; amounts for health care account; interest or penalty; patient responsibility; </a:t>
            </a:r>
          </a:p>
          <a:p>
            <a:pPr marL="800100" lvl="3" indent="0">
              <a:buNone/>
            </a:pPr>
            <a:r>
              <a:rPr lang="en-US" sz="1600" dirty="0"/>
              <a:t>	allowed; coinsurance, copayment and deductible; and other insurance paid</a:t>
            </a:r>
          </a:p>
        </p:txBody>
      </p:sp>
      <p:pic>
        <p:nvPicPr>
          <p:cNvPr id="8" name="Picture 7" descr="Woman cheering one hand">
            <a:extLst>
              <a:ext uri="{FF2B5EF4-FFF2-40B4-BE49-F238E27FC236}">
                <a16:creationId xmlns:a16="http://schemas.microsoft.com/office/drawing/2014/main" id="{D7905546-1E42-49E2-929D-D982AC2776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1752600"/>
            <a:ext cx="941579" cy="3680914"/>
          </a:xfrm>
          <a:prstGeom prst="rect">
            <a:avLst/>
          </a:prstGeom>
        </p:spPr>
      </p:pic>
    </p:spTree>
    <p:extLst>
      <p:ext uri="{BB962C8B-B14F-4D97-AF65-F5344CB8AC3E}">
        <p14:creationId xmlns:p14="http://schemas.microsoft.com/office/powerpoint/2010/main" val="3004583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FC635-98A1-4630-B26C-C73E0B5EE691}"/>
              </a:ext>
            </a:extLst>
          </p:cNvPr>
          <p:cNvSpPr>
            <a:spLocks noGrp="1"/>
          </p:cNvSpPr>
          <p:nvPr>
            <p:ph type="title"/>
          </p:nvPr>
        </p:nvSpPr>
        <p:spPr>
          <a:xfrm>
            <a:off x="273050" y="152400"/>
            <a:ext cx="8855309" cy="2735942"/>
          </a:xfrm>
        </p:spPr>
        <p:txBody>
          <a:bodyPr/>
          <a:lstStyle/>
          <a:p>
            <a:r>
              <a:rPr lang="en-US" sz="2000" b="1" dirty="0">
                <a:solidFill>
                  <a:schemeClr val="tx2"/>
                </a:solidFill>
                <a:effectLst/>
                <a:latin typeface="Open Sans" panose="020B0606030504020204" pitchFamily="34" charset="0"/>
                <a:ea typeface="Calibri" panose="020F0502020204030204" pitchFamily="34" charset="0"/>
              </a:rPr>
              <a:t>Submitting precertification requests </a:t>
            </a:r>
            <a:br>
              <a:rPr lang="en-US" sz="1400" dirty="0">
                <a:solidFill>
                  <a:srgbClr val="414141"/>
                </a:solidFill>
                <a:effectLst/>
                <a:latin typeface="Open Sans" panose="020B0606030504020204" pitchFamily="34" charset="0"/>
                <a:ea typeface="Calibri" panose="020F0502020204030204" pitchFamily="34" charset="0"/>
              </a:rPr>
            </a:br>
            <a:br>
              <a:rPr lang="en-US" sz="1400" dirty="0">
                <a:solidFill>
                  <a:srgbClr val="414141"/>
                </a:solidFill>
                <a:effectLst/>
                <a:latin typeface="Open Sans" panose="020B0606030504020204" pitchFamily="34" charset="0"/>
                <a:ea typeface="Calibri" panose="020F0502020204030204" pitchFamily="34" charset="0"/>
              </a:rPr>
            </a:br>
            <a:r>
              <a:rPr lang="en-US" sz="1400" dirty="0">
                <a:solidFill>
                  <a:srgbClr val="414141"/>
                </a:solidFill>
                <a:effectLst/>
                <a:latin typeface="Open Sans" panose="020B0606030504020204" pitchFamily="34" charset="0"/>
                <a:ea typeface="Calibri" panose="020F0502020204030204" pitchFamily="34" charset="0"/>
              </a:rPr>
              <a:t>Be sure to submit precertification requests at least two weeks in advance. </a:t>
            </a:r>
            <a:br>
              <a:rPr lang="en-US" sz="1400" dirty="0">
                <a:solidFill>
                  <a:srgbClr val="414141"/>
                </a:solidFill>
                <a:effectLst/>
                <a:latin typeface="Open Sans" panose="020B0606030504020204" pitchFamily="34" charset="0"/>
                <a:ea typeface="Calibri" panose="020F0502020204030204" pitchFamily="34" charset="0"/>
              </a:rPr>
            </a:br>
            <a:r>
              <a:rPr lang="en-US" sz="1400" dirty="0">
                <a:solidFill>
                  <a:srgbClr val="414141"/>
                </a:solidFill>
                <a:effectLst/>
                <a:latin typeface="Open Sans" panose="020B0606030504020204" pitchFamily="34" charset="0"/>
                <a:ea typeface="Calibri" panose="020F0502020204030204" pitchFamily="34" charset="0"/>
              </a:rPr>
              <a:t>To save time, request precertification online. </a:t>
            </a:r>
            <a:br>
              <a:rPr lang="en-US" sz="1400" dirty="0">
                <a:solidFill>
                  <a:srgbClr val="414141"/>
                </a:solidFill>
                <a:effectLst/>
                <a:latin typeface="Open Sans" panose="020B0606030504020204" pitchFamily="34" charset="0"/>
                <a:ea typeface="Calibri" panose="020F0502020204030204" pitchFamily="34" charset="0"/>
              </a:rPr>
            </a:br>
            <a:br>
              <a:rPr lang="en-US" sz="1400" dirty="0">
                <a:solidFill>
                  <a:srgbClr val="414141"/>
                </a:solidFill>
                <a:effectLst/>
                <a:latin typeface="Open Sans" panose="020B0606030504020204" pitchFamily="34" charset="0"/>
                <a:ea typeface="Calibri" panose="020F0502020204030204" pitchFamily="34" charset="0"/>
              </a:rPr>
            </a:br>
            <a:r>
              <a:rPr lang="en-US" sz="1400" dirty="0">
                <a:solidFill>
                  <a:srgbClr val="414141"/>
                </a:solidFill>
                <a:effectLst/>
                <a:latin typeface="Open Sans" panose="020B0606030504020204" pitchFamily="34" charset="0"/>
                <a:ea typeface="Calibri" panose="020F0502020204030204" pitchFamily="34" charset="0"/>
              </a:rPr>
              <a:t>You can submit most requests online through our </a:t>
            </a:r>
            <a:r>
              <a:rPr lang="en-US" sz="1400" b="1" u="sng" strike="noStrike" dirty="0">
                <a:solidFill>
                  <a:srgbClr val="414141"/>
                </a:solidFill>
                <a:effectLst/>
                <a:latin typeface="Open Sans" panose="020B0606030504020204" pitchFamily="34" charset="0"/>
                <a:ea typeface="Calibri" panose="020F0502020204030204" pitchFamily="34" charset="0"/>
                <a:hlinkClick r:id="rId2"/>
              </a:rPr>
              <a:t>Availity provider portal</a:t>
            </a:r>
            <a:r>
              <a:rPr lang="en-US" sz="1400" dirty="0">
                <a:solidFill>
                  <a:srgbClr val="414141"/>
                </a:solidFill>
                <a:effectLst/>
                <a:latin typeface="Open Sans" panose="020B0606030504020204" pitchFamily="34" charset="0"/>
                <a:ea typeface="Calibri" panose="020F0502020204030204" pitchFamily="34" charset="0"/>
              </a:rPr>
              <a:t>.* </a:t>
            </a:r>
            <a:br>
              <a:rPr lang="en-US" sz="1400" dirty="0">
                <a:solidFill>
                  <a:srgbClr val="414141"/>
                </a:solidFill>
                <a:effectLst/>
                <a:latin typeface="Open Sans" panose="020B0606030504020204" pitchFamily="34" charset="0"/>
                <a:ea typeface="Calibri" panose="020F0502020204030204" pitchFamily="34" charset="0"/>
              </a:rPr>
            </a:br>
            <a:r>
              <a:rPr lang="en-US" sz="1400" dirty="0">
                <a:solidFill>
                  <a:srgbClr val="414141"/>
                </a:solidFill>
                <a:effectLst/>
                <a:latin typeface="Open Sans" panose="020B0606030504020204" pitchFamily="34" charset="0"/>
                <a:ea typeface="Calibri" panose="020F0502020204030204" pitchFamily="34" charset="0"/>
              </a:rPr>
              <a:t>Or you can use your practice’s Electronic Medical Record (EMR) system if it’s set up for electronic </a:t>
            </a:r>
            <a:br>
              <a:rPr lang="en-US" sz="1400" dirty="0">
                <a:solidFill>
                  <a:srgbClr val="414141"/>
                </a:solidFill>
                <a:effectLst/>
                <a:latin typeface="Open Sans" panose="020B0606030504020204" pitchFamily="34" charset="0"/>
                <a:ea typeface="Calibri" panose="020F0502020204030204" pitchFamily="34" charset="0"/>
              </a:rPr>
            </a:br>
            <a:r>
              <a:rPr lang="en-US" sz="1400" dirty="0">
                <a:solidFill>
                  <a:srgbClr val="414141"/>
                </a:solidFill>
                <a:effectLst/>
                <a:latin typeface="Open Sans" panose="020B0606030504020204" pitchFamily="34" charset="0"/>
                <a:ea typeface="Calibri" panose="020F0502020204030204" pitchFamily="34" charset="0"/>
              </a:rPr>
              <a:t>precertification requests. </a:t>
            </a:r>
            <a:br>
              <a:rPr lang="en-US" sz="1400" dirty="0">
                <a:solidFill>
                  <a:srgbClr val="414141"/>
                </a:solidFill>
                <a:effectLst/>
                <a:latin typeface="Open Sans" panose="020B0606030504020204" pitchFamily="34" charset="0"/>
                <a:ea typeface="Calibri" panose="020F0502020204030204" pitchFamily="34" charset="0"/>
              </a:rPr>
            </a:br>
            <a:br>
              <a:rPr lang="en-US" sz="1400" dirty="0">
                <a:solidFill>
                  <a:srgbClr val="414141"/>
                </a:solidFill>
                <a:effectLst/>
                <a:latin typeface="Open Sans" panose="020B0606030504020204" pitchFamily="34" charset="0"/>
                <a:ea typeface="Calibri" panose="020F0502020204030204" pitchFamily="34" charset="0"/>
              </a:rPr>
            </a:br>
            <a:r>
              <a:rPr lang="en-US" sz="1400" dirty="0">
                <a:solidFill>
                  <a:srgbClr val="414141"/>
                </a:solidFill>
                <a:effectLst/>
                <a:latin typeface="Open Sans" panose="020B0606030504020204" pitchFamily="34" charset="0"/>
                <a:ea typeface="Calibri" panose="020F0502020204030204" pitchFamily="34" charset="0"/>
              </a:rPr>
              <a:t>Use our “Search by CPT code” search function on our </a:t>
            </a:r>
            <a:r>
              <a:rPr lang="en-US" sz="1400" b="1" u="sng" strike="noStrike" dirty="0">
                <a:solidFill>
                  <a:srgbClr val="414141"/>
                </a:solidFill>
                <a:effectLst/>
                <a:latin typeface="Open Sans" panose="020B0606030504020204" pitchFamily="34" charset="0"/>
                <a:ea typeface="Calibri" panose="020F0502020204030204" pitchFamily="34" charset="0"/>
                <a:hlinkClick r:id="rId3"/>
              </a:rPr>
              <a:t>precertification lists</a:t>
            </a:r>
            <a:r>
              <a:rPr lang="en-US" sz="1400" dirty="0">
                <a:solidFill>
                  <a:srgbClr val="414141"/>
                </a:solidFill>
                <a:effectLst/>
                <a:latin typeface="Open Sans" panose="020B0606030504020204" pitchFamily="34" charset="0"/>
                <a:ea typeface="Calibri" panose="020F0502020204030204" pitchFamily="34" charset="0"/>
              </a:rPr>
              <a:t> page to find out </a:t>
            </a:r>
            <a:br>
              <a:rPr lang="en-US" sz="1400" dirty="0">
                <a:solidFill>
                  <a:srgbClr val="414141"/>
                </a:solidFill>
                <a:effectLst/>
                <a:latin typeface="Open Sans" panose="020B0606030504020204" pitchFamily="34" charset="0"/>
                <a:ea typeface="Calibri" panose="020F0502020204030204" pitchFamily="34" charset="0"/>
              </a:rPr>
            </a:br>
            <a:r>
              <a:rPr lang="en-US" sz="1400" dirty="0">
                <a:solidFill>
                  <a:srgbClr val="414141"/>
                </a:solidFill>
                <a:effectLst/>
                <a:latin typeface="Open Sans" panose="020B0606030504020204" pitchFamily="34" charset="0"/>
                <a:ea typeface="Calibri" panose="020F0502020204030204" pitchFamily="34" charset="0"/>
              </a:rPr>
              <a:t>if the code requires precertification.  Learn more about </a:t>
            </a:r>
            <a:r>
              <a:rPr lang="en-US" sz="1400" b="1" u="sng" strike="noStrike" dirty="0">
                <a:solidFill>
                  <a:srgbClr val="414141"/>
                </a:solidFill>
                <a:effectLst/>
                <a:latin typeface="Open Sans" panose="020B0606030504020204" pitchFamily="34" charset="0"/>
                <a:ea typeface="Calibri" panose="020F0502020204030204" pitchFamily="34" charset="0"/>
                <a:hlinkClick r:id="rId4"/>
              </a:rPr>
              <a:t>precertification</a:t>
            </a:r>
            <a:r>
              <a:rPr lang="en-US" sz="1400" dirty="0">
                <a:solidFill>
                  <a:srgbClr val="414141"/>
                </a:solidFill>
                <a:effectLst/>
                <a:latin typeface="Open Sans" panose="020B0606030504020204" pitchFamily="34" charset="0"/>
                <a:ea typeface="Calibri" panose="020F0502020204030204" pitchFamily="34" charset="0"/>
              </a:rPr>
              <a:t>. </a:t>
            </a:r>
            <a:br>
              <a:rPr lang="en-US" sz="1400" dirty="0">
                <a:solidFill>
                  <a:srgbClr val="414141"/>
                </a:solidFill>
                <a:effectLst/>
                <a:latin typeface="Open Sans" panose="020B0606030504020204" pitchFamily="34" charset="0"/>
                <a:ea typeface="Calibri" panose="020F0502020204030204" pitchFamily="34" charset="0"/>
              </a:rPr>
            </a:br>
            <a:br>
              <a:rPr lang="en-US" sz="1400" dirty="0">
                <a:solidFill>
                  <a:srgbClr val="414141"/>
                </a:solidFill>
                <a:effectLst/>
                <a:latin typeface="Open Sans" panose="020B0606030504020204" pitchFamily="34" charset="0"/>
                <a:ea typeface="Calibri" panose="020F0502020204030204" pitchFamily="34" charset="0"/>
              </a:rPr>
            </a:br>
            <a:endParaRPr lang="en-US" sz="2800" dirty="0"/>
          </a:p>
        </p:txBody>
      </p:sp>
      <p:sp>
        <p:nvSpPr>
          <p:cNvPr id="5" name="Content Placeholder 4">
            <a:extLst>
              <a:ext uri="{FF2B5EF4-FFF2-40B4-BE49-F238E27FC236}">
                <a16:creationId xmlns:a16="http://schemas.microsoft.com/office/drawing/2014/main" id="{47BBC69B-3FF0-495C-B377-E635E426846C}"/>
              </a:ext>
            </a:extLst>
          </p:cNvPr>
          <p:cNvSpPr>
            <a:spLocks noGrp="1"/>
          </p:cNvSpPr>
          <p:nvPr>
            <p:ph idx="1"/>
          </p:nvPr>
        </p:nvSpPr>
        <p:spPr>
          <a:xfrm>
            <a:off x="457200" y="5715000"/>
            <a:ext cx="7965642" cy="584775"/>
          </a:xfrm>
        </p:spPr>
        <p:txBody>
          <a:bodyPr/>
          <a:lstStyle/>
          <a:p>
            <a:r>
              <a:rPr lang="en-US" sz="1600" dirty="0">
                <a:solidFill>
                  <a:srgbClr val="414141"/>
                </a:solidFill>
                <a:effectLst/>
                <a:latin typeface="Open Sans" panose="020B0606030504020204" pitchFamily="34" charset="0"/>
                <a:ea typeface="Calibri" panose="020F0502020204030204" pitchFamily="34" charset="0"/>
              </a:rPr>
              <a:t>Need precertification on a specialty drug? </a:t>
            </a:r>
            <a:br>
              <a:rPr lang="en-US" sz="1600" dirty="0">
                <a:solidFill>
                  <a:srgbClr val="414141"/>
                </a:solidFill>
                <a:effectLst/>
                <a:latin typeface="Open Sans" panose="020B0606030504020204" pitchFamily="34" charset="0"/>
                <a:ea typeface="Calibri" panose="020F0502020204030204" pitchFamily="34" charset="0"/>
              </a:rPr>
            </a:br>
            <a:r>
              <a:rPr lang="en-US" sz="1600" dirty="0">
                <a:solidFill>
                  <a:srgbClr val="414141"/>
                </a:solidFill>
                <a:effectLst/>
                <a:latin typeface="Open Sans" panose="020B0606030504020204" pitchFamily="34" charset="0"/>
                <a:ea typeface="Calibri" panose="020F0502020204030204" pitchFamily="34" charset="0"/>
              </a:rPr>
              <a:t>Then submit your request through </a:t>
            </a:r>
            <a:r>
              <a:rPr lang="en-US" sz="1600" dirty="0" err="1">
                <a:solidFill>
                  <a:srgbClr val="414141"/>
                </a:solidFill>
                <a:effectLst/>
                <a:latin typeface="Open Sans" panose="020B0606030504020204" pitchFamily="34" charset="0"/>
                <a:ea typeface="Calibri" panose="020F0502020204030204" pitchFamily="34" charset="0"/>
              </a:rPr>
              <a:t>Novologix</a:t>
            </a:r>
            <a:r>
              <a:rPr lang="en-US" sz="1600" baseline="30000" dirty="0">
                <a:solidFill>
                  <a:srgbClr val="414141"/>
                </a:solidFill>
                <a:effectLst/>
                <a:latin typeface="Open Sans" panose="020B0606030504020204" pitchFamily="34" charset="0"/>
                <a:ea typeface="Calibri" panose="020F0502020204030204" pitchFamily="34" charset="0"/>
              </a:rPr>
              <a:t>®</a:t>
            </a:r>
            <a:r>
              <a:rPr lang="en-US" sz="1600" dirty="0">
                <a:solidFill>
                  <a:srgbClr val="414141"/>
                </a:solidFill>
                <a:effectLst/>
                <a:latin typeface="Open Sans" panose="020B0606030504020204" pitchFamily="34" charset="0"/>
                <a:ea typeface="Calibri" panose="020F0502020204030204" pitchFamily="34" charset="0"/>
              </a:rPr>
              <a:t>, also available on </a:t>
            </a:r>
            <a:r>
              <a:rPr lang="en-US" sz="1600" b="1" u="sng" strike="noStrike" dirty="0">
                <a:solidFill>
                  <a:srgbClr val="414141"/>
                </a:solidFill>
                <a:effectLst/>
                <a:latin typeface="Open Sans" panose="020B0606030504020204" pitchFamily="34" charset="0"/>
                <a:ea typeface="Calibri" panose="020F0502020204030204" pitchFamily="34" charset="0"/>
                <a:hlinkClick r:id="rId2"/>
              </a:rPr>
              <a:t>Availity</a:t>
            </a:r>
            <a:r>
              <a:rPr lang="en-US" sz="1600" dirty="0">
                <a:solidFill>
                  <a:srgbClr val="414141"/>
                </a:solidFill>
                <a:effectLst/>
                <a:latin typeface="Open Sans" panose="020B0606030504020204" pitchFamily="34" charset="0"/>
                <a:ea typeface="Calibri" panose="020F0502020204030204" pitchFamily="34" charset="0"/>
              </a:rPr>
              <a:t>.</a:t>
            </a:r>
            <a:endParaRPr lang="en-US" sz="1600" dirty="0"/>
          </a:p>
        </p:txBody>
      </p:sp>
      <p:pic>
        <p:nvPicPr>
          <p:cNvPr id="8" name="Picture 7">
            <a:extLst>
              <a:ext uri="{FF2B5EF4-FFF2-40B4-BE49-F238E27FC236}">
                <a16:creationId xmlns:a16="http://schemas.microsoft.com/office/drawing/2014/main" id="{FA316D96-0680-4EFB-974C-2027341D302D}"/>
              </a:ext>
            </a:extLst>
          </p:cNvPr>
          <p:cNvPicPr>
            <a:picLocks noChangeAspect="1"/>
          </p:cNvPicPr>
          <p:nvPr/>
        </p:nvPicPr>
        <p:blipFill rotWithShape="1">
          <a:blip r:embed="rId5"/>
          <a:srcRect l="4167" t="27778" r="64167" b="20370"/>
          <a:stretch/>
        </p:blipFill>
        <p:spPr>
          <a:xfrm>
            <a:off x="609600" y="2285999"/>
            <a:ext cx="6324600" cy="3495174"/>
          </a:xfrm>
          <a:prstGeom prst="rect">
            <a:avLst/>
          </a:prstGeom>
        </p:spPr>
      </p:pic>
    </p:spTree>
    <p:extLst>
      <p:ext uri="{BB962C8B-B14F-4D97-AF65-F5344CB8AC3E}">
        <p14:creationId xmlns:p14="http://schemas.microsoft.com/office/powerpoint/2010/main" val="3668034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9D0FE-C53E-4DB4-92B4-AF72069BD76A}"/>
              </a:ext>
            </a:extLst>
          </p:cNvPr>
          <p:cNvSpPr>
            <a:spLocks noGrp="1"/>
          </p:cNvSpPr>
          <p:nvPr>
            <p:ph type="title"/>
          </p:nvPr>
        </p:nvSpPr>
        <p:spPr>
          <a:xfrm>
            <a:off x="104270" y="152400"/>
            <a:ext cx="8935459" cy="933204"/>
          </a:xfrm>
        </p:spPr>
        <p:txBody>
          <a:bodyPr/>
          <a:lstStyle/>
          <a:p>
            <a:r>
              <a:rPr lang="en-US" sz="3200" dirty="0"/>
              <a:t>Helping patients to appeal denials on </a:t>
            </a:r>
            <a:br>
              <a:rPr lang="en-US" sz="3200" dirty="0"/>
            </a:br>
            <a:r>
              <a:rPr lang="en-US" sz="3200" dirty="0"/>
              <a:t>Medicare authorization or precertification requests</a:t>
            </a:r>
          </a:p>
        </p:txBody>
      </p:sp>
      <p:sp>
        <p:nvSpPr>
          <p:cNvPr id="3" name="Content Placeholder 2">
            <a:extLst>
              <a:ext uri="{FF2B5EF4-FFF2-40B4-BE49-F238E27FC236}">
                <a16:creationId xmlns:a16="http://schemas.microsoft.com/office/drawing/2014/main" id="{D03F7145-3ABB-4210-8818-9891C2AF9E5C}"/>
              </a:ext>
            </a:extLst>
          </p:cNvPr>
          <p:cNvSpPr>
            <a:spLocks noGrp="1"/>
          </p:cNvSpPr>
          <p:nvPr>
            <p:ph idx="1"/>
          </p:nvPr>
        </p:nvSpPr>
        <p:spPr>
          <a:xfrm>
            <a:off x="1676400" y="1136401"/>
            <a:ext cx="6737350" cy="476251"/>
          </a:xfrm>
        </p:spPr>
        <p:txBody>
          <a:bodyPr/>
          <a:lstStyle/>
          <a:p>
            <a:r>
              <a:rPr lang="en-US" sz="1800" dirty="0"/>
              <a:t>Full Instructions/cover letter and where to send </a:t>
            </a:r>
            <a:r>
              <a:rPr lang="en-US" sz="1800" dirty="0">
                <a:hlinkClick r:id="rId2"/>
              </a:rPr>
              <a:t>here</a:t>
            </a:r>
            <a:r>
              <a:rPr lang="en-US" sz="1800" dirty="0"/>
              <a:t> </a:t>
            </a:r>
          </a:p>
          <a:p>
            <a:endParaRPr lang="en-US" dirty="0"/>
          </a:p>
        </p:txBody>
      </p:sp>
      <p:sp>
        <p:nvSpPr>
          <p:cNvPr id="5" name="Footer Placeholder 3">
            <a:extLst>
              <a:ext uri="{FF2B5EF4-FFF2-40B4-BE49-F238E27FC236}">
                <a16:creationId xmlns:a16="http://schemas.microsoft.com/office/drawing/2014/main" id="{A295BDB5-947D-4397-9DCA-CB6054FDEEF4}"/>
              </a:ext>
            </a:extLst>
          </p:cNvPr>
          <p:cNvSpPr txBox="1">
            <a:spLocks/>
          </p:cNvSpPr>
          <p:nvPr/>
        </p:nvSpPr>
        <p:spPr bwMode="auto">
          <a:xfrm>
            <a:off x="281759" y="6381750"/>
            <a:ext cx="7167563" cy="47625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Other questions, go to our </a:t>
            </a:r>
            <a:r>
              <a:rPr lang="en-US" dirty="0">
                <a:hlinkClick r:id="rId3"/>
              </a:rPr>
              <a:t>Contact Aetna</a:t>
            </a:r>
            <a:r>
              <a:rPr lang="en-US" dirty="0"/>
              <a:t> page or use the "Contact Us" form located on Availity. </a:t>
            </a:r>
          </a:p>
        </p:txBody>
      </p:sp>
      <p:sp>
        <p:nvSpPr>
          <p:cNvPr id="6" name="TextBox 5">
            <a:extLst>
              <a:ext uri="{FF2B5EF4-FFF2-40B4-BE49-F238E27FC236}">
                <a16:creationId xmlns:a16="http://schemas.microsoft.com/office/drawing/2014/main" id="{77C88162-7C67-4C02-97CF-5419B2274D48}"/>
              </a:ext>
            </a:extLst>
          </p:cNvPr>
          <p:cNvSpPr txBox="1"/>
          <p:nvPr/>
        </p:nvSpPr>
        <p:spPr>
          <a:xfrm>
            <a:off x="228600" y="1530413"/>
            <a:ext cx="8229600" cy="2031325"/>
          </a:xfrm>
          <a:prstGeom prst="rect">
            <a:avLst/>
          </a:prstGeom>
          <a:noFill/>
        </p:spPr>
        <p:txBody>
          <a:bodyPr wrap="square" rtlCol="0">
            <a:spAutoFit/>
          </a:bodyPr>
          <a:lstStyle/>
          <a:p>
            <a:r>
              <a:rPr lang="en-US" dirty="0">
                <a:solidFill>
                  <a:srgbClr val="FF0000"/>
                </a:solidFill>
              </a:rPr>
              <a:t>Step 1: </a:t>
            </a:r>
            <a:r>
              <a:rPr lang="en-US" dirty="0"/>
              <a:t>Your written request must include: </a:t>
            </a:r>
          </a:p>
          <a:p>
            <a:pPr marL="742950" lvl="1" indent="-285750">
              <a:buFont typeface="Wingdings" panose="05000000000000000000" pitchFamily="2" charset="2"/>
              <a:buChar char="Ø"/>
            </a:pPr>
            <a:r>
              <a:rPr lang="en-US" dirty="0"/>
              <a:t>Member name </a:t>
            </a:r>
          </a:p>
          <a:p>
            <a:pPr marL="742950" lvl="1" indent="-285750">
              <a:buFont typeface="Wingdings" panose="05000000000000000000" pitchFamily="2" charset="2"/>
              <a:buChar char="Ø"/>
            </a:pPr>
            <a:r>
              <a:rPr lang="en-US" dirty="0"/>
              <a:t>Medicare member ID </a:t>
            </a:r>
          </a:p>
          <a:p>
            <a:pPr marL="742950" lvl="1" indent="-285750">
              <a:buFont typeface="Wingdings" panose="05000000000000000000" pitchFamily="2" charset="2"/>
              <a:buChar char="Ø"/>
            </a:pPr>
            <a:r>
              <a:rPr lang="en-US" dirty="0"/>
              <a:t>Reason For appeal </a:t>
            </a:r>
          </a:p>
          <a:p>
            <a:pPr marL="742950" lvl="1" indent="-285750">
              <a:buFont typeface="Wingdings" panose="05000000000000000000" pitchFamily="2" charset="2"/>
              <a:buChar char="Ø"/>
            </a:pPr>
            <a:r>
              <a:rPr lang="en-US" dirty="0"/>
              <a:t>Any evidence you want us to review, such as letters or other information that explains why you feel your patient needs an item or service</a:t>
            </a:r>
          </a:p>
          <a:p>
            <a:pPr marL="742950" lvl="1" indent="-285750">
              <a:buFont typeface="Wingdings" panose="05000000000000000000" pitchFamily="2" charset="2"/>
              <a:buChar char="Ø"/>
            </a:pPr>
            <a:r>
              <a:rPr lang="en-US" dirty="0"/>
              <a:t>SUBMIT ALL relevant medical records along with.</a:t>
            </a:r>
          </a:p>
        </p:txBody>
      </p:sp>
      <p:sp>
        <p:nvSpPr>
          <p:cNvPr id="7" name="TextBox 6">
            <a:extLst>
              <a:ext uri="{FF2B5EF4-FFF2-40B4-BE49-F238E27FC236}">
                <a16:creationId xmlns:a16="http://schemas.microsoft.com/office/drawing/2014/main" id="{013B64EC-A262-4C7B-A0D3-B7BA70BBD156}"/>
              </a:ext>
            </a:extLst>
          </p:cNvPr>
          <p:cNvSpPr txBox="1"/>
          <p:nvPr/>
        </p:nvSpPr>
        <p:spPr>
          <a:xfrm>
            <a:off x="228600" y="3657600"/>
            <a:ext cx="8328841" cy="2523768"/>
          </a:xfrm>
          <a:prstGeom prst="rect">
            <a:avLst/>
          </a:prstGeom>
          <a:noFill/>
        </p:spPr>
        <p:txBody>
          <a:bodyPr wrap="square" rtlCol="0">
            <a:spAutoFit/>
          </a:bodyPr>
          <a:lstStyle/>
          <a:p>
            <a:r>
              <a:rPr lang="en-US" dirty="0">
                <a:solidFill>
                  <a:srgbClr val="FF0000"/>
                </a:solidFill>
              </a:rPr>
              <a:t>Step 2: </a:t>
            </a:r>
          </a:p>
          <a:p>
            <a:r>
              <a:rPr lang="en-US" dirty="0"/>
              <a:t>For a standard appeal, mail or fax to: </a:t>
            </a:r>
          </a:p>
          <a:p>
            <a:r>
              <a:rPr lang="en-US" dirty="0"/>
              <a:t>Aetna Medicare Appeals Unit PO. Box 14067 Lexington, KY 40512 </a:t>
            </a:r>
          </a:p>
          <a:p>
            <a:endParaRPr lang="en-US" dirty="0"/>
          </a:p>
          <a:p>
            <a:r>
              <a:rPr lang="en-US" dirty="0"/>
              <a:t>For a standard appeal, fax: 1-724-741-4953 </a:t>
            </a:r>
          </a:p>
          <a:p>
            <a:r>
              <a:rPr lang="en-US" dirty="0"/>
              <a:t>For a fast appeal, fax: 1-724-741-4958</a:t>
            </a:r>
          </a:p>
          <a:p>
            <a:endParaRPr lang="en-US" dirty="0"/>
          </a:p>
          <a:p>
            <a:r>
              <a:rPr lang="en-US" sz="1600" dirty="0"/>
              <a:t>A doctor can ask for a fast appeal if they believe waiting 30 calendar days for a medical item or service or 7 calendar days for a Medicare Part B prescription drug may harm a patient’s health.</a:t>
            </a:r>
          </a:p>
        </p:txBody>
      </p:sp>
      <p:pic>
        <p:nvPicPr>
          <p:cNvPr id="8" name="Picture 7">
            <a:extLst>
              <a:ext uri="{FF2B5EF4-FFF2-40B4-BE49-F238E27FC236}">
                <a16:creationId xmlns:a16="http://schemas.microsoft.com/office/drawing/2014/main" id="{27490B3C-8EB9-4C93-ACE3-4B1AF98ED2C0}"/>
              </a:ext>
            </a:extLst>
          </p:cNvPr>
          <p:cNvPicPr>
            <a:picLocks noChangeAspect="1"/>
          </p:cNvPicPr>
          <p:nvPr/>
        </p:nvPicPr>
        <p:blipFill>
          <a:blip r:embed="rId4"/>
          <a:stretch>
            <a:fillRect/>
          </a:stretch>
        </p:blipFill>
        <p:spPr>
          <a:xfrm>
            <a:off x="7449322" y="3762120"/>
            <a:ext cx="1420491" cy="1450974"/>
          </a:xfrm>
          <a:prstGeom prst="rect">
            <a:avLst/>
          </a:prstGeom>
        </p:spPr>
      </p:pic>
    </p:spTree>
    <p:extLst>
      <p:ext uri="{BB962C8B-B14F-4D97-AF65-F5344CB8AC3E}">
        <p14:creationId xmlns:p14="http://schemas.microsoft.com/office/powerpoint/2010/main" val="2658423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655060-A9DB-4B70-AE2E-E83984F401BD}"/>
              </a:ext>
            </a:extLst>
          </p:cNvPr>
          <p:cNvPicPr>
            <a:picLocks noChangeAspect="1"/>
          </p:cNvPicPr>
          <p:nvPr/>
        </p:nvPicPr>
        <p:blipFill rotWithShape="1">
          <a:blip r:embed="rId2"/>
          <a:srcRect l="13242" t="48359" r="72900" b="30654"/>
          <a:stretch/>
        </p:blipFill>
        <p:spPr>
          <a:xfrm>
            <a:off x="1676400" y="1676400"/>
            <a:ext cx="7467600" cy="4061596"/>
          </a:xfrm>
          <a:prstGeom prst="rect">
            <a:avLst/>
          </a:prstGeom>
        </p:spPr>
      </p:pic>
      <p:sp>
        <p:nvSpPr>
          <p:cNvPr id="6" name="TextBox 5">
            <a:extLst>
              <a:ext uri="{FF2B5EF4-FFF2-40B4-BE49-F238E27FC236}">
                <a16:creationId xmlns:a16="http://schemas.microsoft.com/office/drawing/2014/main" id="{D19C9094-2E89-4275-A483-F13FE9538C0B}"/>
              </a:ext>
            </a:extLst>
          </p:cNvPr>
          <p:cNvSpPr txBox="1"/>
          <p:nvPr/>
        </p:nvSpPr>
        <p:spPr>
          <a:xfrm>
            <a:off x="273050" y="5898850"/>
            <a:ext cx="7772400" cy="800219"/>
          </a:xfrm>
          <a:prstGeom prst="rect">
            <a:avLst/>
          </a:prstGeom>
          <a:noFill/>
        </p:spPr>
        <p:txBody>
          <a:bodyPr wrap="square" rtlCol="0">
            <a:spAutoFit/>
          </a:bodyPr>
          <a:lstStyle/>
          <a:p>
            <a:r>
              <a:rPr lang="en-US" sz="1400" dirty="0"/>
              <a:t>If you don’t currently receive EFT email notifications we transmit an Electronic Funds Transfer (EFT) to your financial institution, you can sign up by going to: </a:t>
            </a:r>
          </a:p>
          <a:p>
            <a:r>
              <a:rPr lang="en-US" dirty="0">
                <a:solidFill>
                  <a:srgbClr val="7030A0"/>
                </a:solidFill>
              </a:rPr>
              <a:t>Aetna Payer Spaces &gt; Applications &gt; Manage EFT Email Preferences</a:t>
            </a:r>
          </a:p>
        </p:txBody>
      </p:sp>
      <p:pic>
        <p:nvPicPr>
          <p:cNvPr id="7" name="Picture 6">
            <a:extLst>
              <a:ext uri="{FF2B5EF4-FFF2-40B4-BE49-F238E27FC236}">
                <a16:creationId xmlns:a16="http://schemas.microsoft.com/office/drawing/2014/main" id="{F13B3C4B-2D2B-4A9B-B99E-BB3ED6EC425E}"/>
              </a:ext>
            </a:extLst>
          </p:cNvPr>
          <p:cNvPicPr>
            <a:picLocks noChangeAspect="1"/>
          </p:cNvPicPr>
          <p:nvPr/>
        </p:nvPicPr>
        <p:blipFill>
          <a:blip r:embed="rId3"/>
          <a:stretch>
            <a:fillRect/>
          </a:stretch>
        </p:blipFill>
        <p:spPr>
          <a:xfrm>
            <a:off x="-157092" y="206828"/>
            <a:ext cx="8632684" cy="1371719"/>
          </a:xfrm>
          <a:prstGeom prst="rect">
            <a:avLst/>
          </a:prstGeom>
        </p:spPr>
      </p:pic>
    </p:spTree>
    <p:extLst>
      <p:ext uri="{BB962C8B-B14F-4D97-AF65-F5344CB8AC3E}">
        <p14:creationId xmlns:p14="http://schemas.microsoft.com/office/powerpoint/2010/main" val="707967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8D0FF-AF04-41A5-94DF-900F8306EEE7}"/>
              </a:ext>
            </a:extLst>
          </p:cNvPr>
          <p:cNvSpPr>
            <a:spLocks noGrp="1"/>
          </p:cNvSpPr>
          <p:nvPr>
            <p:ph type="title"/>
          </p:nvPr>
        </p:nvSpPr>
        <p:spPr>
          <a:xfrm>
            <a:off x="2058331" y="164869"/>
            <a:ext cx="5027338" cy="554191"/>
          </a:xfrm>
        </p:spPr>
        <p:txBody>
          <a:bodyPr/>
          <a:lstStyle/>
          <a:p>
            <a:pPr algn="ctr"/>
            <a:r>
              <a:rPr lang="en-US" dirty="0"/>
              <a:t>Aetna Office Link Updates</a:t>
            </a:r>
          </a:p>
        </p:txBody>
      </p:sp>
      <p:graphicFrame>
        <p:nvGraphicFramePr>
          <p:cNvPr id="5" name="Content Placeholder 4">
            <a:extLst>
              <a:ext uri="{FF2B5EF4-FFF2-40B4-BE49-F238E27FC236}">
                <a16:creationId xmlns:a16="http://schemas.microsoft.com/office/drawing/2014/main" id="{B5D6DBAC-92A1-4EC5-959B-7BED03AD6E8D}"/>
              </a:ext>
            </a:extLst>
          </p:cNvPr>
          <p:cNvGraphicFramePr>
            <a:graphicFrameLocks noGrp="1"/>
          </p:cNvGraphicFramePr>
          <p:nvPr>
            <p:ph idx="1"/>
            <p:extLst>
              <p:ext uri="{D42A27DB-BD31-4B8C-83A1-F6EECF244321}">
                <p14:modId xmlns:p14="http://schemas.microsoft.com/office/powerpoint/2010/main" val="3687773888"/>
              </p:ext>
            </p:extLst>
          </p:nvPr>
        </p:nvGraphicFramePr>
        <p:xfrm>
          <a:off x="152400" y="719060"/>
          <a:ext cx="8718550" cy="1505980"/>
        </p:xfrm>
        <a:graphic>
          <a:graphicData uri="http://schemas.openxmlformats.org/drawingml/2006/table">
            <a:tbl>
              <a:tblPr firstRow="1" firstCol="1" bandRow="1">
                <a:tableStyleId>{5C22544A-7EE6-4342-B048-85BDC9FD1C3A}</a:tableStyleId>
              </a:tblPr>
              <a:tblGrid>
                <a:gridCol w="8718550">
                  <a:extLst>
                    <a:ext uri="{9D8B030D-6E8A-4147-A177-3AD203B41FA5}">
                      <a16:colId xmlns:a16="http://schemas.microsoft.com/office/drawing/2014/main" val="2555976549"/>
                    </a:ext>
                  </a:extLst>
                </a:gridCol>
              </a:tblGrid>
              <a:tr h="798500">
                <a:tc>
                  <a:txBody>
                    <a:bodyPr/>
                    <a:lstStyle/>
                    <a:p>
                      <a:pPr marL="0" marR="0" algn="ctr">
                        <a:spcBef>
                          <a:spcPts val="0"/>
                        </a:spcBef>
                        <a:spcAft>
                          <a:spcPts val="0"/>
                        </a:spcAft>
                      </a:pPr>
                      <a:r>
                        <a:rPr lang="en-US" sz="1800" dirty="0">
                          <a:effectLst/>
                        </a:rPr>
                        <a:t>Do you know someone who would like to receive the OLU newsletter? </a:t>
                      </a:r>
                      <a:br>
                        <a:rPr lang="en-US" sz="1800" dirty="0">
                          <a:effectLst/>
                        </a:rPr>
                      </a:br>
                      <a:br>
                        <a:rPr lang="en-US" sz="1800" dirty="0">
                          <a:effectLst/>
                        </a:rPr>
                      </a:br>
                      <a:r>
                        <a:rPr lang="en-US" sz="1800" u="sng" dirty="0">
                          <a:effectLst/>
                          <a:hlinkClick r:id="rId2"/>
                        </a:rPr>
                        <a:t>Send an email message</a:t>
                      </a:r>
                      <a:r>
                        <a:rPr lang="en-US" sz="1800" dirty="0">
                          <a:effectLst/>
                        </a:rPr>
                        <a:t> (</a:t>
                      </a:r>
                      <a:r>
                        <a:rPr lang="en-US" sz="1800" dirty="0">
                          <a:solidFill>
                            <a:srgbClr val="F13F0F"/>
                          </a:solidFill>
                          <a:effectLst/>
                          <a:hlinkClick r:id="rId2">
                            <a:extLst>
                              <a:ext uri="{A12FA001-AC4F-418D-AE19-62706E023703}">
                                <ahyp:hlinkClr xmlns:ahyp="http://schemas.microsoft.com/office/drawing/2018/hyperlinkcolor" val="tx"/>
                              </a:ext>
                            </a:extLst>
                          </a:hlinkClick>
                        </a:rPr>
                        <a:t>OfficeLinkUpdates@aetna.com</a:t>
                      </a:r>
                      <a:r>
                        <a:rPr lang="en-US" sz="1800" dirty="0">
                          <a:effectLst/>
                        </a:rPr>
                        <a:t>) that includes the person’s name, role, email address, and NPI and/or TIN.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Please note that the OLU inbox is for OLU-related inquiries only.</a:t>
                      </a:r>
                    </a:p>
                  </a:txBody>
                  <a:tcPr marL="0" marR="0" marT="0" marB="0" anchor="ctr"/>
                </a:tc>
                <a:extLst>
                  <a:ext uri="{0D108BD9-81ED-4DB2-BD59-A6C34878D82A}">
                    <a16:rowId xmlns:a16="http://schemas.microsoft.com/office/drawing/2014/main" val="3598285057"/>
                  </a:ext>
                </a:extLst>
              </a:tr>
              <a:tr h="164860">
                <a:tc>
                  <a:txBody>
                    <a:bodyPr/>
                    <a:lstStyle/>
                    <a:p>
                      <a:endParaRPr lang="en-US" sz="1000" dirty="0">
                        <a:effectLst/>
                        <a:latin typeface="Times New Roman" panose="02020603050405020304" pitchFamily="18" charset="0"/>
                      </a:endParaRPr>
                    </a:p>
                  </a:txBody>
                  <a:tcPr marL="0" marR="0" marT="0" marB="0" anchor="ctr"/>
                </a:tc>
                <a:extLst>
                  <a:ext uri="{0D108BD9-81ED-4DB2-BD59-A6C34878D82A}">
                    <a16:rowId xmlns:a16="http://schemas.microsoft.com/office/drawing/2014/main" val="2158862270"/>
                  </a:ext>
                </a:extLst>
              </a:tr>
            </a:tbl>
          </a:graphicData>
        </a:graphic>
      </p:graphicFrame>
      <p:sp>
        <p:nvSpPr>
          <p:cNvPr id="7" name="TextBox 6">
            <a:extLst>
              <a:ext uri="{FF2B5EF4-FFF2-40B4-BE49-F238E27FC236}">
                <a16:creationId xmlns:a16="http://schemas.microsoft.com/office/drawing/2014/main" id="{6FEF24E6-01E3-478D-9AE5-F98284EF6456}"/>
              </a:ext>
            </a:extLst>
          </p:cNvPr>
          <p:cNvSpPr txBox="1"/>
          <p:nvPr/>
        </p:nvSpPr>
        <p:spPr>
          <a:xfrm>
            <a:off x="273050" y="5103675"/>
            <a:ext cx="8597900" cy="253916"/>
          </a:xfrm>
          <a:prstGeom prst="rect">
            <a:avLst/>
          </a:prstGeom>
          <a:noFill/>
        </p:spPr>
        <p:txBody>
          <a:bodyPr wrap="square">
            <a:spAutoFit/>
          </a:bodyPr>
          <a:lstStyle/>
          <a:p>
            <a:r>
              <a:rPr lang="en-US" sz="1050" dirty="0"/>
              <a:t>    </a:t>
            </a:r>
          </a:p>
        </p:txBody>
      </p:sp>
      <p:sp>
        <p:nvSpPr>
          <p:cNvPr id="8" name="TextBox 7">
            <a:extLst>
              <a:ext uri="{FF2B5EF4-FFF2-40B4-BE49-F238E27FC236}">
                <a16:creationId xmlns:a16="http://schemas.microsoft.com/office/drawing/2014/main" id="{62095503-83F3-4B6D-AC23-53F516086090}"/>
              </a:ext>
            </a:extLst>
          </p:cNvPr>
          <p:cNvSpPr txBox="1"/>
          <p:nvPr/>
        </p:nvSpPr>
        <p:spPr>
          <a:xfrm>
            <a:off x="171796" y="2399184"/>
            <a:ext cx="8597900" cy="3993401"/>
          </a:xfrm>
          <a:prstGeom prst="rect">
            <a:avLst/>
          </a:prstGeom>
          <a:noFill/>
        </p:spPr>
        <p:txBody>
          <a:bodyPr wrap="square" rtlCol="0">
            <a:spAutoFit/>
          </a:bodyPr>
          <a:lstStyle/>
          <a:p>
            <a:r>
              <a:rPr lang="en-US" dirty="0"/>
              <a:t>Changes to our National </a:t>
            </a:r>
            <a:r>
              <a:rPr lang="en-US" dirty="0" err="1"/>
              <a:t>Precert</a:t>
            </a:r>
            <a:r>
              <a:rPr lang="en-US" dirty="0"/>
              <a:t> List (NPL) Effective July 1, 2022:</a:t>
            </a:r>
          </a:p>
          <a:p>
            <a:endParaRPr lang="en-US" dirty="0"/>
          </a:p>
          <a:p>
            <a:pPr marL="342900" marR="0" lvl="0" indent="-342900">
              <a:spcBef>
                <a:spcPts val="0"/>
              </a:spcBef>
              <a:spcAft>
                <a:spcPts val="1125"/>
              </a:spcAft>
              <a:buSzPts val="1000"/>
              <a:buFont typeface="Symbol" panose="05050102010706020507" pitchFamily="18" charset="2"/>
              <a:buChar char=""/>
              <a:tabLst>
                <a:tab pos="457200" algn="l"/>
              </a:tabLst>
            </a:pPr>
            <a:r>
              <a:rPr lang="en-US" sz="1400" dirty="0">
                <a:solidFill>
                  <a:srgbClr val="414141"/>
                </a:solidFill>
                <a:effectLst/>
                <a:latin typeface="Open Sans" panose="020B0606030504020204" pitchFamily="34" charset="0"/>
                <a:ea typeface="Times New Roman" panose="02020603050405020304" pitchFamily="18" charset="0"/>
              </a:rPr>
              <a:t>We will no longer require precertification for cataract surgery. </a:t>
            </a:r>
            <a:endParaRPr lang="en-US" sz="1600" dirty="0">
              <a:solidFill>
                <a:srgbClr val="41414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125"/>
              </a:spcAft>
              <a:buSzPts val="1000"/>
              <a:buFont typeface="Symbol" panose="05050102010706020507" pitchFamily="18" charset="2"/>
              <a:buChar char=""/>
              <a:tabLst>
                <a:tab pos="457200" algn="l"/>
              </a:tabLst>
            </a:pPr>
            <a:r>
              <a:rPr lang="en-US" sz="1400" dirty="0">
                <a:solidFill>
                  <a:srgbClr val="414141"/>
                </a:solidFill>
                <a:effectLst/>
                <a:latin typeface="Open Sans" panose="020B0606030504020204" pitchFamily="34" charset="0"/>
                <a:ea typeface="Times New Roman" panose="02020603050405020304" pitchFamily="18" charset="0"/>
              </a:rPr>
              <a:t>We will no longer require precertification for a video electroencephalograph (EEG).</a:t>
            </a:r>
            <a:endParaRPr lang="en-US" sz="1600" dirty="0">
              <a:solidFill>
                <a:srgbClr val="414141"/>
              </a:solidFill>
              <a:effectLst/>
              <a:latin typeface="Calibri" panose="020F0502020204030204" pitchFamily="34" charset="0"/>
              <a:ea typeface="Calibri" panose="020F0502020204030204" pitchFamily="34" charset="0"/>
            </a:endParaRPr>
          </a:p>
          <a:p>
            <a:pPr marL="342900" marR="0" lvl="0" indent="-342900">
              <a:spcBef>
                <a:spcPts val="0"/>
              </a:spcBef>
              <a:spcAft>
                <a:spcPts val="1125"/>
              </a:spcAft>
              <a:buSzPts val="1000"/>
              <a:buFont typeface="Symbol" panose="05050102010706020507" pitchFamily="18" charset="2"/>
              <a:buChar char=""/>
              <a:tabLst>
                <a:tab pos="457200" algn="l"/>
              </a:tabLst>
            </a:pPr>
            <a:r>
              <a:rPr lang="en-US" sz="1400" dirty="0">
                <a:solidFill>
                  <a:srgbClr val="414141"/>
                </a:solidFill>
                <a:effectLst/>
                <a:latin typeface="Open Sans" panose="020B0606030504020204" pitchFamily="34" charset="0"/>
                <a:ea typeface="Times New Roman" panose="02020603050405020304" pitchFamily="18" charset="0"/>
              </a:rPr>
              <a:t>For the following categories, we will no longer require precertification for administration of home infusion Healthcare Common Procedure Coding System (HCPCS) codes. The associated drugs will continue to require precertification.</a:t>
            </a:r>
            <a:endParaRPr lang="en-US" sz="1600" dirty="0">
              <a:solidFill>
                <a:srgbClr val="414141"/>
              </a:solidFill>
              <a:effectLst/>
              <a:latin typeface="Calibri" panose="020F0502020204030204" pitchFamily="34" charset="0"/>
              <a:ea typeface="Calibri" panose="020F0502020204030204" pitchFamily="34" charset="0"/>
            </a:endParaRPr>
          </a:p>
          <a:p>
            <a:pPr marL="742950" marR="0" lvl="1" indent="-285750">
              <a:spcBef>
                <a:spcPts val="0"/>
              </a:spcBef>
              <a:spcAft>
                <a:spcPts val="600"/>
              </a:spcAft>
              <a:buSzPts val="1000"/>
              <a:buFont typeface="Courier New" panose="02070309020205020404" pitchFamily="49" charset="0"/>
              <a:buChar char="o"/>
              <a:tabLst>
                <a:tab pos="914400" algn="l"/>
              </a:tabLst>
            </a:pPr>
            <a:r>
              <a:rPr lang="en-US" sz="1200" dirty="0">
                <a:solidFill>
                  <a:srgbClr val="414141"/>
                </a:solidFill>
                <a:effectLst/>
                <a:latin typeface="Open Sans" panose="020B0606030504020204" pitchFamily="34" charset="0"/>
                <a:ea typeface="Times New Roman" panose="02020603050405020304" pitchFamily="18" charset="0"/>
                <a:cs typeface="Times New Roman" panose="02020603050405020304" pitchFamily="18" charset="0"/>
              </a:rPr>
              <a:t>Antihemophilic agent infusion therapy (e.g., Factor VIII)</a:t>
            </a:r>
            <a:endParaRPr lang="en-US" sz="1400" dirty="0">
              <a:solidFill>
                <a:srgbClr val="41414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600"/>
              </a:spcAft>
              <a:buSzPts val="1000"/>
              <a:buFont typeface="Courier New" panose="02070309020205020404" pitchFamily="49" charset="0"/>
              <a:buChar char="o"/>
              <a:tabLst>
                <a:tab pos="914400" algn="l"/>
              </a:tabLst>
            </a:pPr>
            <a:r>
              <a:rPr lang="en-US" sz="1200" dirty="0">
                <a:solidFill>
                  <a:srgbClr val="414141"/>
                </a:solidFill>
                <a:effectLst/>
                <a:latin typeface="Open Sans" panose="020B0606030504020204" pitchFamily="34" charset="0"/>
                <a:ea typeface="Times New Roman" panose="02020603050405020304" pitchFamily="18" charset="0"/>
                <a:cs typeface="Times New Roman" panose="02020603050405020304" pitchFamily="18" charset="0"/>
              </a:rPr>
              <a:t>Alpha-1-proteinase inhibitor (e.g., </a:t>
            </a:r>
            <a:r>
              <a:rPr lang="en-US" sz="1200" dirty="0" err="1">
                <a:solidFill>
                  <a:srgbClr val="414141"/>
                </a:solidFill>
                <a:effectLst/>
                <a:latin typeface="Open Sans" panose="020B0606030504020204" pitchFamily="34" charset="0"/>
                <a:ea typeface="Times New Roman" panose="02020603050405020304" pitchFamily="18" charset="0"/>
                <a:cs typeface="Times New Roman" panose="02020603050405020304" pitchFamily="18" charset="0"/>
              </a:rPr>
              <a:t>Prolastin</a:t>
            </a:r>
            <a:r>
              <a:rPr lang="en-US" sz="1200" dirty="0">
                <a:solidFill>
                  <a:srgbClr val="414141"/>
                </a:solidFill>
                <a:effectLst/>
                <a:latin typeface="Open Sans" panose="020B0606030504020204" pitchFamily="34" charset="0"/>
                <a:ea typeface="Times New Roman" panose="02020603050405020304" pitchFamily="18" charset="0"/>
                <a:cs typeface="Times New Roman" panose="02020603050405020304" pitchFamily="18" charset="0"/>
              </a:rPr>
              <a:t>)</a:t>
            </a:r>
            <a:endParaRPr lang="en-US" sz="1400" dirty="0">
              <a:solidFill>
                <a:srgbClr val="41414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600"/>
              </a:spcAft>
              <a:buSzPts val="1000"/>
              <a:buFont typeface="Courier New" panose="02070309020205020404" pitchFamily="49" charset="0"/>
              <a:buChar char="o"/>
              <a:tabLst>
                <a:tab pos="914400" algn="l"/>
              </a:tabLst>
            </a:pPr>
            <a:r>
              <a:rPr lang="en-US" sz="1200" dirty="0">
                <a:solidFill>
                  <a:srgbClr val="414141"/>
                </a:solidFill>
                <a:effectLst/>
                <a:latin typeface="Open Sans" panose="020B0606030504020204" pitchFamily="34" charset="0"/>
                <a:ea typeface="Times New Roman" panose="02020603050405020304" pitchFamily="18" charset="0"/>
                <a:cs typeface="Times New Roman" panose="02020603050405020304" pitchFamily="18" charset="0"/>
              </a:rPr>
              <a:t>Enzyme replacement intravenous therapy (e.g., </a:t>
            </a:r>
            <a:r>
              <a:rPr lang="en-US" sz="1200" dirty="0" err="1">
                <a:solidFill>
                  <a:srgbClr val="414141"/>
                </a:solidFill>
                <a:effectLst/>
                <a:latin typeface="Open Sans" panose="020B0606030504020204" pitchFamily="34" charset="0"/>
                <a:ea typeface="Times New Roman" panose="02020603050405020304" pitchFamily="18" charset="0"/>
                <a:cs typeface="Times New Roman" panose="02020603050405020304" pitchFamily="18" charset="0"/>
              </a:rPr>
              <a:t>Imiglucerase</a:t>
            </a:r>
            <a:r>
              <a:rPr lang="en-US" sz="1200" dirty="0">
                <a:solidFill>
                  <a:srgbClr val="414141"/>
                </a:solidFill>
                <a:effectLst/>
                <a:latin typeface="Open Sans" panose="020B0606030504020204" pitchFamily="34" charset="0"/>
                <a:ea typeface="Times New Roman" panose="02020603050405020304" pitchFamily="18" charset="0"/>
                <a:cs typeface="Times New Roman" panose="02020603050405020304" pitchFamily="18" charset="0"/>
              </a:rPr>
              <a:t>)</a:t>
            </a:r>
            <a:endParaRPr lang="en-US" sz="1400" dirty="0">
              <a:solidFill>
                <a:srgbClr val="41414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600"/>
              </a:spcAft>
              <a:buSzPts val="1000"/>
              <a:buFont typeface="Courier New" panose="02070309020205020404" pitchFamily="49" charset="0"/>
              <a:buChar char="o"/>
              <a:tabLst>
                <a:tab pos="914400" algn="l"/>
              </a:tabLst>
            </a:pPr>
            <a:r>
              <a:rPr lang="en-US" sz="1200" dirty="0">
                <a:solidFill>
                  <a:srgbClr val="414141"/>
                </a:solidFill>
                <a:effectLst/>
                <a:latin typeface="Open Sans" panose="020B0606030504020204" pitchFamily="34" charset="0"/>
                <a:ea typeface="Times New Roman" panose="02020603050405020304" pitchFamily="18" charset="0"/>
                <a:cs typeface="Times New Roman" panose="02020603050405020304" pitchFamily="18" charset="0"/>
              </a:rPr>
              <a:t>Hematopoietic hormone injection therapy (e.g., erythropoietin, G-CSF, GM-CSF)</a:t>
            </a:r>
            <a:endParaRPr lang="en-US" sz="1400" dirty="0">
              <a:solidFill>
                <a:srgbClr val="41414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600"/>
              </a:spcAft>
              <a:buSzPts val="1000"/>
              <a:buFont typeface="Courier New" panose="02070309020205020404" pitchFamily="49" charset="0"/>
              <a:buChar char="o"/>
              <a:tabLst>
                <a:tab pos="914400" algn="l"/>
              </a:tabLst>
            </a:pPr>
            <a:r>
              <a:rPr lang="en-US" sz="1200" dirty="0">
                <a:solidFill>
                  <a:srgbClr val="414141"/>
                </a:solidFill>
                <a:effectLst/>
                <a:latin typeface="Open Sans" panose="020B0606030504020204" pitchFamily="34" charset="0"/>
                <a:ea typeface="Times New Roman" panose="02020603050405020304" pitchFamily="18" charset="0"/>
                <a:cs typeface="Times New Roman" panose="02020603050405020304" pitchFamily="18" charset="0"/>
              </a:rPr>
              <a:t>Growth hormone</a:t>
            </a:r>
            <a:endParaRPr lang="en-US" sz="1400" dirty="0">
              <a:solidFill>
                <a:srgbClr val="41414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600"/>
              </a:spcAft>
              <a:buSzPts val="1000"/>
              <a:buFont typeface="Courier New" panose="02070309020205020404" pitchFamily="49" charset="0"/>
              <a:buChar char="o"/>
              <a:tabLst>
                <a:tab pos="914400" algn="l"/>
              </a:tabLst>
            </a:pPr>
            <a:r>
              <a:rPr lang="en-US" sz="1200" dirty="0">
                <a:solidFill>
                  <a:srgbClr val="414141"/>
                </a:solidFill>
                <a:effectLst/>
                <a:latin typeface="Open Sans" panose="020B0606030504020204" pitchFamily="34" charset="0"/>
                <a:ea typeface="Times New Roman" panose="02020603050405020304" pitchFamily="18" charset="0"/>
                <a:cs typeface="Times New Roman" panose="02020603050405020304" pitchFamily="18" charset="0"/>
              </a:rPr>
              <a:t>Palivizumab</a:t>
            </a:r>
            <a:endParaRPr lang="en-US" sz="1400" dirty="0">
              <a:solidFill>
                <a:srgbClr val="41414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07C82B92-CFBF-458F-A1D0-7D1D52A0C5E2}"/>
              </a:ext>
            </a:extLst>
          </p:cNvPr>
          <p:cNvSpPr txBox="1"/>
          <p:nvPr/>
        </p:nvSpPr>
        <p:spPr>
          <a:xfrm>
            <a:off x="609600" y="6317268"/>
            <a:ext cx="7169496" cy="369332"/>
          </a:xfrm>
          <a:prstGeom prst="rect">
            <a:avLst/>
          </a:prstGeom>
          <a:noFill/>
        </p:spPr>
        <p:txBody>
          <a:bodyPr wrap="square" rtlCol="0">
            <a:spAutoFit/>
          </a:bodyPr>
          <a:lstStyle/>
          <a:p>
            <a:r>
              <a:rPr lang="en-US" dirty="0"/>
              <a:t>Office Link Updates on Aetna.com (Click </a:t>
            </a:r>
            <a:r>
              <a:rPr lang="en-US" dirty="0">
                <a:hlinkClick r:id="rId3"/>
              </a:rPr>
              <a:t>Here</a:t>
            </a:r>
            <a:r>
              <a:rPr lang="en-US" dirty="0"/>
              <a:t>); no log in required</a:t>
            </a:r>
          </a:p>
        </p:txBody>
      </p:sp>
    </p:spTree>
    <p:extLst>
      <p:ext uri="{BB962C8B-B14F-4D97-AF65-F5344CB8AC3E}">
        <p14:creationId xmlns:p14="http://schemas.microsoft.com/office/powerpoint/2010/main" val="2069041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EB6F9C-1627-4A79-B5C2-73B4E8919F5B}"/>
              </a:ext>
            </a:extLst>
          </p:cNvPr>
          <p:cNvSpPr>
            <a:spLocks noGrp="1"/>
          </p:cNvSpPr>
          <p:nvPr>
            <p:ph idx="1"/>
          </p:nvPr>
        </p:nvSpPr>
        <p:spPr>
          <a:xfrm>
            <a:off x="152400" y="838200"/>
            <a:ext cx="8686800" cy="2376035"/>
          </a:xfrm>
          <a:ln cmpd="sng">
            <a:solidFill>
              <a:schemeClr val="accent4"/>
            </a:solidFill>
            <a:prstDash val="solid"/>
            <a:extLst>
              <a:ext uri="{C807C97D-BFC1-408E-A445-0C87EB9F89A2}">
                <ask:lineSketchStyleProps xmlns:ask="http://schemas.microsoft.com/office/drawing/2018/sketchyshapes" sd="1219033472">
                  <a:custGeom>
                    <a:avLst/>
                    <a:gdLst>
                      <a:gd name="connsiteX0" fmla="*/ 0 w 9015610"/>
                      <a:gd name="connsiteY0" fmla="*/ 0 h 2376035"/>
                      <a:gd name="connsiteX1" fmla="*/ 473320 w 9015610"/>
                      <a:gd name="connsiteY1" fmla="*/ 0 h 2376035"/>
                      <a:gd name="connsiteX2" fmla="*/ 766327 w 9015610"/>
                      <a:gd name="connsiteY2" fmla="*/ 0 h 2376035"/>
                      <a:gd name="connsiteX3" fmla="*/ 1510115 w 9015610"/>
                      <a:gd name="connsiteY3" fmla="*/ 0 h 2376035"/>
                      <a:gd name="connsiteX4" fmla="*/ 1983434 w 9015610"/>
                      <a:gd name="connsiteY4" fmla="*/ 0 h 2376035"/>
                      <a:gd name="connsiteX5" fmla="*/ 2456754 w 9015610"/>
                      <a:gd name="connsiteY5" fmla="*/ 0 h 2376035"/>
                      <a:gd name="connsiteX6" fmla="*/ 3200542 w 9015610"/>
                      <a:gd name="connsiteY6" fmla="*/ 0 h 2376035"/>
                      <a:gd name="connsiteX7" fmla="*/ 3583705 w 9015610"/>
                      <a:gd name="connsiteY7" fmla="*/ 0 h 2376035"/>
                      <a:gd name="connsiteX8" fmla="*/ 4327493 w 9015610"/>
                      <a:gd name="connsiteY8" fmla="*/ 0 h 2376035"/>
                      <a:gd name="connsiteX9" fmla="*/ 5071281 w 9015610"/>
                      <a:gd name="connsiteY9" fmla="*/ 0 h 2376035"/>
                      <a:gd name="connsiteX10" fmla="*/ 5634756 w 9015610"/>
                      <a:gd name="connsiteY10" fmla="*/ 0 h 2376035"/>
                      <a:gd name="connsiteX11" fmla="*/ 6378544 w 9015610"/>
                      <a:gd name="connsiteY11" fmla="*/ 0 h 2376035"/>
                      <a:gd name="connsiteX12" fmla="*/ 6851864 w 9015610"/>
                      <a:gd name="connsiteY12" fmla="*/ 0 h 2376035"/>
                      <a:gd name="connsiteX13" fmla="*/ 7325183 w 9015610"/>
                      <a:gd name="connsiteY13" fmla="*/ 0 h 2376035"/>
                      <a:gd name="connsiteX14" fmla="*/ 7978815 w 9015610"/>
                      <a:gd name="connsiteY14" fmla="*/ 0 h 2376035"/>
                      <a:gd name="connsiteX15" fmla="*/ 8452134 w 9015610"/>
                      <a:gd name="connsiteY15" fmla="*/ 0 h 2376035"/>
                      <a:gd name="connsiteX16" fmla="*/ 9015610 w 9015610"/>
                      <a:gd name="connsiteY16" fmla="*/ 0 h 2376035"/>
                      <a:gd name="connsiteX17" fmla="*/ 9015610 w 9015610"/>
                      <a:gd name="connsiteY17" fmla="*/ 641529 h 2376035"/>
                      <a:gd name="connsiteX18" fmla="*/ 9015610 w 9015610"/>
                      <a:gd name="connsiteY18" fmla="*/ 1259299 h 2376035"/>
                      <a:gd name="connsiteX19" fmla="*/ 9015610 w 9015610"/>
                      <a:gd name="connsiteY19" fmla="*/ 2376035 h 2376035"/>
                      <a:gd name="connsiteX20" fmla="*/ 8722603 w 9015610"/>
                      <a:gd name="connsiteY20" fmla="*/ 2376035 h 2376035"/>
                      <a:gd name="connsiteX21" fmla="*/ 7978815 w 9015610"/>
                      <a:gd name="connsiteY21" fmla="*/ 2376035 h 2376035"/>
                      <a:gd name="connsiteX22" fmla="*/ 7415339 w 9015610"/>
                      <a:gd name="connsiteY22" fmla="*/ 2376035 h 2376035"/>
                      <a:gd name="connsiteX23" fmla="*/ 7032176 w 9015610"/>
                      <a:gd name="connsiteY23" fmla="*/ 2376035 h 2376035"/>
                      <a:gd name="connsiteX24" fmla="*/ 6468700 w 9015610"/>
                      <a:gd name="connsiteY24" fmla="*/ 2376035 h 2376035"/>
                      <a:gd name="connsiteX25" fmla="*/ 6175693 w 9015610"/>
                      <a:gd name="connsiteY25" fmla="*/ 2376035 h 2376035"/>
                      <a:gd name="connsiteX26" fmla="*/ 5882686 w 9015610"/>
                      <a:gd name="connsiteY26" fmla="*/ 2376035 h 2376035"/>
                      <a:gd name="connsiteX27" fmla="*/ 5319210 w 9015610"/>
                      <a:gd name="connsiteY27" fmla="*/ 2376035 h 2376035"/>
                      <a:gd name="connsiteX28" fmla="*/ 4936046 w 9015610"/>
                      <a:gd name="connsiteY28" fmla="*/ 2376035 h 2376035"/>
                      <a:gd name="connsiteX29" fmla="*/ 4282415 w 9015610"/>
                      <a:gd name="connsiteY29" fmla="*/ 2376035 h 2376035"/>
                      <a:gd name="connsiteX30" fmla="*/ 3899251 w 9015610"/>
                      <a:gd name="connsiteY30" fmla="*/ 2376035 h 2376035"/>
                      <a:gd name="connsiteX31" fmla="*/ 3245620 w 9015610"/>
                      <a:gd name="connsiteY31" fmla="*/ 2376035 h 2376035"/>
                      <a:gd name="connsiteX32" fmla="*/ 2952612 w 9015610"/>
                      <a:gd name="connsiteY32" fmla="*/ 2376035 h 2376035"/>
                      <a:gd name="connsiteX33" fmla="*/ 2298981 w 9015610"/>
                      <a:gd name="connsiteY33" fmla="*/ 2376035 h 2376035"/>
                      <a:gd name="connsiteX34" fmla="*/ 1915817 w 9015610"/>
                      <a:gd name="connsiteY34" fmla="*/ 2376035 h 2376035"/>
                      <a:gd name="connsiteX35" fmla="*/ 1622810 w 9015610"/>
                      <a:gd name="connsiteY35" fmla="*/ 2376035 h 2376035"/>
                      <a:gd name="connsiteX36" fmla="*/ 1239646 w 9015610"/>
                      <a:gd name="connsiteY36" fmla="*/ 2376035 h 2376035"/>
                      <a:gd name="connsiteX37" fmla="*/ 586015 w 9015610"/>
                      <a:gd name="connsiteY37" fmla="*/ 2376035 h 2376035"/>
                      <a:gd name="connsiteX38" fmla="*/ 0 w 9015610"/>
                      <a:gd name="connsiteY38" fmla="*/ 2376035 h 2376035"/>
                      <a:gd name="connsiteX39" fmla="*/ 0 w 9015610"/>
                      <a:gd name="connsiteY39" fmla="*/ 1853307 h 2376035"/>
                      <a:gd name="connsiteX40" fmla="*/ 0 w 9015610"/>
                      <a:gd name="connsiteY40" fmla="*/ 1330580 h 2376035"/>
                      <a:gd name="connsiteX41" fmla="*/ 0 w 9015610"/>
                      <a:gd name="connsiteY41" fmla="*/ 712811 h 2376035"/>
                      <a:gd name="connsiteX42" fmla="*/ 0 w 9015610"/>
                      <a:gd name="connsiteY42" fmla="*/ 0 h 237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015610" h="2376035" extrusionOk="0">
                        <a:moveTo>
                          <a:pt x="0" y="0"/>
                        </a:moveTo>
                        <a:cubicBezTo>
                          <a:pt x="115670" y="-47552"/>
                          <a:pt x="242863" y="18232"/>
                          <a:pt x="473320" y="0"/>
                        </a:cubicBezTo>
                        <a:cubicBezTo>
                          <a:pt x="703777" y="-18232"/>
                          <a:pt x="667786" y="21623"/>
                          <a:pt x="766327" y="0"/>
                        </a:cubicBezTo>
                        <a:cubicBezTo>
                          <a:pt x="864868" y="-21623"/>
                          <a:pt x="1354194" y="73977"/>
                          <a:pt x="1510115" y="0"/>
                        </a:cubicBezTo>
                        <a:cubicBezTo>
                          <a:pt x="1666036" y="-73977"/>
                          <a:pt x="1843138" y="11736"/>
                          <a:pt x="1983434" y="0"/>
                        </a:cubicBezTo>
                        <a:cubicBezTo>
                          <a:pt x="2123730" y="-11736"/>
                          <a:pt x="2355190" y="3649"/>
                          <a:pt x="2456754" y="0"/>
                        </a:cubicBezTo>
                        <a:cubicBezTo>
                          <a:pt x="2558318" y="-3649"/>
                          <a:pt x="2979132" y="5623"/>
                          <a:pt x="3200542" y="0"/>
                        </a:cubicBezTo>
                        <a:cubicBezTo>
                          <a:pt x="3421952" y="-5623"/>
                          <a:pt x="3452117" y="31610"/>
                          <a:pt x="3583705" y="0"/>
                        </a:cubicBezTo>
                        <a:cubicBezTo>
                          <a:pt x="3715293" y="-31610"/>
                          <a:pt x="4039913" y="59079"/>
                          <a:pt x="4327493" y="0"/>
                        </a:cubicBezTo>
                        <a:cubicBezTo>
                          <a:pt x="4615073" y="-59079"/>
                          <a:pt x="4849959" y="34152"/>
                          <a:pt x="5071281" y="0"/>
                        </a:cubicBezTo>
                        <a:cubicBezTo>
                          <a:pt x="5292603" y="-34152"/>
                          <a:pt x="5444301" y="19984"/>
                          <a:pt x="5634756" y="0"/>
                        </a:cubicBezTo>
                        <a:cubicBezTo>
                          <a:pt x="5825212" y="-19984"/>
                          <a:pt x="6062979" y="14097"/>
                          <a:pt x="6378544" y="0"/>
                        </a:cubicBezTo>
                        <a:cubicBezTo>
                          <a:pt x="6694109" y="-14097"/>
                          <a:pt x="6654233" y="13632"/>
                          <a:pt x="6851864" y="0"/>
                        </a:cubicBezTo>
                        <a:cubicBezTo>
                          <a:pt x="7049495" y="-13632"/>
                          <a:pt x="7140803" y="21921"/>
                          <a:pt x="7325183" y="0"/>
                        </a:cubicBezTo>
                        <a:cubicBezTo>
                          <a:pt x="7509563" y="-21921"/>
                          <a:pt x="7665992" y="13003"/>
                          <a:pt x="7978815" y="0"/>
                        </a:cubicBezTo>
                        <a:cubicBezTo>
                          <a:pt x="8291638" y="-13003"/>
                          <a:pt x="8347607" y="50104"/>
                          <a:pt x="8452134" y="0"/>
                        </a:cubicBezTo>
                        <a:cubicBezTo>
                          <a:pt x="8556661" y="-50104"/>
                          <a:pt x="8786767" y="9739"/>
                          <a:pt x="9015610" y="0"/>
                        </a:cubicBezTo>
                        <a:cubicBezTo>
                          <a:pt x="9076375" y="204379"/>
                          <a:pt x="8977424" y="376159"/>
                          <a:pt x="9015610" y="641529"/>
                        </a:cubicBezTo>
                        <a:cubicBezTo>
                          <a:pt x="9053796" y="906899"/>
                          <a:pt x="8952030" y="980146"/>
                          <a:pt x="9015610" y="1259299"/>
                        </a:cubicBezTo>
                        <a:cubicBezTo>
                          <a:pt x="9079190" y="1538452"/>
                          <a:pt x="8919268" y="2032213"/>
                          <a:pt x="9015610" y="2376035"/>
                        </a:cubicBezTo>
                        <a:cubicBezTo>
                          <a:pt x="8869618" y="2400351"/>
                          <a:pt x="8850294" y="2347403"/>
                          <a:pt x="8722603" y="2376035"/>
                        </a:cubicBezTo>
                        <a:cubicBezTo>
                          <a:pt x="8594912" y="2404667"/>
                          <a:pt x="8315310" y="2328295"/>
                          <a:pt x="7978815" y="2376035"/>
                        </a:cubicBezTo>
                        <a:cubicBezTo>
                          <a:pt x="7642320" y="2423775"/>
                          <a:pt x="7596218" y="2358331"/>
                          <a:pt x="7415339" y="2376035"/>
                        </a:cubicBezTo>
                        <a:cubicBezTo>
                          <a:pt x="7234460" y="2393739"/>
                          <a:pt x="7138486" y="2337678"/>
                          <a:pt x="7032176" y="2376035"/>
                        </a:cubicBezTo>
                        <a:cubicBezTo>
                          <a:pt x="6925866" y="2414392"/>
                          <a:pt x="6621217" y="2335652"/>
                          <a:pt x="6468700" y="2376035"/>
                        </a:cubicBezTo>
                        <a:cubicBezTo>
                          <a:pt x="6316183" y="2416418"/>
                          <a:pt x="6249331" y="2350237"/>
                          <a:pt x="6175693" y="2376035"/>
                        </a:cubicBezTo>
                        <a:cubicBezTo>
                          <a:pt x="6102055" y="2401833"/>
                          <a:pt x="5986784" y="2371480"/>
                          <a:pt x="5882686" y="2376035"/>
                        </a:cubicBezTo>
                        <a:cubicBezTo>
                          <a:pt x="5778588" y="2380590"/>
                          <a:pt x="5538665" y="2361100"/>
                          <a:pt x="5319210" y="2376035"/>
                        </a:cubicBezTo>
                        <a:cubicBezTo>
                          <a:pt x="5099755" y="2390970"/>
                          <a:pt x="5079010" y="2374909"/>
                          <a:pt x="4936046" y="2376035"/>
                        </a:cubicBezTo>
                        <a:cubicBezTo>
                          <a:pt x="4793082" y="2377161"/>
                          <a:pt x="4554490" y="2314302"/>
                          <a:pt x="4282415" y="2376035"/>
                        </a:cubicBezTo>
                        <a:cubicBezTo>
                          <a:pt x="4010340" y="2437768"/>
                          <a:pt x="4063557" y="2374515"/>
                          <a:pt x="3899251" y="2376035"/>
                        </a:cubicBezTo>
                        <a:cubicBezTo>
                          <a:pt x="3734945" y="2377555"/>
                          <a:pt x="3447143" y="2302811"/>
                          <a:pt x="3245620" y="2376035"/>
                        </a:cubicBezTo>
                        <a:cubicBezTo>
                          <a:pt x="3044097" y="2449259"/>
                          <a:pt x="3074464" y="2367444"/>
                          <a:pt x="2952612" y="2376035"/>
                        </a:cubicBezTo>
                        <a:cubicBezTo>
                          <a:pt x="2830760" y="2384626"/>
                          <a:pt x="2575917" y="2306457"/>
                          <a:pt x="2298981" y="2376035"/>
                        </a:cubicBezTo>
                        <a:cubicBezTo>
                          <a:pt x="2022045" y="2445613"/>
                          <a:pt x="2023433" y="2375079"/>
                          <a:pt x="1915817" y="2376035"/>
                        </a:cubicBezTo>
                        <a:cubicBezTo>
                          <a:pt x="1808201" y="2376991"/>
                          <a:pt x="1711955" y="2347241"/>
                          <a:pt x="1622810" y="2376035"/>
                        </a:cubicBezTo>
                        <a:cubicBezTo>
                          <a:pt x="1533665" y="2404829"/>
                          <a:pt x="1317940" y="2342409"/>
                          <a:pt x="1239646" y="2376035"/>
                        </a:cubicBezTo>
                        <a:cubicBezTo>
                          <a:pt x="1161352" y="2409661"/>
                          <a:pt x="778593" y="2357523"/>
                          <a:pt x="586015" y="2376035"/>
                        </a:cubicBezTo>
                        <a:cubicBezTo>
                          <a:pt x="393437" y="2394547"/>
                          <a:pt x="231243" y="2342575"/>
                          <a:pt x="0" y="2376035"/>
                        </a:cubicBezTo>
                        <a:cubicBezTo>
                          <a:pt x="-54832" y="2262199"/>
                          <a:pt x="3200" y="1989945"/>
                          <a:pt x="0" y="1853307"/>
                        </a:cubicBezTo>
                        <a:cubicBezTo>
                          <a:pt x="-3200" y="1716669"/>
                          <a:pt x="59978" y="1524756"/>
                          <a:pt x="0" y="1330580"/>
                        </a:cubicBezTo>
                        <a:cubicBezTo>
                          <a:pt x="-59978" y="1136404"/>
                          <a:pt x="66349" y="939205"/>
                          <a:pt x="0" y="712811"/>
                        </a:cubicBezTo>
                        <a:cubicBezTo>
                          <a:pt x="-66349" y="486417"/>
                          <a:pt x="65081" y="349452"/>
                          <a:pt x="0" y="0"/>
                        </a:cubicBezTo>
                        <a:close/>
                      </a:path>
                    </a:pathLst>
                  </a:custGeom>
                  <ask:type>
                    <ask:lineSketchNone/>
                  </ask:type>
                </ask:lineSketchStyleProps>
              </a:ext>
            </a:extLst>
          </a:ln>
        </p:spPr>
        <p:txBody>
          <a:bodyPr/>
          <a:lstStyle/>
          <a:p>
            <a:r>
              <a:rPr lang="en-US" sz="1400" dirty="0">
                <a:solidFill>
                  <a:srgbClr val="414141"/>
                </a:solidFill>
                <a:effectLst/>
                <a:latin typeface="Open Sans" panose="020B0606030504020204" pitchFamily="34" charset="0"/>
                <a:ea typeface="Calibri" panose="020F0502020204030204" pitchFamily="34" charset="0"/>
              </a:rPr>
              <a:t>Effective April 1, 2022, we expanded our current Mid-Level Practitioners policy to include a new  </a:t>
            </a:r>
          </a:p>
          <a:p>
            <a:r>
              <a:rPr lang="en-US" sz="1400" dirty="0">
                <a:solidFill>
                  <a:srgbClr val="414141"/>
                </a:solidFill>
                <a:effectLst/>
                <a:latin typeface="Open Sans" panose="020B0606030504020204" pitchFamily="34" charset="0"/>
                <a:ea typeface="Calibri" panose="020F0502020204030204" pitchFamily="34" charset="0"/>
              </a:rPr>
              <a:t>reimbursement tier for specific practitioners.</a:t>
            </a:r>
            <a:endParaRPr lang="en-US" sz="1400" dirty="0">
              <a:solidFill>
                <a:srgbClr val="414141"/>
              </a:solidFill>
              <a:latin typeface="Open Sans" panose="020B0606030504020204" pitchFamily="34" charset="0"/>
              <a:ea typeface="Calibri" panose="020F0502020204030204" pitchFamily="34" charset="0"/>
            </a:endParaRPr>
          </a:p>
          <a:p>
            <a:endParaRPr lang="en-US" sz="1400" dirty="0">
              <a:solidFill>
                <a:srgbClr val="414141"/>
              </a:solidFill>
              <a:effectLst/>
              <a:latin typeface="Open Sans" panose="020B0606030504020204" pitchFamily="34" charset="0"/>
              <a:ea typeface="Calibri" panose="020F0502020204030204" pitchFamily="34" charset="0"/>
            </a:endParaRPr>
          </a:p>
          <a:p>
            <a:r>
              <a:rPr lang="en-US" sz="1400" dirty="0">
                <a:solidFill>
                  <a:srgbClr val="414141"/>
                </a:solidFill>
                <a:effectLst/>
                <a:latin typeface="Open Sans" panose="020B0606030504020204" pitchFamily="34" charset="0"/>
                <a:ea typeface="Calibri" panose="020F0502020204030204" pitchFamily="34" charset="0"/>
              </a:rPr>
              <a:t>Our Mid-Level Practitioners policy will now include audiologists, genetic counselors, massage </a:t>
            </a:r>
          </a:p>
          <a:p>
            <a:r>
              <a:rPr lang="en-US" sz="1400" dirty="0">
                <a:solidFill>
                  <a:srgbClr val="414141"/>
                </a:solidFill>
                <a:effectLst/>
                <a:latin typeface="Open Sans" panose="020B0606030504020204" pitchFamily="34" charset="0"/>
                <a:ea typeface="Calibri" panose="020F0502020204030204" pitchFamily="34" charset="0"/>
              </a:rPr>
              <a:t>therapists, nutritionists, respiratory therapists and registered dietitians, allowing reimbursement </a:t>
            </a:r>
          </a:p>
          <a:p>
            <a:r>
              <a:rPr lang="en-US" sz="1400" dirty="0">
                <a:solidFill>
                  <a:srgbClr val="414141"/>
                </a:solidFill>
                <a:effectLst/>
                <a:latin typeface="Open Sans" panose="020B0606030504020204" pitchFamily="34" charset="0"/>
                <a:ea typeface="Calibri" panose="020F0502020204030204" pitchFamily="34" charset="0"/>
              </a:rPr>
              <a:t>at 75% of the negotiated fee or recognized charge for covered services. (This expansion will </a:t>
            </a:r>
          </a:p>
          <a:p>
            <a:r>
              <a:rPr lang="en-US" sz="1400" dirty="0">
                <a:solidFill>
                  <a:srgbClr val="414141"/>
                </a:solidFill>
                <a:effectLst/>
                <a:latin typeface="Open Sans" panose="020B0606030504020204" pitchFamily="34" charset="0"/>
                <a:ea typeface="Calibri" panose="020F0502020204030204" pitchFamily="34" charset="0"/>
              </a:rPr>
              <a:t>apply to Commercial business only.)</a:t>
            </a:r>
          </a:p>
          <a:p>
            <a:endParaRPr lang="en-US" sz="1400" dirty="0">
              <a:solidFill>
                <a:srgbClr val="414141"/>
              </a:solidFill>
              <a:latin typeface="Open Sans" panose="020B0606030504020204" pitchFamily="34" charset="0"/>
            </a:endParaRPr>
          </a:p>
          <a:p>
            <a:r>
              <a:rPr lang="en-US" sz="1400" dirty="0">
                <a:solidFill>
                  <a:srgbClr val="414141"/>
                </a:solidFill>
                <a:latin typeface="Open Sans" panose="020B0606030504020204" pitchFamily="34" charset="0"/>
              </a:rPr>
              <a:t>The rate for NPs, PAs, CNMs, CNS did not change.   See Policy for full details.</a:t>
            </a:r>
            <a:endParaRPr lang="en-US" sz="2000" dirty="0"/>
          </a:p>
        </p:txBody>
      </p:sp>
      <p:pic>
        <p:nvPicPr>
          <p:cNvPr id="7" name="Graphic 6" descr="Doctor female outline">
            <a:extLst>
              <a:ext uri="{FF2B5EF4-FFF2-40B4-BE49-F238E27FC236}">
                <a16:creationId xmlns:a16="http://schemas.microsoft.com/office/drawing/2014/main" id="{13F33E5A-D885-4A2D-A600-A26F8B982B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8417" y="2393053"/>
            <a:ext cx="838200" cy="838200"/>
          </a:xfrm>
          <a:prstGeom prst="rect">
            <a:avLst/>
          </a:prstGeom>
        </p:spPr>
      </p:pic>
      <p:sp>
        <p:nvSpPr>
          <p:cNvPr id="6" name="Title 5">
            <a:extLst>
              <a:ext uri="{FF2B5EF4-FFF2-40B4-BE49-F238E27FC236}">
                <a16:creationId xmlns:a16="http://schemas.microsoft.com/office/drawing/2014/main" id="{474F9D49-F365-45CB-8EAE-704832AD1B85}"/>
              </a:ext>
            </a:extLst>
          </p:cNvPr>
          <p:cNvSpPr>
            <a:spLocks noGrp="1"/>
          </p:cNvSpPr>
          <p:nvPr>
            <p:ph type="title"/>
          </p:nvPr>
        </p:nvSpPr>
        <p:spPr>
          <a:xfrm>
            <a:off x="326916" y="317207"/>
            <a:ext cx="7576113" cy="408638"/>
          </a:xfrm>
        </p:spPr>
        <p:txBody>
          <a:bodyPr/>
          <a:lstStyle/>
          <a:p>
            <a:r>
              <a:rPr lang="en-US" sz="2400" b="1" dirty="0">
                <a:solidFill>
                  <a:srgbClr val="7030A0"/>
                </a:solidFill>
                <a:effectLst/>
                <a:latin typeface="Open Sans" panose="020B0606030504020204" pitchFamily="34" charset="0"/>
                <a:ea typeface="Times New Roman" panose="02020603050405020304" pitchFamily="18" charset="0"/>
              </a:rPr>
              <a:t>Expansion to our Mid-Level Practitioners policy*</a:t>
            </a:r>
            <a:endParaRPr lang="en-US" sz="2400" dirty="0">
              <a:solidFill>
                <a:srgbClr val="7030A0"/>
              </a:solidFill>
            </a:endParaRPr>
          </a:p>
        </p:txBody>
      </p:sp>
      <p:pic>
        <p:nvPicPr>
          <p:cNvPr id="8" name="Picture 7">
            <a:extLst>
              <a:ext uri="{FF2B5EF4-FFF2-40B4-BE49-F238E27FC236}">
                <a16:creationId xmlns:a16="http://schemas.microsoft.com/office/drawing/2014/main" id="{6F1FF135-E999-4A40-96F9-04FA53A2D1EE}"/>
              </a:ext>
            </a:extLst>
          </p:cNvPr>
          <p:cNvPicPr>
            <a:picLocks noChangeAspect="1"/>
          </p:cNvPicPr>
          <p:nvPr/>
        </p:nvPicPr>
        <p:blipFill>
          <a:blip r:embed="rId4"/>
          <a:stretch>
            <a:fillRect/>
          </a:stretch>
        </p:blipFill>
        <p:spPr>
          <a:xfrm>
            <a:off x="958937" y="4434660"/>
            <a:ext cx="6866898" cy="2029181"/>
          </a:xfrm>
          <a:prstGeom prst="rect">
            <a:avLst/>
          </a:prstGeom>
        </p:spPr>
      </p:pic>
      <p:sp>
        <p:nvSpPr>
          <p:cNvPr id="10" name="TextBox 9">
            <a:extLst>
              <a:ext uri="{FF2B5EF4-FFF2-40B4-BE49-F238E27FC236}">
                <a16:creationId xmlns:a16="http://schemas.microsoft.com/office/drawing/2014/main" id="{3AF55EFF-D6D0-413A-9E1D-675B8A08C555}"/>
              </a:ext>
            </a:extLst>
          </p:cNvPr>
          <p:cNvSpPr txBox="1"/>
          <p:nvPr/>
        </p:nvSpPr>
        <p:spPr>
          <a:xfrm>
            <a:off x="381000" y="3429000"/>
            <a:ext cx="7814949" cy="807913"/>
          </a:xfrm>
          <a:prstGeom prst="rect">
            <a:avLst/>
          </a:prstGeom>
          <a:noFill/>
        </p:spPr>
        <p:txBody>
          <a:bodyPr wrap="square" rtlCol="0">
            <a:spAutoFit/>
          </a:bodyPr>
          <a:lstStyle/>
          <a:p>
            <a:pPr marL="285750" indent="-285750" algn="ctr">
              <a:buFont typeface="Wingdings" panose="05000000000000000000" pitchFamily="2" charset="2"/>
              <a:buChar char="Ø"/>
            </a:pPr>
            <a:r>
              <a:rPr lang="en-US" dirty="0">
                <a:solidFill>
                  <a:srgbClr val="7030A0"/>
                </a:solidFill>
              </a:rPr>
              <a:t>TONS of information on AETNA.com, available without secure login</a:t>
            </a:r>
          </a:p>
          <a:p>
            <a:pPr algn="ctr"/>
            <a:r>
              <a:rPr lang="en-US" sz="1050" dirty="0">
                <a:solidFill>
                  <a:srgbClr val="7030A0"/>
                </a:solidFill>
              </a:rPr>
              <a:t>    </a:t>
            </a:r>
          </a:p>
          <a:p>
            <a:pPr marL="285750" indent="-285750" algn="ctr">
              <a:buFont typeface="Wingdings" panose="05000000000000000000" pitchFamily="2" charset="2"/>
              <a:buChar char="Ø"/>
            </a:pPr>
            <a:r>
              <a:rPr lang="en-US" dirty="0">
                <a:solidFill>
                  <a:srgbClr val="7030A0"/>
                </a:solidFill>
              </a:rPr>
              <a:t>Look up Clinical Policy Bulletins by CPT or Keywords </a:t>
            </a:r>
            <a:r>
              <a:rPr lang="en-US" dirty="0">
                <a:solidFill>
                  <a:srgbClr val="0070C0"/>
                </a:solidFill>
                <a:hlinkClick r:id="rId5">
                  <a:extLst>
                    <a:ext uri="{A12FA001-AC4F-418D-AE19-62706E023703}">
                      <ahyp:hlinkClr xmlns:ahyp="http://schemas.microsoft.com/office/drawing/2018/hyperlinkcolor" val="tx"/>
                    </a:ext>
                  </a:extLst>
                </a:hlinkClick>
              </a:rPr>
              <a:t>here</a:t>
            </a:r>
            <a:r>
              <a:rPr lang="en-US" dirty="0">
                <a:solidFill>
                  <a:srgbClr val="7030A0"/>
                </a:solidFill>
              </a:rPr>
              <a:t>.</a:t>
            </a:r>
          </a:p>
        </p:txBody>
      </p:sp>
    </p:spTree>
    <p:extLst>
      <p:ext uri="{BB962C8B-B14F-4D97-AF65-F5344CB8AC3E}">
        <p14:creationId xmlns:p14="http://schemas.microsoft.com/office/powerpoint/2010/main" val="244172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E0F025-A53F-47F7-A55E-A5A275A59238}"/>
              </a:ext>
            </a:extLst>
          </p:cNvPr>
          <p:cNvSpPr txBox="1"/>
          <p:nvPr/>
        </p:nvSpPr>
        <p:spPr>
          <a:xfrm>
            <a:off x="294032" y="256475"/>
            <a:ext cx="8337550" cy="646331"/>
          </a:xfrm>
          <a:prstGeom prst="rect">
            <a:avLst/>
          </a:prstGeom>
          <a:noFill/>
        </p:spPr>
        <p:txBody>
          <a:bodyPr wrap="square" rtlCol="0">
            <a:spAutoFit/>
          </a:bodyPr>
          <a:lstStyle/>
          <a:p>
            <a:pPr marL="0" marR="0">
              <a:spcBef>
                <a:spcPts val="0"/>
              </a:spcBef>
              <a:spcAft>
                <a:spcPts val="0"/>
              </a:spcAft>
            </a:pPr>
            <a:br>
              <a:rPr lang="en-US" sz="1800" dirty="0">
                <a:solidFill>
                  <a:srgbClr val="414141"/>
                </a:solidFill>
                <a:effectLst/>
                <a:latin typeface="Open Sans" panose="020B0606030504020204" pitchFamily="34" charset="0"/>
                <a:ea typeface="Calibri" panose="020F0502020204030204" pitchFamily="34" charset="0"/>
              </a:rPr>
            </a:br>
            <a:endParaRPr lang="en-US" dirty="0"/>
          </a:p>
        </p:txBody>
      </p:sp>
      <p:sp>
        <p:nvSpPr>
          <p:cNvPr id="6" name="TextBox 5">
            <a:extLst>
              <a:ext uri="{FF2B5EF4-FFF2-40B4-BE49-F238E27FC236}">
                <a16:creationId xmlns:a16="http://schemas.microsoft.com/office/drawing/2014/main" id="{BCD93EB3-208F-4CF9-A534-E1E6E31B36A5}"/>
              </a:ext>
            </a:extLst>
          </p:cNvPr>
          <p:cNvSpPr txBox="1"/>
          <p:nvPr/>
        </p:nvSpPr>
        <p:spPr>
          <a:xfrm>
            <a:off x="1083097" y="1552737"/>
            <a:ext cx="8177239" cy="523220"/>
          </a:xfrm>
          <a:prstGeom prst="rect">
            <a:avLst/>
          </a:prstGeom>
          <a:noFill/>
        </p:spPr>
        <p:txBody>
          <a:bodyPr wrap="square" rtlCol="0">
            <a:spAutoFit/>
          </a:bodyPr>
          <a:lstStyle/>
          <a:p>
            <a:pPr marL="0" marR="0">
              <a:spcBef>
                <a:spcPts val="0"/>
              </a:spcBef>
              <a:spcAft>
                <a:spcPts val="0"/>
              </a:spcAft>
            </a:pPr>
            <a:br>
              <a:rPr lang="en-US" sz="1400" dirty="0">
                <a:solidFill>
                  <a:srgbClr val="414141"/>
                </a:solidFill>
                <a:effectLst/>
                <a:latin typeface="Open Sans" panose="020B0606030504020204" pitchFamily="34" charset="0"/>
                <a:ea typeface="Calibri" panose="020F0502020204030204" pitchFamily="34" charset="0"/>
              </a:rPr>
            </a:br>
            <a:endParaRPr lang="en-US" sz="1400" dirty="0"/>
          </a:p>
        </p:txBody>
      </p:sp>
      <p:pic>
        <p:nvPicPr>
          <p:cNvPr id="4" name="Picture 3">
            <a:extLst>
              <a:ext uri="{FF2B5EF4-FFF2-40B4-BE49-F238E27FC236}">
                <a16:creationId xmlns:a16="http://schemas.microsoft.com/office/drawing/2014/main" id="{80CED689-2353-41A2-BFDD-462C007ECB85}"/>
              </a:ext>
            </a:extLst>
          </p:cNvPr>
          <p:cNvPicPr>
            <a:picLocks noChangeAspect="1"/>
          </p:cNvPicPr>
          <p:nvPr/>
        </p:nvPicPr>
        <p:blipFill>
          <a:blip r:embed="rId2"/>
          <a:stretch>
            <a:fillRect/>
          </a:stretch>
        </p:blipFill>
        <p:spPr>
          <a:xfrm>
            <a:off x="602763" y="-62354"/>
            <a:ext cx="6407451" cy="944962"/>
          </a:xfrm>
          <a:prstGeom prst="rect">
            <a:avLst/>
          </a:prstGeom>
        </p:spPr>
      </p:pic>
      <p:pic>
        <p:nvPicPr>
          <p:cNvPr id="8" name="Picture 7">
            <a:extLst>
              <a:ext uri="{FF2B5EF4-FFF2-40B4-BE49-F238E27FC236}">
                <a16:creationId xmlns:a16="http://schemas.microsoft.com/office/drawing/2014/main" id="{00652A72-B812-4861-8110-D7865FB3B2D8}"/>
              </a:ext>
            </a:extLst>
          </p:cNvPr>
          <p:cNvPicPr>
            <a:picLocks noChangeAspect="1"/>
          </p:cNvPicPr>
          <p:nvPr/>
        </p:nvPicPr>
        <p:blipFill>
          <a:blip r:embed="rId3"/>
          <a:stretch>
            <a:fillRect/>
          </a:stretch>
        </p:blipFill>
        <p:spPr>
          <a:xfrm>
            <a:off x="381000" y="6392049"/>
            <a:ext cx="7187807" cy="487722"/>
          </a:xfrm>
          <a:prstGeom prst="rect">
            <a:avLst/>
          </a:prstGeom>
        </p:spPr>
      </p:pic>
      <p:pic>
        <p:nvPicPr>
          <p:cNvPr id="10" name="Picture 9">
            <a:extLst>
              <a:ext uri="{FF2B5EF4-FFF2-40B4-BE49-F238E27FC236}">
                <a16:creationId xmlns:a16="http://schemas.microsoft.com/office/drawing/2014/main" id="{C240CB8A-93D2-4666-822D-0A1480CD098F}"/>
              </a:ext>
            </a:extLst>
          </p:cNvPr>
          <p:cNvPicPr>
            <a:picLocks noChangeAspect="1"/>
          </p:cNvPicPr>
          <p:nvPr/>
        </p:nvPicPr>
        <p:blipFill rotWithShape="1">
          <a:blip r:embed="rId4"/>
          <a:srcRect l="6592" t="27217" r="61667" b="20370"/>
          <a:stretch/>
        </p:blipFill>
        <p:spPr>
          <a:xfrm>
            <a:off x="602763" y="2209800"/>
            <a:ext cx="7836571" cy="4086926"/>
          </a:xfrm>
          <a:prstGeom prst="rect">
            <a:avLst/>
          </a:prstGeom>
        </p:spPr>
      </p:pic>
      <p:pic>
        <p:nvPicPr>
          <p:cNvPr id="2" name="Picture 1">
            <a:extLst>
              <a:ext uri="{FF2B5EF4-FFF2-40B4-BE49-F238E27FC236}">
                <a16:creationId xmlns:a16="http://schemas.microsoft.com/office/drawing/2014/main" id="{6BF76804-91F6-4DD5-9070-8A67D6447223}"/>
              </a:ext>
            </a:extLst>
          </p:cNvPr>
          <p:cNvPicPr>
            <a:picLocks noChangeAspect="1"/>
          </p:cNvPicPr>
          <p:nvPr/>
        </p:nvPicPr>
        <p:blipFill>
          <a:blip r:embed="rId5"/>
          <a:stretch>
            <a:fillRect/>
          </a:stretch>
        </p:blipFill>
        <p:spPr>
          <a:xfrm>
            <a:off x="192189" y="579640"/>
            <a:ext cx="8541236" cy="2003380"/>
          </a:xfrm>
          <a:prstGeom prst="rect">
            <a:avLst/>
          </a:prstGeom>
        </p:spPr>
      </p:pic>
      <p:sp>
        <p:nvSpPr>
          <p:cNvPr id="11" name="Arrow: Up 10">
            <a:extLst>
              <a:ext uri="{FF2B5EF4-FFF2-40B4-BE49-F238E27FC236}">
                <a16:creationId xmlns:a16="http://schemas.microsoft.com/office/drawing/2014/main" id="{FA5B731B-43D4-4284-8A73-4133D02E6F9A}"/>
              </a:ext>
            </a:extLst>
          </p:cNvPr>
          <p:cNvSpPr/>
          <p:nvPr/>
        </p:nvSpPr>
        <p:spPr>
          <a:xfrm>
            <a:off x="1828800" y="3116251"/>
            <a:ext cx="304800" cy="533400"/>
          </a:xfrm>
          <a:prstGeom prst="upArrow">
            <a:avLst/>
          </a:prstGeom>
          <a:solidFill>
            <a:srgbClr val="F13F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EE751F8B-7F6D-4392-8ADA-84851F2C7D7E}"/>
              </a:ext>
            </a:extLst>
          </p:cNvPr>
          <p:cNvSpPr/>
          <p:nvPr/>
        </p:nvSpPr>
        <p:spPr>
          <a:xfrm>
            <a:off x="7924800" y="2725888"/>
            <a:ext cx="304800" cy="533400"/>
          </a:xfrm>
          <a:prstGeom prst="upArrow">
            <a:avLst/>
          </a:prstGeom>
          <a:solidFill>
            <a:srgbClr val="F13F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91781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ver Design 3 BLUE">
  <a:themeElements>
    <a:clrScheme name="">
      <a:dk1>
        <a:srgbClr val="000000"/>
      </a:dk1>
      <a:lt1>
        <a:srgbClr val="FFFFFF"/>
      </a:lt1>
      <a:dk2>
        <a:srgbClr val="7D3F98"/>
      </a:dk2>
      <a:lt2>
        <a:srgbClr val="7AC143"/>
      </a:lt2>
      <a:accent1>
        <a:srgbClr val="00A78E"/>
      </a:accent1>
      <a:accent2>
        <a:srgbClr val="00BCE4"/>
      </a:accent2>
      <a:accent3>
        <a:srgbClr val="FFFFFF"/>
      </a:accent3>
      <a:accent4>
        <a:srgbClr val="000000"/>
      </a:accent4>
      <a:accent5>
        <a:srgbClr val="AAD0C6"/>
      </a:accent5>
      <a:accent6>
        <a:srgbClr val="00AACF"/>
      </a:accent6>
      <a:hlink>
        <a:srgbClr val="7D3F98"/>
      </a:hlink>
      <a:folHlink>
        <a:srgbClr val="5F5F5F"/>
      </a:folHlink>
    </a:clrScheme>
    <a:fontScheme name="Cover Design 3 BLU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ver Design 3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ver Design 3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ver Design 3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ver Design 3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ver Design 3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ver Design 3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ver Design 3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ver Design 3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ver Design 3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ver Design 3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ver Design 3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ver Design 3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ver Design 3 BLUE 13">
        <a:dk1>
          <a:srgbClr val="000000"/>
        </a:dk1>
        <a:lt1>
          <a:srgbClr val="FFFFFF"/>
        </a:lt1>
        <a:dk2>
          <a:srgbClr val="00BCEE"/>
        </a:dk2>
        <a:lt2>
          <a:srgbClr val="7AC143"/>
        </a:lt2>
        <a:accent1>
          <a:srgbClr val="00A78E"/>
        </a:accent1>
        <a:accent2>
          <a:srgbClr val="7D3F98"/>
        </a:accent2>
        <a:accent3>
          <a:srgbClr val="FFFFFF"/>
        </a:accent3>
        <a:accent4>
          <a:srgbClr val="000000"/>
        </a:accent4>
        <a:accent5>
          <a:srgbClr val="AAD0C6"/>
        </a:accent5>
        <a:accent6>
          <a:srgbClr val="713889"/>
        </a:accent6>
        <a:hlink>
          <a:srgbClr val="00BCE4"/>
        </a:hlink>
        <a:folHlink>
          <a:srgbClr val="5F5F5F"/>
        </a:folHlink>
      </a:clrScheme>
      <a:clrMap bg1="lt1" tx1="dk1" bg2="lt2" tx2="dk2" accent1="accent1" accent2="accent2" accent3="accent3" accent4="accent4" accent5="accent5" accent6="accent6" hlink="hlink" folHlink="folHlink"/>
    </a:extraClrScheme>
    <a:extraClrScheme>
      <a:clrScheme name="Cover Design 3 BLUE 14">
        <a:dk1>
          <a:srgbClr val="000000"/>
        </a:dk1>
        <a:lt1>
          <a:srgbClr val="FFFFFF"/>
        </a:lt1>
        <a:dk2>
          <a:srgbClr val="F47721"/>
        </a:dk2>
        <a:lt2>
          <a:srgbClr val="7AC143"/>
        </a:lt2>
        <a:accent1>
          <a:srgbClr val="D20962"/>
        </a:accent1>
        <a:accent2>
          <a:srgbClr val="00BCE4"/>
        </a:accent2>
        <a:accent3>
          <a:srgbClr val="FFFFFF"/>
        </a:accent3>
        <a:accent4>
          <a:srgbClr val="000000"/>
        </a:accent4>
        <a:accent5>
          <a:srgbClr val="E5AAB7"/>
        </a:accent5>
        <a:accent6>
          <a:srgbClr val="00AACF"/>
        </a:accent6>
        <a:hlink>
          <a:srgbClr val="F47721"/>
        </a:hlink>
        <a:folHlink>
          <a:srgbClr val="5F5F5F"/>
        </a:folHlink>
      </a:clrScheme>
      <a:clrMap bg1="lt1" tx1="dk1" bg2="lt2" tx2="dk2" accent1="accent1" accent2="accent2" accent3="accent3" accent4="accent4" accent5="accent5" accent6="accent6" hlink="hlink" folHlink="folHlink"/>
    </a:extraClrScheme>
    <a:extraClrScheme>
      <a:clrScheme name="Cover Design 3 BLUE 15">
        <a:dk1>
          <a:srgbClr val="000000"/>
        </a:dk1>
        <a:lt1>
          <a:srgbClr val="FFFFFF"/>
        </a:lt1>
        <a:dk2>
          <a:srgbClr val="7AC143"/>
        </a:dk2>
        <a:lt2>
          <a:srgbClr val="00BCE4"/>
        </a:lt2>
        <a:accent1>
          <a:srgbClr val="00A78E"/>
        </a:accent1>
        <a:accent2>
          <a:srgbClr val="7D3F98"/>
        </a:accent2>
        <a:accent3>
          <a:srgbClr val="FFFFFF"/>
        </a:accent3>
        <a:accent4>
          <a:srgbClr val="000000"/>
        </a:accent4>
        <a:accent5>
          <a:srgbClr val="AAD0C6"/>
        </a:accent5>
        <a:accent6>
          <a:srgbClr val="713889"/>
        </a:accent6>
        <a:hlink>
          <a:srgbClr val="7AC143"/>
        </a:hlink>
        <a:folHlink>
          <a:srgbClr val="5F5F5F"/>
        </a:folHlink>
      </a:clrScheme>
      <a:clrMap bg1="lt1" tx1="dk1" bg2="lt2" tx2="dk2" accent1="accent1" accent2="accent2" accent3="accent3" accent4="accent4" accent5="accent5" accent6="accent6" hlink="hlink" folHlink="folHlink"/>
    </a:extraClrScheme>
    <a:extraClrScheme>
      <a:clrScheme name="Cover Design 3 BLUE 16">
        <a:dk1>
          <a:srgbClr val="000000"/>
        </a:dk1>
        <a:lt1>
          <a:srgbClr val="FFFFFF"/>
        </a:lt1>
        <a:dk2>
          <a:srgbClr val="D20962"/>
        </a:dk2>
        <a:lt2>
          <a:srgbClr val="7AC143"/>
        </a:lt2>
        <a:accent1>
          <a:srgbClr val="F47721"/>
        </a:accent1>
        <a:accent2>
          <a:srgbClr val="00BCE4"/>
        </a:accent2>
        <a:accent3>
          <a:srgbClr val="FFFFFF"/>
        </a:accent3>
        <a:accent4>
          <a:srgbClr val="000000"/>
        </a:accent4>
        <a:accent5>
          <a:srgbClr val="F8BDAB"/>
        </a:accent5>
        <a:accent6>
          <a:srgbClr val="00AACF"/>
        </a:accent6>
        <a:hlink>
          <a:srgbClr val="D20962"/>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134775</TotalTime>
  <Words>1331</Words>
  <Application>Microsoft Office PowerPoint</Application>
  <PresentationFormat>On-screen Show (4:3)</PresentationFormat>
  <Paragraphs>134</Paragraphs>
  <Slides>13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Calibri</vt:lpstr>
      <vt:lpstr>Courier New</vt:lpstr>
      <vt:lpstr>CVS Health Sans Medium</vt:lpstr>
      <vt:lpstr>CVS Health Sans Regular</vt:lpstr>
      <vt:lpstr>Open Sans</vt:lpstr>
      <vt:lpstr>Papyrus</vt:lpstr>
      <vt:lpstr>Symbol</vt:lpstr>
      <vt:lpstr>Times New Roman</vt:lpstr>
      <vt:lpstr>Wingdings</vt:lpstr>
      <vt:lpstr>Cover Design 3 BLUE</vt:lpstr>
      <vt:lpstr>Aetna Updates</vt:lpstr>
      <vt:lpstr>PowerPoint Presentation</vt:lpstr>
      <vt:lpstr>We’ve enhanced our claims status responses on our provider portal</vt:lpstr>
      <vt:lpstr>Submitting precertification requests   Be sure to submit precertification requests at least two weeks in advance.  To save time, request precertification online.   You can submit most requests online through our Availity provider portal.*  Or you can use your practice’s Electronic Medical Record (EMR) system if it’s set up for electronic  precertification requests.   Use our “Search by CPT code” search function on our precertification lists page to find out  if the code requires precertification.  Learn more about precertification.   </vt:lpstr>
      <vt:lpstr>Helping patients to appeal denials on  Medicare authorization or precertification requests</vt:lpstr>
      <vt:lpstr>PowerPoint Presentation</vt:lpstr>
      <vt:lpstr>Aetna Office Link Updates</vt:lpstr>
      <vt:lpstr>Expansion to our Mid-Level Practitioners policy*</vt:lpstr>
      <vt:lpstr>PowerPoint Presentation</vt:lpstr>
      <vt:lpstr>Did you know can submit Appeals Electronically?</vt:lpstr>
      <vt:lpstr>PowerPoint Presentation</vt:lpstr>
      <vt:lpstr>Contact Aetna Provider Services Online</vt:lpstr>
      <vt:lpstr>CONTACT AETNA BY PHONE</vt:lpstr>
    </vt:vector>
  </TitlesOfParts>
  <Company>Aetna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Third Party Payer Day</dc:title>
  <dc:creator>Donna Noe</dc:creator>
  <cp:lastModifiedBy>Radel, Kiley S</cp:lastModifiedBy>
  <cp:revision>301</cp:revision>
  <cp:lastPrinted>2022-09-16T05:30:16Z</cp:lastPrinted>
  <dcterms:created xsi:type="dcterms:W3CDTF">2014-09-19T13:24:39Z</dcterms:created>
  <dcterms:modified xsi:type="dcterms:W3CDTF">2022-10-18T16:26:55Z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7599526-06ca-49cc-9fa9-5307800a949a_Enabled">
    <vt:lpwstr>true</vt:lpwstr>
  </property>
  <property fmtid="{D5CDD505-2E9C-101B-9397-08002B2CF9AE}" pid="3" name="MSIP_Label_67599526-06ca-49cc-9fa9-5307800a949a_SetDate">
    <vt:lpwstr>2022-09-16T04:57:35Z</vt:lpwstr>
  </property>
  <property fmtid="{D5CDD505-2E9C-101B-9397-08002B2CF9AE}" pid="4" name="MSIP_Label_67599526-06ca-49cc-9fa9-5307800a949a_Method">
    <vt:lpwstr>Standard</vt:lpwstr>
  </property>
  <property fmtid="{D5CDD505-2E9C-101B-9397-08002B2CF9AE}" pid="5" name="MSIP_Label_67599526-06ca-49cc-9fa9-5307800a949a_Name">
    <vt:lpwstr>67599526-06ca-49cc-9fa9-5307800a949a</vt:lpwstr>
  </property>
  <property fmtid="{D5CDD505-2E9C-101B-9397-08002B2CF9AE}" pid="6" name="MSIP_Label_67599526-06ca-49cc-9fa9-5307800a949a_SiteId">
    <vt:lpwstr>fabb61b8-3afe-4e75-b934-a47f782b8cd7</vt:lpwstr>
  </property>
  <property fmtid="{D5CDD505-2E9C-101B-9397-08002B2CF9AE}" pid="7" name="MSIP_Label_67599526-06ca-49cc-9fa9-5307800a949a_ActionId">
    <vt:lpwstr>9d47b04d-5f42-4ba2-80f8-56ef8474ffea</vt:lpwstr>
  </property>
  <property fmtid="{D5CDD505-2E9C-101B-9397-08002B2CF9AE}" pid="8" name="MSIP_Label_67599526-06ca-49cc-9fa9-5307800a949a_ContentBits">
    <vt:lpwstr>0</vt:lpwstr>
  </property>
</Properties>
</file>