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11" r:id="rId2"/>
    <p:sldMasterId id="2147483709" r:id="rId3"/>
  </p:sldMasterIdLst>
  <p:notesMasterIdLst>
    <p:notesMasterId r:id="rId14"/>
  </p:notesMasterIdLst>
  <p:sldIdLst>
    <p:sldId id="263" r:id="rId4"/>
    <p:sldId id="262" r:id="rId5"/>
    <p:sldId id="261" r:id="rId6"/>
    <p:sldId id="260" r:id="rId7"/>
    <p:sldId id="259" r:id="rId8"/>
    <p:sldId id="258" r:id="rId9"/>
    <p:sldId id="265"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9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B67F1-3A72-4704-BF70-72757708FAD9}" v="35" dt="2022-10-17T04:18:36.853"/>
    <p1510:client id="{D44166A2-110A-AA91-006F-643B2D325B00}" v="117" dt="2022-10-17T05:57:29.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1" d="100"/>
          <a:sy n="91"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D44B8-FEB9-4D88-A3F1-9E4FD14817A2}" type="datetimeFigureOut">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ABF9B-5D4B-436E-B13A-3DDC4F57DF57}" type="slidenum">
              <a:t>‹#›</a:t>
            </a:fld>
            <a:endParaRPr lang="en-US"/>
          </a:p>
        </p:txBody>
      </p:sp>
    </p:spTree>
    <p:extLst>
      <p:ext uri="{BB962C8B-B14F-4D97-AF65-F5344CB8AC3E}">
        <p14:creationId xmlns:p14="http://schemas.microsoft.com/office/powerpoint/2010/main" val="89083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Praveen. Hi everyone! I’m Jorri Smith, Director of Business Systems and Communication in our provider division. I am so excited to give you all a sneak peek of a huge project we’ve been working 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315194-F7C6-2E43-BAE5-F271329B0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44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familiar with our current online provider tools, you know we haven’t made any big changes in a while. That’s why we’re so excited to share that after significant research, including provider surveys and interviews, we’re launching a new, provider-first experience. This experience includes a new provider portal, called prism, and enhancements to our provider manual, which is the content available without a log-in. </a:t>
            </a:r>
            <a:r>
              <a:rPr lang="en-US" sz="1200" dirty="0">
                <a:solidFill>
                  <a:srgbClr val="4C4C4C"/>
                </a:solidFill>
                <a:latin typeface="Roboto Light" panose="02000000000000000000" pitchFamily="2" charset="0"/>
                <a:ea typeface="Roboto Light" panose="02000000000000000000" pitchFamily="2" charset="0"/>
              </a:rPr>
              <a:t>With </a:t>
            </a:r>
            <a:r>
              <a:rPr lang="en-US" sz="1200" dirty="0">
                <a:solidFill>
                  <a:srgbClr val="0E7C53"/>
                </a:solidFill>
                <a:latin typeface="Roboto Medium" panose="02000000000000000000" pitchFamily="2" charset="0"/>
                <a:ea typeface="Roboto Medium" panose="02000000000000000000" pitchFamily="2" charset="0"/>
              </a:rPr>
              <a:t>improved navigation </a:t>
            </a:r>
            <a:r>
              <a:rPr lang="en-US" sz="1200" dirty="0">
                <a:solidFill>
                  <a:srgbClr val="4C4C4C"/>
                </a:solidFill>
                <a:latin typeface="Roboto Light" panose="02000000000000000000" pitchFamily="2" charset="0"/>
                <a:ea typeface="Roboto Light" panose="02000000000000000000" pitchFamily="2" charset="0"/>
              </a:rPr>
              <a:t>and increased visibility into patient data, providers will have the information and tools they need to manage care for their patients faster and easier.</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315194-F7C6-2E43-BAE5-F271329B0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86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that improved experience look like? Here’s a sample of what prism will look like when a provider logs into their account. They’ll get more information front and center through dashboards and visuals like you see here. They’ll be able to see the status of requests they send to us to enroll a new provider or change demographic information. They’ll also have better views into information they frequently call about like appeals, authorizations and more.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315194-F7C6-2E43-BAE5-F271329B0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510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the new features we’ll have with prism. One we’re super exited about is a new chatbot, which is a digital navigation assistant that helps providers find the most requested information they look for. The chatbot actually gets smarter the more it’s used, meaning we’ll be continually directing providers to more relevant content as we go.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315194-F7C6-2E43-BAE5-F271329B0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013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a big project like this takes lots of time and resources. So while we’re launching the most impactful updates first to address feedback we received from our providers and our internal teams, not everything will change. Here’s a list of tools and features that will see improvements, and some that are not changing at all. For example, there’s no change to our authorization processes or </a:t>
            </a:r>
            <a:r>
              <a:rPr lang="en-US" dirty="0" err="1"/>
              <a:t>Filemart</a:t>
            </a:r>
            <a:r>
              <a:rPr lang="en-US" dirty="0"/>
              <a:t>. Our new technology makes it much easier for us to continue to improve prism, so we’re excited to roll out incremental improvements as we start to use prism and learn from the experiences our providers have.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315194-F7C6-2E43-BAE5-F271329B0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44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While prism is being built, we’re also working to update the provider manual, which is the in-front-of-log-in content. As you can see in this preview, we’re bringing the most used content to the forefront making it easier to find. We’re also giving the most used pages a cohesive look and feel and improved readability. This new experience will launch the same time as prism.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315194-F7C6-2E43-BAE5-F271329B03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470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6C6A-83F0-984C-A7F0-0D045563434B}"/>
              </a:ext>
            </a:extLst>
          </p:cNvPr>
          <p:cNvSpPr>
            <a:spLocks noGrp="1"/>
          </p:cNvSpPr>
          <p:nvPr>
            <p:ph type="ctrTitle"/>
          </p:nvPr>
        </p:nvSpPr>
        <p:spPr>
          <a:xfrm>
            <a:off x="1524000" y="1121833"/>
            <a:ext cx="9144000" cy="2387600"/>
          </a:xfrm>
        </p:spPr>
        <p:txBody>
          <a:bodyPr anchor="b"/>
          <a:lstStyle>
            <a:lvl1pPr algn="ctr">
              <a:defRPr sz="8000">
                <a:solidFill>
                  <a:srgbClr val="005B4E"/>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D72E41E-DBBF-CC4C-B801-27A957757527}"/>
              </a:ext>
            </a:extLst>
          </p:cNvPr>
          <p:cNvSpPr>
            <a:spLocks noGrp="1"/>
          </p:cNvSpPr>
          <p:nvPr>
            <p:ph type="subTitle" idx="1"/>
          </p:nvPr>
        </p:nvSpPr>
        <p:spPr>
          <a:xfrm>
            <a:off x="1524000" y="3602568"/>
            <a:ext cx="9144000" cy="1655233"/>
          </a:xfrm>
        </p:spPr>
        <p:txBody>
          <a:bodyPr/>
          <a:lstStyle>
            <a:lvl1pPr marL="0" indent="0" algn="ctr">
              <a:buNone/>
              <a:defRPr sz="3200">
                <a:solidFill>
                  <a:srgbClr val="005B4E"/>
                </a:solidFill>
                <a:latin typeface="Roboto" panose="02000000000000000000" pitchFamily="2" charset="0"/>
                <a:ea typeface="Roboto"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Tree>
    <p:extLst>
      <p:ext uri="{BB962C8B-B14F-4D97-AF65-F5344CB8AC3E}">
        <p14:creationId xmlns:p14="http://schemas.microsoft.com/office/powerpoint/2010/main" val="14630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8F8B-8215-9240-8A6C-472C9E806B5B}"/>
              </a:ext>
            </a:extLst>
          </p:cNvPr>
          <p:cNvSpPr>
            <a:spLocks noGrp="1"/>
          </p:cNvSpPr>
          <p:nvPr>
            <p:ph type="title"/>
          </p:nvPr>
        </p:nvSpPr>
        <p:spPr/>
        <p:txBody>
          <a:bodyPr/>
          <a:lstStyle>
            <a:lvl1pPr>
              <a:defRPr>
                <a:solidFill>
                  <a:srgbClr val="005B4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9DC6E4-844F-A041-8122-5CA0BBCD1457}"/>
              </a:ext>
            </a:extLst>
          </p:cNvPr>
          <p:cNvSpPr>
            <a:spLocks noGrp="1"/>
          </p:cNvSpPr>
          <p:nvPr>
            <p:ph idx="1"/>
          </p:nvPr>
        </p:nvSpPr>
        <p:spPr/>
        <p:txBody>
          <a:bodyPr/>
          <a:lstStyle>
            <a:lvl1pPr>
              <a:defRPr>
                <a:solidFill>
                  <a:srgbClr val="005B4E"/>
                </a:solidFill>
                <a:latin typeface="Roboto" panose="02000000000000000000" pitchFamily="2" charset="0"/>
                <a:ea typeface="Roboto" panose="02000000000000000000" pitchFamily="2" charset="0"/>
              </a:defRPr>
            </a:lvl1pPr>
            <a:lvl2pPr>
              <a:defRPr>
                <a:solidFill>
                  <a:srgbClr val="005B4E"/>
                </a:solidFill>
                <a:latin typeface="Roboto" panose="02000000000000000000" pitchFamily="2" charset="0"/>
                <a:ea typeface="Roboto" panose="02000000000000000000" pitchFamily="2" charset="0"/>
              </a:defRPr>
            </a:lvl2pPr>
            <a:lvl3pPr>
              <a:defRPr>
                <a:solidFill>
                  <a:srgbClr val="005B4E"/>
                </a:solidFill>
                <a:latin typeface="Roboto" panose="02000000000000000000" pitchFamily="2" charset="0"/>
                <a:ea typeface="Roboto" panose="02000000000000000000" pitchFamily="2" charset="0"/>
              </a:defRPr>
            </a:lvl3pPr>
            <a:lvl4pPr>
              <a:defRPr>
                <a:solidFill>
                  <a:srgbClr val="005B4E"/>
                </a:solidFill>
                <a:latin typeface="Roboto" panose="02000000000000000000" pitchFamily="2" charset="0"/>
                <a:ea typeface="Roboto" panose="02000000000000000000" pitchFamily="2" charset="0"/>
              </a:defRPr>
            </a:lvl4pPr>
            <a:lvl5pPr>
              <a:defRPr>
                <a:solidFill>
                  <a:srgbClr val="005B4E"/>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94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D679-E14D-DD49-BF03-AED9C3CD3AE0}"/>
              </a:ext>
            </a:extLst>
          </p:cNvPr>
          <p:cNvSpPr>
            <a:spLocks noGrp="1"/>
          </p:cNvSpPr>
          <p:nvPr>
            <p:ph type="title"/>
          </p:nvPr>
        </p:nvSpPr>
        <p:spPr/>
        <p:txBody>
          <a:bodyPr/>
          <a:lstStyle>
            <a:lvl1pPr>
              <a:defRPr>
                <a:solidFill>
                  <a:srgbClr val="005B4E"/>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AFFBE28-3A23-B649-A4FA-4580027A92AC}"/>
              </a:ext>
            </a:extLst>
          </p:cNvPr>
          <p:cNvSpPr>
            <a:spLocks noGrp="1"/>
          </p:cNvSpPr>
          <p:nvPr>
            <p:ph sz="half" idx="1"/>
          </p:nvPr>
        </p:nvSpPr>
        <p:spPr>
          <a:xfrm>
            <a:off x="838200" y="1826684"/>
            <a:ext cx="5156200" cy="4349749"/>
          </a:xfrm>
        </p:spPr>
        <p:txBody>
          <a:bodyPr/>
          <a:lstStyle>
            <a:lvl1pPr>
              <a:defRPr>
                <a:solidFill>
                  <a:srgbClr val="005B4E"/>
                </a:solidFill>
                <a:latin typeface="Roboto" panose="02000000000000000000" pitchFamily="2" charset="0"/>
                <a:ea typeface="Roboto" panose="02000000000000000000" pitchFamily="2" charset="0"/>
              </a:defRPr>
            </a:lvl1pPr>
            <a:lvl2pPr>
              <a:defRPr>
                <a:solidFill>
                  <a:srgbClr val="005B4E"/>
                </a:solidFill>
                <a:latin typeface="Roboto" panose="02000000000000000000" pitchFamily="2" charset="0"/>
                <a:ea typeface="Roboto" panose="02000000000000000000" pitchFamily="2" charset="0"/>
              </a:defRPr>
            </a:lvl2pPr>
            <a:lvl3pPr>
              <a:defRPr>
                <a:solidFill>
                  <a:srgbClr val="005B4E"/>
                </a:solidFill>
                <a:latin typeface="Roboto" panose="02000000000000000000" pitchFamily="2" charset="0"/>
                <a:ea typeface="Roboto" panose="02000000000000000000" pitchFamily="2" charset="0"/>
              </a:defRPr>
            </a:lvl3pPr>
            <a:lvl4pPr>
              <a:defRPr>
                <a:solidFill>
                  <a:srgbClr val="005B4E"/>
                </a:solidFill>
                <a:latin typeface="Roboto" panose="02000000000000000000" pitchFamily="2" charset="0"/>
                <a:ea typeface="Roboto" panose="02000000000000000000" pitchFamily="2" charset="0"/>
              </a:defRPr>
            </a:lvl4pPr>
            <a:lvl5pPr>
              <a:defRPr>
                <a:solidFill>
                  <a:srgbClr val="005B4E"/>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5436D4B-DB44-3549-A462-6BCD0C3B428D}"/>
              </a:ext>
            </a:extLst>
          </p:cNvPr>
          <p:cNvSpPr>
            <a:spLocks noGrp="1"/>
          </p:cNvSpPr>
          <p:nvPr>
            <p:ph sz="half" idx="2"/>
          </p:nvPr>
        </p:nvSpPr>
        <p:spPr>
          <a:xfrm>
            <a:off x="6197600" y="1826684"/>
            <a:ext cx="5156200" cy="4349749"/>
          </a:xfrm>
        </p:spPr>
        <p:txBody>
          <a:bodyPr/>
          <a:lstStyle>
            <a:lvl1pPr>
              <a:defRPr>
                <a:solidFill>
                  <a:srgbClr val="005B4E"/>
                </a:solidFill>
                <a:latin typeface="Roboto" panose="02000000000000000000" pitchFamily="2" charset="0"/>
                <a:ea typeface="Roboto" panose="02000000000000000000" pitchFamily="2" charset="0"/>
              </a:defRPr>
            </a:lvl1pPr>
            <a:lvl2pPr>
              <a:defRPr>
                <a:solidFill>
                  <a:srgbClr val="005B4E"/>
                </a:solidFill>
                <a:latin typeface="Roboto" panose="02000000000000000000" pitchFamily="2" charset="0"/>
                <a:ea typeface="Roboto" panose="02000000000000000000" pitchFamily="2" charset="0"/>
              </a:defRPr>
            </a:lvl2pPr>
            <a:lvl3pPr>
              <a:defRPr>
                <a:solidFill>
                  <a:srgbClr val="005B4E"/>
                </a:solidFill>
                <a:latin typeface="Roboto" panose="02000000000000000000" pitchFamily="2" charset="0"/>
                <a:ea typeface="Roboto" panose="02000000000000000000" pitchFamily="2" charset="0"/>
              </a:defRPr>
            </a:lvl3pPr>
            <a:lvl4pPr>
              <a:defRPr>
                <a:solidFill>
                  <a:srgbClr val="005B4E"/>
                </a:solidFill>
                <a:latin typeface="Roboto" panose="02000000000000000000" pitchFamily="2" charset="0"/>
                <a:ea typeface="Roboto" panose="02000000000000000000" pitchFamily="2" charset="0"/>
              </a:defRPr>
            </a:lvl4pPr>
            <a:lvl5pPr>
              <a:defRPr>
                <a:solidFill>
                  <a:srgbClr val="005B4E"/>
                </a:solidFill>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102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E7CAD-222E-E14B-BD4B-653F7739201C}"/>
              </a:ext>
            </a:extLst>
          </p:cNvPr>
          <p:cNvSpPr>
            <a:spLocks noGrp="1"/>
          </p:cNvSpPr>
          <p:nvPr>
            <p:ph type="dt" sz="half" idx="10"/>
          </p:nvPr>
        </p:nvSpPr>
        <p:spPr/>
        <p:txBody>
          <a:bodyPr/>
          <a:lstStyle/>
          <a:p>
            <a:fld id="{C08D0D6E-2924-AB48-B223-EA9A8C81BE35}" type="datetimeFigureOut">
              <a:rPr lang="en-US" smtClean="0"/>
              <a:t>10/17/2022</a:t>
            </a:fld>
            <a:endParaRPr lang="en-US"/>
          </a:p>
        </p:txBody>
      </p:sp>
      <p:sp>
        <p:nvSpPr>
          <p:cNvPr id="3" name="Footer Placeholder 2">
            <a:extLst>
              <a:ext uri="{FF2B5EF4-FFF2-40B4-BE49-F238E27FC236}">
                <a16:creationId xmlns:a16="http://schemas.microsoft.com/office/drawing/2014/main" id="{70D62C29-D4A3-6D4F-8216-C92153790D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369948-402C-754A-BF05-4002658A2E75}"/>
              </a:ext>
            </a:extLst>
          </p:cNvPr>
          <p:cNvSpPr>
            <a:spLocks noGrp="1"/>
          </p:cNvSpPr>
          <p:nvPr>
            <p:ph type="sldNum" sz="quarter" idx="12"/>
          </p:nvPr>
        </p:nvSpPr>
        <p:spPr/>
        <p:txBody>
          <a:bodyPr/>
          <a:lstStyle/>
          <a:p>
            <a:fld id="{0554E7F0-F7F2-AC4D-95B9-3D546ADAE474}" type="slidenum">
              <a:rPr lang="en-US" smtClean="0"/>
              <a:t>‹#›</a:t>
            </a:fld>
            <a:endParaRPr lang="en-US"/>
          </a:p>
        </p:txBody>
      </p:sp>
    </p:spTree>
    <p:extLst>
      <p:ext uri="{BB962C8B-B14F-4D97-AF65-F5344CB8AC3E}">
        <p14:creationId xmlns:p14="http://schemas.microsoft.com/office/powerpoint/2010/main" val="365441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6C6A-83F0-984C-A7F0-0D045563434B}"/>
              </a:ext>
            </a:extLst>
          </p:cNvPr>
          <p:cNvSpPr>
            <a:spLocks noGrp="1"/>
          </p:cNvSpPr>
          <p:nvPr>
            <p:ph type="ctrTitle"/>
          </p:nvPr>
        </p:nvSpPr>
        <p:spPr>
          <a:xfrm>
            <a:off x="1524000" y="1121833"/>
            <a:ext cx="9144000" cy="2387600"/>
          </a:xfrm>
        </p:spPr>
        <p:txBody>
          <a:bodyPr anchor="b"/>
          <a:lstStyle>
            <a:lvl1pPr algn="ctr">
              <a:defRPr sz="8000">
                <a:solidFill>
                  <a:srgbClr val="005B4E"/>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0D72E41E-DBBF-CC4C-B801-27A957757527}"/>
              </a:ext>
            </a:extLst>
          </p:cNvPr>
          <p:cNvSpPr>
            <a:spLocks noGrp="1"/>
          </p:cNvSpPr>
          <p:nvPr>
            <p:ph type="subTitle" idx="1"/>
          </p:nvPr>
        </p:nvSpPr>
        <p:spPr>
          <a:xfrm>
            <a:off x="1524000" y="3602569"/>
            <a:ext cx="9144000" cy="1655233"/>
          </a:xfrm>
        </p:spPr>
        <p:txBody>
          <a:bodyPr/>
          <a:lstStyle>
            <a:lvl1pPr marL="0" indent="0" algn="ctr">
              <a:buNone/>
              <a:defRPr sz="3200">
                <a:solidFill>
                  <a:srgbClr val="005B4E"/>
                </a:solidFill>
                <a:latin typeface="Roboto" panose="02000000000000000000" pitchFamily="2" charset="0"/>
                <a:ea typeface="Roboto" panose="02000000000000000000" pitchFamily="2" charset="0"/>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Tree>
    <p:extLst>
      <p:ext uri="{BB962C8B-B14F-4D97-AF65-F5344CB8AC3E}">
        <p14:creationId xmlns:p14="http://schemas.microsoft.com/office/powerpoint/2010/main" val="218290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8F8B-8215-9240-8A6C-472C9E806B5B}"/>
              </a:ext>
            </a:extLst>
          </p:cNvPr>
          <p:cNvSpPr>
            <a:spLocks noGrp="1"/>
          </p:cNvSpPr>
          <p:nvPr>
            <p:ph type="title"/>
          </p:nvPr>
        </p:nvSpPr>
        <p:spPr/>
        <p:txBody>
          <a:bodyPr/>
          <a:lstStyle>
            <a:lvl1pPr>
              <a:defRPr>
                <a:solidFill>
                  <a:srgbClr val="005B4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59DC6E4-844F-A041-8122-5CA0BBCD1457}"/>
              </a:ext>
            </a:extLst>
          </p:cNvPr>
          <p:cNvSpPr>
            <a:spLocks noGrp="1"/>
          </p:cNvSpPr>
          <p:nvPr>
            <p:ph idx="1"/>
          </p:nvPr>
        </p:nvSpPr>
        <p:spPr/>
        <p:txBody>
          <a:bodyPr/>
          <a:lstStyle>
            <a:lvl1pPr>
              <a:defRPr>
                <a:solidFill>
                  <a:srgbClr val="005B4E"/>
                </a:solidFill>
                <a:latin typeface="Roboto" panose="02000000000000000000" pitchFamily="2" charset="0"/>
                <a:ea typeface="Roboto" panose="02000000000000000000" pitchFamily="2" charset="0"/>
              </a:defRPr>
            </a:lvl1pPr>
            <a:lvl2pPr>
              <a:defRPr>
                <a:solidFill>
                  <a:srgbClr val="005B4E"/>
                </a:solidFill>
                <a:latin typeface="Roboto" panose="02000000000000000000" pitchFamily="2" charset="0"/>
                <a:ea typeface="Roboto" panose="02000000000000000000" pitchFamily="2" charset="0"/>
              </a:defRPr>
            </a:lvl2pPr>
            <a:lvl3pPr>
              <a:defRPr>
                <a:solidFill>
                  <a:srgbClr val="005B4E"/>
                </a:solidFill>
                <a:latin typeface="Roboto" panose="02000000000000000000" pitchFamily="2" charset="0"/>
                <a:ea typeface="Roboto" panose="02000000000000000000" pitchFamily="2" charset="0"/>
              </a:defRPr>
            </a:lvl3pPr>
            <a:lvl4pPr>
              <a:defRPr>
                <a:solidFill>
                  <a:srgbClr val="005B4E"/>
                </a:solidFill>
                <a:latin typeface="Roboto" panose="02000000000000000000" pitchFamily="2" charset="0"/>
                <a:ea typeface="Roboto" panose="02000000000000000000" pitchFamily="2" charset="0"/>
              </a:defRPr>
            </a:lvl4pPr>
            <a:lvl5pPr>
              <a:defRPr>
                <a:solidFill>
                  <a:srgbClr val="005B4E"/>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79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D679-E14D-DD49-BF03-AED9C3CD3AE0}"/>
              </a:ext>
            </a:extLst>
          </p:cNvPr>
          <p:cNvSpPr>
            <a:spLocks noGrp="1"/>
          </p:cNvSpPr>
          <p:nvPr>
            <p:ph type="title"/>
          </p:nvPr>
        </p:nvSpPr>
        <p:spPr/>
        <p:txBody>
          <a:bodyPr/>
          <a:lstStyle>
            <a:lvl1pPr>
              <a:defRPr>
                <a:solidFill>
                  <a:srgbClr val="005B4E"/>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FFBE28-3A23-B649-A4FA-4580027A92AC}"/>
              </a:ext>
            </a:extLst>
          </p:cNvPr>
          <p:cNvSpPr>
            <a:spLocks noGrp="1"/>
          </p:cNvSpPr>
          <p:nvPr>
            <p:ph sz="half" idx="1"/>
          </p:nvPr>
        </p:nvSpPr>
        <p:spPr>
          <a:xfrm>
            <a:off x="838200" y="1826684"/>
            <a:ext cx="5156200" cy="4349749"/>
          </a:xfrm>
        </p:spPr>
        <p:txBody>
          <a:bodyPr/>
          <a:lstStyle>
            <a:lvl1pPr>
              <a:defRPr>
                <a:solidFill>
                  <a:srgbClr val="005B4E"/>
                </a:solidFill>
                <a:latin typeface="Roboto" panose="02000000000000000000" pitchFamily="2" charset="0"/>
                <a:ea typeface="Roboto" panose="02000000000000000000" pitchFamily="2" charset="0"/>
              </a:defRPr>
            </a:lvl1pPr>
            <a:lvl2pPr>
              <a:defRPr>
                <a:solidFill>
                  <a:srgbClr val="005B4E"/>
                </a:solidFill>
                <a:latin typeface="Roboto" panose="02000000000000000000" pitchFamily="2" charset="0"/>
                <a:ea typeface="Roboto" panose="02000000000000000000" pitchFamily="2" charset="0"/>
              </a:defRPr>
            </a:lvl2pPr>
            <a:lvl3pPr>
              <a:defRPr>
                <a:solidFill>
                  <a:srgbClr val="005B4E"/>
                </a:solidFill>
                <a:latin typeface="Roboto" panose="02000000000000000000" pitchFamily="2" charset="0"/>
                <a:ea typeface="Roboto" panose="02000000000000000000" pitchFamily="2" charset="0"/>
              </a:defRPr>
            </a:lvl3pPr>
            <a:lvl4pPr>
              <a:defRPr>
                <a:solidFill>
                  <a:srgbClr val="005B4E"/>
                </a:solidFill>
                <a:latin typeface="Roboto" panose="02000000000000000000" pitchFamily="2" charset="0"/>
                <a:ea typeface="Roboto" panose="02000000000000000000" pitchFamily="2" charset="0"/>
              </a:defRPr>
            </a:lvl4pPr>
            <a:lvl5pPr>
              <a:defRPr>
                <a:solidFill>
                  <a:srgbClr val="005B4E"/>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36D4B-DB44-3549-A462-6BCD0C3B428D}"/>
              </a:ext>
            </a:extLst>
          </p:cNvPr>
          <p:cNvSpPr>
            <a:spLocks noGrp="1"/>
          </p:cNvSpPr>
          <p:nvPr>
            <p:ph sz="half" idx="2"/>
          </p:nvPr>
        </p:nvSpPr>
        <p:spPr>
          <a:xfrm>
            <a:off x="6197600" y="1826684"/>
            <a:ext cx="5156200" cy="4349749"/>
          </a:xfrm>
        </p:spPr>
        <p:txBody>
          <a:bodyPr/>
          <a:lstStyle>
            <a:lvl1pPr>
              <a:defRPr>
                <a:solidFill>
                  <a:srgbClr val="005B4E"/>
                </a:solidFill>
                <a:latin typeface="Roboto" panose="02000000000000000000" pitchFamily="2" charset="0"/>
                <a:ea typeface="Roboto" panose="02000000000000000000" pitchFamily="2" charset="0"/>
              </a:defRPr>
            </a:lvl1pPr>
            <a:lvl2pPr>
              <a:defRPr>
                <a:solidFill>
                  <a:srgbClr val="005B4E"/>
                </a:solidFill>
                <a:latin typeface="Roboto" panose="02000000000000000000" pitchFamily="2" charset="0"/>
                <a:ea typeface="Roboto" panose="02000000000000000000" pitchFamily="2" charset="0"/>
              </a:defRPr>
            </a:lvl2pPr>
            <a:lvl3pPr>
              <a:defRPr>
                <a:solidFill>
                  <a:srgbClr val="005B4E"/>
                </a:solidFill>
                <a:latin typeface="Roboto" panose="02000000000000000000" pitchFamily="2" charset="0"/>
                <a:ea typeface="Roboto" panose="02000000000000000000" pitchFamily="2" charset="0"/>
              </a:defRPr>
            </a:lvl3pPr>
            <a:lvl4pPr>
              <a:defRPr>
                <a:solidFill>
                  <a:srgbClr val="005B4E"/>
                </a:solidFill>
                <a:latin typeface="Roboto" panose="02000000000000000000" pitchFamily="2" charset="0"/>
                <a:ea typeface="Roboto" panose="02000000000000000000" pitchFamily="2" charset="0"/>
              </a:defRPr>
            </a:lvl4pPr>
            <a:lvl5pPr>
              <a:defRPr>
                <a:solidFill>
                  <a:srgbClr val="005B4E"/>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60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E7CAD-222E-E14B-BD4B-653F7739201C}"/>
              </a:ext>
            </a:extLst>
          </p:cNvPr>
          <p:cNvSpPr>
            <a:spLocks noGrp="1"/>
          </p:cNvSpPr>
          <p:nvPr>
            <p:ph type="dt" sz="half" idx="10"/>
          </p:nvPr>
        </p:nvSpPr>
        <p:spPr/>
        <p:txBody>
          <a:bodyPr/>
          <a:lstStyle/>
          <a:p>
            <a:fld id="{C08D0D6E-2924-AB48-B223-EA9A8C81BE35}" type="datetimeFigureOut">
              <a:rPr lang="en-US" smtClean="0"/>
              <a:t>10/17/2022</a:t>
            </a:fld>
            <a:endParaRPr lang="en-US"/>
          </a:p>
        </p:txBody>
      </p:sp>
      <p:sp>
        <p:nvSpPr>
          <p:cNvPr id="3" name="Footer Placeholder 2">
            <a:extLst>
              <a:ext uri="{FF2B5EF4-FFF2-40B4-BE49-F238E27FC236}">
                <a16:creationId xmlns:a16="http://schemas.microsoft.com/office/drawing/2014/main" id="{70D62C29-D4A3-6D4F-8216-C92153790D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369948-402C-754A-BF05-4002658A2E75}"/>
              </a:ext>
            </a:extLst>
          </p:cNvPr>
          <p:cNvSpPr>
            <a:spLocks noGrp="1"/>
          </p:cNvSpPr>
          <p:nvPr>
            <p:ph type="sldNum" sz="quarter" idx="12"/>
          </p:nvPr>
        </p:nvSpPr>
        <p:spPr/>
        <p:txBody>
          <a:bodyPr/>
          <a:lstStyle/>
          <a:p>
            <a:fld id="{0554E7F0-F7F2-AC4D-95B9-3D546ADAE474}" type="slidenum">
              <a:rPr lang="en-US" smtClean="0"/>
              <a:t>‹#›</a:t>
            </a:fld>
            <a:endParaRPr lang="en-US"/>
          </a:p>
        </p:txBody>
      </p:sp>
    </p:spTree>
    <p:extLst>
      <p:ext uri="{BB962C8B-B14F-4D97-AF65-F5344CB8AC3E}">
        <p14:creationId xmlns:p14="http://schemas.microsoft.com/office/powerpoint/2010/main" val="374900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6" name="Title 1"/>
          <p:cNvSpPr>
            <a:spLocks noGrp="1"/>
          </p:cNvSpPr>
          <p:nvPr>
            <p:ph type="ctrTitle"/>
          </p:nvPr>
        </p:nvSpPr>
        <p:spPr>
          <a:xfrm>
            <a:off x="625668" y="1110715"/>
            <a:ext cx="10940665" cy="1401007"/>
          </a:xfrm>
          <a:prstGeom prst="rect">
            <a:avLst/>
          </a:prstGeom>
        </p:spPr>
        <p:txBody>
          <a:bodyPr/>
          <a:lstStyle>
            <a:lvl1pPr>
              <a:lnSpc>
                <a:spcPts val="8000"/>
              </a:lnSpc>
              <a:defRPr sz="6667" b="0">
                <a:solidFill>
                  <a:srgbClr val="005B4E"/>
                </a:solidFill>
                <a:latin typeface="Roboto" panose="02000000000000000000" pitchFamily="2" charset="0"/>
                <a:ea typeface="Roboto" panose="02000000000000000000" pitchFamily="2" charset="0"/>
              </a:defRPr>
            </a:lvl1pPr>
          </a:lstStyle>
          <a:p>
            <a:r>
              <a:rPr lang="en-US" dirty="0"/>
              <a:t>Click to edit Master title</a:t>
            </a:r>
          </a:p>
        </p:txBody>
      </p:sp>
    </p:spTree>
    <p:extLst>
      <p:ext uri="{BB962C8B-B14F-4D97-AF65-F5344CB8AC3E}">
        <p14:creationId xmlns:p14="http://schemas.microsoft.com/office/powerpoint/2010/main" val="4021293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F82A3-F48E-D246-9408-D585B24B151B}"/>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734897-74D2-F241-82A7-DC0CA1B843BA}"/>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C8C43-AC55-454F-9FAF-07A56CE2AC87}"/>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C08D0D6E-2924-AB48-B223-EA9A8C81BE35}" type="datetimeFigureOut">
              <a:rPr lang="en-US" smtClean="0"/>
              <a:t>10/17/2022</a:t>
            </a:fld>
            <a:endParaRPr lang="en-US"/>
          </a:p>
        </p:txBody>
      </p:sp>
      <p:sp>
        <p:nvSpPr>
          <p:cNvPr id="5" name="Footer Placeholder 4">
            <a:extLst>
              <a:ext uri="{FF2B5EF4-FFF2-40B4-BE49-F238E27FC236}">
                <a16:creationId xmlns:a16="http://schemas.microsoft.com/office/drawing/2014/main" id="{429853B0-0443-D54E-A0B0-90280498F82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DF5854-1B3E-4C47-8428-747422090881}"/>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554E7F0-F7F2-AC4D-95B9-3D546ADAE474}"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C49ADD94-9F60-6C43-8B04-72AFA725CFF7}"/>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62082534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F82A3-F48E-D246-9408-D585B24B151B}"/>
              </a:ext>
            </a:extLst>
          </p:cNvPr>
          <p:cNvSpPr>
            <a:spLocks noGrp="1"/>
          </p:cNvSpPr>
          <p:nvPr>
            <p:ph type="title"/>
          </p:nvPr>
        </p:nvSpPr>
        <p:spPr>
          <a:xfrm>
            <a:off x="838200" y="366186"/>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734897-74D2-F241-82A7-DC0CA1B843BA}"/>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C8C43-AC55-454F-9FAF-07A56CE2AC87}"/>
              </a:ext>
            </a:extLst>
          </p:cNvPr>
          <p:cNvSpPr>
            <a:spLocks noGrp="1"/>
          </p:cNvSpPr>
          <p:nvPr>
            <p:ph type="dt" sz="half" idx="2"/>
          </p:nvPr>
        </p:nvSpPr>
        <p:spPr>
          <a:xfrm>
            <a:off x="838200" y="6356353"/>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C08D0D6E-2924-AB48-B223-EA9A8C81BE35}" type="datetimeFigureOut">
              <a:rPr lang="en-US" smtClean="0"/>
              <a:t>10/17/2022</a:t>
            </a:fld>
            <a:endParaRPr lang="en-US"/>
          </a:p>
        </p:txBody>
      </p:sp>
      <p:sp>
        <p:nvSpPr>
          <p:cNvPr id="5" name="Footer Placeholder 4">
            <a:extLst>
              <a:ext uri="{FF2B5EF4-FFF2-40B4-BE49-F238E27FC236}">
                <a16:creationId xmlns:a16="http://schemas.microsoft.com/office/drawing/2014/main" id="{429853B0-0443-D54E-A0B0-90280498F829}"/>
              </a:ext>
            </a:extLst>
          </p:cNvPr>
          <p:cNvSpPr>
            <a:spLocks noGrp="1"/>
          </p:cNvSpPr>
          <p:nvPr>
            <p:ph type="ftr" sz="quarter" idx="3"/>
          </p:nvPr>
        </p:nvSpPr>
        <p:spPr>
          <a:xfrm>
            <a:off x="4038600" y="6356353"/>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DF5854-1B3E-4C47-8428-747422090881}"/>
              </a:ext>
            </a:extLst>
          </p:cNvPr>
          <p:cNvSpPr>
            <a:spLocks noGrp="1"/>
          </p:cNvSpPr>
          <p:nvPr>
            <p:ph type="sldNum" sz="quarter" idx="4"/>
          </p:nvPr>
        </p:nvSpPr>
        <p:spPr>
          <a:xfrm>
            <a:off x="8610600" y="635635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554E7F0-F7F2-AC4D-95B9-3D546ADAE474}"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57E1009A-C1F1-AD4A-A604-BAE26B52B23C}"/>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40760874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9119A7-72DD-5140-BEB5-ADEE0E38B1CF}"/>
              </a:ext>
            </a:extLst>
          </p:cNvPr>
          <p:cNvPicPr>
            <a:picLocks noChangeAspect="1"/>
          </p:cNvPicPr>
          <p:nvPr userDrawn="1"/>
        </p:nvPicPr>
        <p:blipFill>
          <a:blip r:embed="rId4"/>
          <a:srcRect/>
          <a:stretch/>
        </p:blipFill>
        <p:spPr>
          <a:xfrm>
            <a:off x="-71216" y="-45720"/>
            <a:ext cx="12334432" cy="6949440"/>
          </a:xfrm>
          <a:prstGeom prst="rect">
            <a:avLst/>
          </a:prstGeom>
        </p:spPr>
      </p:pic>
    </p:spTree>
    <p:extLst>
      <p:ext uri="{BB962C8B-B14F-4D97-AF65-F5344CB8AC3E}">
        <p14:creationId xmlns:p14="http://schemas.microsoft.com/office/powerpoint/2010/main" val="124243727"/>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l" defTabSz="609585" rtl="0" eaLnBrk="1" latinLnBrk="0" hangingPunct="1">
        <a:lnSpc>
          <a:spcPts val="8000"/>
        </a:lnSpc>
        <a:spcBef>
          <a:spcPct val="0"/>
        </a:spcBef>
        <a:buNone/>
        <a:defRPr sz="8000" b="1" kern="1200">
          <a:solidFill>
            <a:schemeClr val="bg1"/>
          </a:solidFill>
          <a:latin typeface="Arial"/>
          <a:ea typeface="+mj-ea"/>
          <a:cs typeface="Arial"/>
        </a:defRPr>
      </a:lvl1pPr>
    </p:titleStyle>
    <p:bodyStyle>
      <a:lvl1pPr marL="0" indent="0" algn="l" defTabSz="609585" rtl="0" eaLnBrk="1" latinLnBrk="0" hangingPunct="1">
        <a:lnSpc>
          <a:spcPts val="2533"/>
        </a:lnSpc>
        <a:spcBef>
          <a:spcPct val="20000"/>
        </a:spcBef>
        <a:buFont typeface="Arial"/>
        <a:buNone/>
        <a:defRPr sz="2667" i="1" kern="1200">
          <a:solidFill>
            <a:srgbClr val="FFFFFF"/>
          </a:solidFill>
          <a:latin typeface="Arial"/>
          <a:ea typeface="+mn-ea"/>
          <a:cs typeface="Arial"/>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219170" indent="0" algn="l" defTabSz="609585" rtl="0" eaLnBrk="1" latinLnBrk="0" hangingPunct="1">
        <a:spcBef>
          <a:spcPct val="20000"/>
        </a:spcBef>
        <a:buFont typeface="Arial"/>
        <a:buNone/>
        <a:defRPr sz="3200" kern="1200">
          <a:solidFill>
            <a:schemeClr val="tx1"/>
          </a:solidFill>
          <a:latin typeface="+mn-lt"/>
          <a:ea typeface="+mn-ea"/>
          <a:cs typeface="+mn-cs"/>
        </a:defRPr>
      </a:lvl3pPr>
      <a:lvl4pPr marL="1828754" indent="0" algn="l" defTabSz="609585" rtl="0" eaLnBrk="1" latinLnBrk="0" hangingPunct="1">
        <a:spcBef>
          <a:spcPct val="20000"/>
        </a:spcBef>
        <a:buFont typeface="Arial"/>
        <a:buNone/>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52702D-3518-4CDC-80E6-17946E5D887E}"/>
              </a:ext>
            </a:extLst>
          </p:cNvPr>
          <p:cNvSpPr>
            <a:spLocks noGrp="1"/>
          </p:cNvSpPr>
          <p:nvPr>
            <p:ph type="ctrTitle"/>
          </p:nvPr>
        </p:nvSpPr>
        <p:spPr>
          <a:xfrm>
            <a:off x="637860" y="2192049"/>
            <a:ext cx="10940665" cy="1419831"/>
          </a:xfrm>
          <a:solidFill>
            <a:srgbClr val="DEECD5"/>
          </a:solidFill>
        </p:spPr>
        <p:txBody>
          <a:bodyPr lIns="91440" tIns="45720" rIns="91440" bIns="45720" anchor="t"/>
          <a:lstStyle/>
          <a:p>
            <a:pPr>
              <a:lnSpc>
                <a:spcPct val="100000"/>
              </a:lnSpc>
            </a:pPr>
            <a:r>
              <a:rPr lang="en-US" sz="2650" dirty="0">
                <a:latin typeface="Roboto"/>
                <a:ea typeface="Roboto"/>
              </a:rPr>
              <a:t>Ginger </a:t>
            </a:r>
            <a:r>
              <a:rPr lang="en-US" sz="2650" dirty="0" err="1">
                <a:latin typeface="Roboto"/>
                <a:ea typeface="Roboto"/>
              </a:rPr>
              <a:t>Lewakowski</a:t>
            </a:r>
            <a:br>
              <a:rPr lang="en-US" sz="2650" dirty="0">
                <a:latin typeface="Roboto"/>
                <a:ea typeface="Roboto"/>
              </a:rPr>
            </a:br>
            <a:r>
              <a:rPr lang="en-US" sz="2650" dirty="0">
                <a:latin typeface="Roboto"/>
                <a:ea typeface="Roboto"/>
              </a:rPr>
              <a:t>Provider Performance Specialist</a:t>
            </a:r>
            <a:br>
              <a:rPr lang="en-US" sz="2650" dirty="0">
                <a:latin typeface="Roboto"/>
                <a:ea typeface="Roboto"/>
              </a:rPr>
            </a:br>
            <a:r>
              <a:rPr lang="en-US" sz="2650" dirty="0">
                <a:latin typeface="Roboto"/>
                <a:ea typeface="Roboto"/>
              </a:rPr>
              <a:t>October 19th, 2022</a:t>
            </a:r>
            <a:endParaRPr lang="en-US" sz="2650" dirty="0"/>
          </a:p>
        </p:txBody>
      </p:sp>
      <p:sp>
        <p:nvSpPr>
          <p:cNvPr id="3" name="Rectangle 2">
            <a:extLst>
              <a:ext uri="{FF2B5EF4-FFF2-40B4-BE49-F238E27FC236}">
                <a16:creationId xmlns:a16="http://schemas.microsoft.com/office/drawing/2014/main" id="{8222788F-DC9B-4CFF-B45D-51D371559A40}"/>
              </a:ext>
            </a:extLst>
          </p:cNvPr>
          <p:cNvSpPr/>
          <p:nvPr/>
        </p:nvSpPr>
        <p:spPr>
          <a:xfrm>
            <a:off x="228066" y="1226002"/>
            <a:ext cx="3106993" cy="917279"/>
          </a:xfrm>
          <a:prstGeom prst="rect">
            <a:avLst/>
          </a:prstGeom>
          <a:solidFill>
            <a:srgbClr val="DEECD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570">
              <a:defRPr/>
            </a:pPr>
            <a:r>
              <a:rPr lang="en-US" sz="6400" dirty="0">
                <a:solidFill>
                  <a:srgbClr val="0E5A4D"/>
                </a:solidFill>
                <a:latin typeface="Roboto Black" panose="02000000000000000000" pitchFamily="2" charset="0"/>
                <a:ea typeface="Roboto Black" panose="02000000000000000000" pitchFamily="2" charset="0"/>
              </a:rPr>
              <a:t>prism</a:t>
            </a:r>
          </a:p>
        </p:txBody>
      </p:sp>
    </p:spTree>
    <p:extLst>
      <p:ext uri="{BB962C8B-B14F-4D97-AF65-F5344CB8AC3E}">
        <p14:creationId xmlns:p14="http://schemas.microsoft.com/office/powerpoint/2010/main" val="43571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C89D0-A007-083B-6FA4-4000D449AF8E}"/>
              </a:ext>
            </a:extLst>
          </p:cNvPr>
          <p:cNvPicPr>
            <a:picLocks noChangeAspect="1"/>
          </p:cNvPicPr>
          <p:nvPr/>
        </p:nvPicPr>
        <p:blipFill>
          <a:blip r:embed="rId2"/>
          <a:stretch>
            <a:fillRect/>
          </a:stretch>
        </p:blipFill>
        <p:spPr>
          <a:xfrm>
            <a:off x="990219" y="0"/>
            <a:ext cx="9836667" cy="6381345"/>
          </a:xfrm>
          <a:prstGeom prst="rect">
            <a:avLst/>
          </a:prstGeom>
        </p:spPr>
      </p:pic>
    </p:spTree>
    <p:extLst>
      <p:ext uri="{BB962C8B-B14F-4D97-AF65-F5344CB8AC3E}">
        <p14:creationId xmlns:p14="http://schemas.microsoft.com/office/powerpoint/2010/main" val="33066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68B1-0A19-BA4D-97B2-BDBD89CF8813}"/>
              </a:ext>
            </a:extLst>
          </p:cNvPr>
          <p:cNvSpPr>
            <a:spLocks noGrp="1"/>
          </p:cNvSpPr>
          <p:nvPr>
            <p:ph type="ctrTitle"/>
          </p:nvPr>
        </p:nvSpPr>
        <p:spPr>
          <a:xfrm>
            <a:off x="1524000" y="1121836"/>
            <a:ext cx="9144000" cy="944389"/>
          </a:xfrm>
        </p:spPr>
        <p:txBody>
          <a:bodyPr anchor="t">
            <a:normAutofit/>
          </a:bodyPr>
          <a:lstStyle/>
          <a:p>
            <a:r>
              <a:rPr lang="en-US" sz="5867" dirty="0">
                <a:latin typeface="Roboto Light" panose="02000000000000000000" pitchFamily="2" charset="0"/>
                <a:ea typeface="Roboto Light" panose="02000000000000000000" pitchFamily="2" charset="0"/>
              </a:rPr>
              <a:t>A </a:t>
            </a:r>
            <a:r>
              <a:rPr lang="en-US" sz="5867" dirty="0">
                <a:latin typeface="Roboto Medium" panose="02000000000000000000" pitchFamily="2" charset="0"/>
                <a:ea typeface="Roboto Medium" panose="02000000000000000000" pitchFamily="2" charset="0"/>
              </a:rPr>
              <a:t>Provider-first</a:t>
            </a:r>
            <a:r>
              <a:rPr lang="en-US" sz="5867" dirty="0">
                <a:latin typeface="Roboto Light" panose="02000000000000000000" pitchFamily="2" charset="0"/>
                <a:ea typeface="Roboto Light" panose="02000000000000000000" pitchFamily="2" charset="0"/>
              </a:rPr>
              <a:t> experience</a:t>
            </a:r>
          </a:p>
        </p:txBody>
      </p:sp>
      <p:sp>
        <p:nvSpPr>
          <p:cNvPr id="3" name="Subtitle 2">
            <a:extLst>
              <a:ext uri="{FF2B5EF4-FFF2-40B4-BE49-F238E27FC236}">
                <a16:creationId xmlns:a16="http://schemas.microsoft.com/office/drawing/2014/main" id="{61774AE8-46BF-A148-AC6D-BA5B7DC9FD45}"/>
              </a:ext>
            </a:extLst>
          </p:cNvPr>
          <p:cNvSpPr>
            <a:spLocks noGrp="1"/>
          </p:cNvSpPr>
          <p:nvPr>
            <p:ph type="subTitle" idx="1"/>
          </p:nvPr>
        </p:nvSpPr>
        <p:spPr>
          <a:xfrm>
            <a:off x="1524000" y="2601385"/>
            <a:ext cx="9144000" cy="1655233"/>
          </a:xfrm>
        </p:spPr>
        <p:txBody>
          <a:bodyPr>
            <a:normAutofit/>
          </a:bodyPr>
          <a:lstStyle/>
          <a:p>
            <a:pPr>
              <a:lnSpc>
                <a:spcPct val="100000"/>
              </a:lnSpc>
            </a:pPr>
            <a:r>
              <a:rPr lang="en-US" sz="2667" dirty="0">
                <a:solidFill>
                  <a:srgbClr val="4C4C4C"/>
                </a:solidFill>
                <a:latin typeface="Roboto Light" panose="02000000000000000000" pitchFamily="2" charset="0"/>
                <a:ea typeface="Roboto Light" panose="02000000000000000000" pitchFamily="2" charset="0"/>
              </a:rPr>
              <a:t>From the new provider portal, called </a:t>
            </a:r>
            <a:r>
              <a:rPr lang="en-US" sz="2667" dirty="0">
                <a:solidFill>
                  <a:srgbClr val="0E5A4D"/>
                </a:solidFill>
                <a:latin typeface="Roboto Black" panose="02000000000000000000" pitchFamily="2" charset="0"/>
                <a:ea typeface="Roboto Black" panose="02000000000000000000" pitchFamily="2" charset="0"/>
              </a:rPr>
              <a:t>prism</a:t>
            </a:r>
            <a:r>
              <a:rPr lang="en-US" sz="2667" dirty="0">
                <a:solidFill>
                  <a:srgbClr val="4C4C4C"/>
                </a:solidFill>
                <a:latin typeface="Roboto Light" panose="02000000000000000000" pitchFamily="2" charset="0"/>
                <a:ea typeface="Roboto Light" panose="02000000000000000000" pitchFamily="2" charset="0"/>
              </a:rPr>
              <a:t>, to </a:t>
            </a:r>
            <a:r>
              <a:rPr lang="en-US" sz="2667" i="1" dirty="0">
                <a:solidFill>
                  <a:srgbClr val="4C4C4C"/>
                </a:solidFill>
                <a:latin typeface="Roboto Light" panose="02000000000000000000" pitchFamily="2" charset="0"/>
                <a:ea typeface="Roboto Light" panose="02000000000000000000" pitchFamily="2" charset="0"/>
              </a:rPr>
              <a:t>priorityhealth.com</a:t>
            </a:r>
            <a:r>
              <a:rPr lang="en-US" sz="2667" dirty="0">
                <a:solidFill>
                  <a:srgbClr val="4C4C4C"/>
                </a:solidFill>
                <a:latin typeface="Roboto Light" panose="02000000000000000000" pitchFamily="2" charset="0"/>
                <a:ea typeface="Roboto Light" panose="02000000000000000000" pitchFamily="2" charset="0"/>
              </a:rPr>
              <a:t>, we’re building a </a:t>
            </a:r>
            <a:r>
              <a:rPr lang="en-US" sz="2667" dirty="0">
                <a:solidFill>
                  <a:srgbClr val="0E7C53"/>
                </a:solidFill>
                <a:latin typeface="Roboto Medium" panose="02000000000000000000" pitchFamily="2" charset="0"/>
                <a:ea typeface="Roboto Medium" panose="02000000000000000000" pitchFamily="2" charset="0"/>
              </a:rPr>
              <a:t>seamless digital experience</a:t>
            </a:r>
            <a:r>
              <a:rPr lang="en-US" sz="2667" dirty="0">
                <a:solidFill>
                  <a:srgbClr val="0E7C53"/>
                </a:solidFill>
                <a:latin typeface="Roboto Light" panose="02000000000000000000" pitchFamily="2" charset="0"/>
                <a:ea typeface="Roboto Light" panose="02000000000000000000" pitchFamily="2" charset="0"/>
              </a:rPr>
              <a:t> </a:t>
            </a:r>
            <a:r>
              <a:rPr lang="en-US" sz="2667" dirty="0">
                <a:solidFill>
                  <a:srgbClr val="4C4C4C"/>
                </a:solidFill>
                <a:latin typeface="Roboto Light" panose="02000000000000000000" pitchFamily="2" charset="0"/>
                <a:ea typeface="Roboto Light" panose="02000000000000000000" pitchFamily="2" charset="0"/>
              </a:rPr>
              <a:t>based on provider needs and workflows. </a:t>
            </a:r>
          </a:p>
          <a:p>
            <a:pPr>
              <a:lnSpc>
                <a:spcPct val="100000"/>
              </a:lnSpc>
            </a:pPr>
            <a:endParaRPr lang="en-US" sz="2667" dirty="0">
              <a:solidFill>
                <a:srgbClr val="4C4C4C"/>
              </a:solidFill>
              <a:latin typeface="Roboto Light" panose="02000000000000000000" pitchFamily="2" charset="0"/>
              <a:ea typeface="Roboto Light" panose="02000000000000000000" pitchFamily="2" charset="0"/>
            </a:endParaRPr>
          </a:p>
          <a:p>
            <a:pPr>
              <a:lnSpc>
                <a:spcPct val="100000"/>
              </a:lnSpc>
            </a:pPr>
            <a:endParaRPr lang="en-US" sz="2667" dirty="0">
              <a:solidFill>
                <a:srgbClr val="4C4C4C"/>
              </a:solidFill>
              <a:latin typeface="Roboto Light" panose="02000000000000000000" pitchFamily="2" charset="0"/>
              <a:ea typeface="Roboto Light" panose="02000000000000000000" pitchFamily="2" charset="0"/>
            </a:endParaRPr>
          </a:p>
        </p:txBody>
      </p:sp>
      <p:sp>
        <p:nvSpPr>
          <p:cNvPr id="5" name="Slide Number Placeholder 3">
            <a:extLst>
              <a:ext uri="{FF2B5EF4-FFF2-40B4-BE49-F238E27FC236}">
                <a16:creationId xmlns:a16="http://schemas.microsoft.com/office/drawing/2014/main" id="{CAAF63D1-5B4D-490C-82CA-CB2F0B4809AB}"/>
              </a:ext>
            </a:extLst>
          </p:cNvPr>
          <p:cNvSpPr txBox="1">
            <a:spLocks/>
          </p:cNvSpPr>
          <p:nvPr/>
        </p:nvSpPr>
        <p:spPr>
          <a:xfrm>
            <a:off x="0" y="6484213"/>
            <a:ext cx="2844800" cy="36618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rgbClr val="008000"/>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fld id="{ECF627C5-984A-44D0-850A-0F7C13D4F041}" type="slidenum">
              <a:rPr lang="en-US" sz="1200">
                <a:solidFill>
                  <a:schemeClr val="bg1"/>
                </a:solidFill>
              </a:rPr>
              <a:pPr defTabSz="609585">
                <a:defRPr/>
              </a:pPr>
              <a:t>2</a:t>
            </a:fld>
            <a:endParaRPr lang="en-US" sz="1200" dirty="0">
              <a:solidFill>
                <a:schemeClr val="bg1"/>
              </a:solidFill>
            </a:endParaRPr>
          </a:p>
        </p:txBody>
      </p:sp>
    </p:spTree>
    <p:extLst>
      <p:ext uri="{BB962C8B-B14F-4D97-AF65-F5344CB8AC3E}">
        <p14:creationId xmlns:p14="http://schemas.microsoft.com/office/powerpoint/2010/main" val="15855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68B1-0A19-BA4D-97B2-BDBD89CF8813}"/>
              </a:ext>
            </a:extLst>
          </p:cNvPr>
          <p:cNvSpPr>
            <a:spLocks noGrp="1"/>
          </p:cNvSpPr>
          <p:nvPr>
            <p:ph type="ctrTitle"/>
          </p:nvPr>
        </p:nvSpPr>
        <p:spPr>
          <a:xfrm>
            <a:off x="1166263" y="544317"/>
            <a:ext cx="9859477" cy="828888"/>
          </a:xfrm>
        </p:spPr>
        <p:txBody>
          <a:bodyPr anchor="t">
            <a:noAutofit/>
          </a:bodyPr>
          <a:lstStyle/>
          <a:p>
            <a:r>
              <a:rPr lang="en-US" sz="5867" spc="400" dirty="0">
                <a:latin typeface="Roboto Black" panose="02000000000000000000" pitchFamily="2" charset="0"/>
                <a:ea typeface="Roboto Black" panose="02000000000000000000" pitchFamily="2" charset="0"/>
              </a:rPr>
              <a:t>prism</a:t>
            </a:r>
            <a:r>
              <a:rPr lang="en-US" sz="5867" dirty="0">
                <a:latin typeface="Roboto Light" panose="02000000000000000000" pitchFamily="2" charset="0"/>
                <a:ea typeface="Roboto Light" panose="02000000000000000000" pitchFamily="2" charset="0"/>
              </a:rPr>
              <a:t> experience</a:t>
            </a:r>
          </a:p>
        </p:txBody>
      </p:sp>
      <p:pic>
        <p:nvPicPr>
          <p:cNvPr id="6" name="Picture 5" descr="Graphical user interface, application&#10;&#10;Description automatically generated">
            <a:extLst>
              <a:ext uri="{FF2B5EF4-FFF2-40B4-BE49-F238E27FC236}">
                <a16:creationId xmlns:a16="http://schemas.microsoft.com/office/drawing/2014/main" id="{1822A7AB-18C2-104D-B378-1A1F49E3ADF5}"/>
              </a:ext>
            </a:extLst>
          </p:cNvPr>
          <p:cNvPicPr>
            <a:picLocks noChangeAspect="1"/>
          </p:cNvPicPr>
          <p:nvPr/>
        </p:nvPicPr>
        <p:blipFill rotWithShape="1">
          <a:blip r:embed="rId3"/>
          <a:srcRect b="32942"/>
          <a:stretch/>
        </p:blipFill>
        <p:spPr>
          <a:xfrm>
            <a:off x="7134964" y="2267285"/>
            <a:ext cx="4676333" cy="3967747"/>
          </a:xfrm>
          <a:prstGeom prst="rect">
            <a:avLst/>
          </a:prstGeom>
          <a:effectLst>
            <a:outerShdw blurRad="101600" sx="102000" sy="102000" algn="ctr" rotWithShape="0">
              <a:srgbClr val="000000">
                <a:alpha val="5000"/>
              </a:srgbClr>
            </a:outerShdw>
          </a:effectLst>
        </p:spPr>
      </p:pic>
      <p:pic>
        <p:nvPicPr>
          <p:cNvPr id="8" name="Picture 7" descr="Graphical user interface, application, table, Excel&#10;&#10;Description automatically generated">
            <a:extLst>
              <a:ext uri="{FF2B5EF4-FFF2-40B4-BE49-F238E27FC236}">
                <a16:creationId xmlns:a16="http://schemas.microsoft.com/office/drawing/2014/main" id="{C8AE6498-4A49-7F44-A10F-FE2257D23C04}"/>
              </a:ext>
            </a:extLst>
          </p:cNvPr>
          <p:cNvPicPr>
            <a:picLocks noChangeAspect="1"/>
          </p:cNvPicPr>
          <p:nvPr/>
        </p:nvPicPr>
        <p:blipFill rotWithShape="1">
          <a:blip r:embed="rId4"/>
          <a:srcRect b="32942"/>
          <a:stretch/>
        </p:blipFill>
        <p:spPr>
          <a:xfrm>
            <a:off x="375567" y="2267285"/>
            <a:ext cx="4681472" cy="3967747"/>
          </a:xfrm>
          <a:prstGeom prst="rect">
            <a:avLst/>
          </a:prstGeom>
          <a:effectLst>
            <a:outerShdw blurRad="101600" sx="102000" sy="102000" algn="ctr" rotWithShape="0">
              <a:srgbClr val="000000">
                <a:alpha val="5000"/>
              </a:srgbClr>
            </a:outerShdw>
          </a:effectLst>
        </p:spPr>
      </p:pic>
      <p:pic>
        <p:nvPicPr>
          <p:cNvPr id="4" name="Picture 3" descr="Graphical user interface, application, website&#10;&#10;Description automatically generated">
            <a:extLst>
              <a:ext uri="{FF2B5EF4-FFF2-40B4-BE49-F238E27FC236}">
                <a16:creationId xmlns:a16="http://schemas.microsoft.com/office/drawing/2014/main" id="{8813F0CD-F554-7C4E-844F-6E8CD4419EE3}"/>
              </a:ext>
            </a:extLst>
          </p:cNvPr>
          <p:cNvPicPr>
            <a:picLocks noChangeAspect="1"/>
          </p:cNvPicPr>
          <p:nvPr/>
        </p:nvPicPr>
        <p:blipFill rotWithShape="1">
          <a:blip r:embed="rId5"/>
          <a:srcRect b="49627"/>
          <a:stretch/>
        </p:blipFill>
        <p:spPr>
          <a:xfrm>
            <a:off x="3146479" y="1892969"/>
            <a:ext cx="5899444" cy="4342065"/>
          </a:xfrm>
          <a:prstGeom prst="rect">
            <a:avLst/>
          </a:prstGeom>
          <a:effectLst>
            <a:outerShdw blurRad="393700" dist="38100" dir="5400000" algn="ctr" rotWithShape="0">
              <a:prstClr val="black">
                <a:alpha val="24000"/>
              </a:prstClr>
            </a:outerShdw>
          </a:effectLst>
        </p:spPr>
      </p:pic>
      <p:sp>
        <p:nvSpPr>
          <p:cNvPr id="9" name="Slide Number Placeholder 3">
            <a:extLst>
              <a:ext uri="{FF2B5EF4-FFF2-40B4-BE49-F238E27FC236}">
                <a16:creationId xmlns:a16="http://schemas.microsoft.com/office/drawing/2014/main" id="{01B9333F-017F-41F9-BF92-A2567DC77B80}"/>
              </a:ext>
            </a:extLst>
          </p:cNvPr>
          <p:cNvSpPr txBox="1">
            <a:spLocks/>
          </p:cNvSpPr>
          <p:nvPr/>
        </p:nvSpPr>
        <p:spPr>
          <a:xfrm>
            <a:off x="0" y="6484213"/>
            <a:ext cx="2844800" cy="36618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rgbClr val="008000"/>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fld id="{ECF627C5-984A-44D0-850A-0F7C13D4F041}" type="slidenum">
              <a:rPr lang="en-US" sz="1200">
                <a:solidFill>
                  <a:schemeClr val="bg1"/>
                </a:solidFill>
              </a:rPr>
              <a:pPr defTabSz="609585">
                <a:defRPr/>
              </a:pPr>
              <a:t>3</a:t>
            </a:fld>
            <a:endParaRPr lang="en-US" sz="1200" dirty="0">
              <a:solidFill>
                <a:schemeClr val="bg1"/>
              </a:solidFill>
            </a:endParaRPr>
          </a:p>
        </p:txBody>
      </p:sp>
    </p:spTree>
    <p:extLst>
      <p:ext uri="{BB962C8B-B14F-4D97-AF65-F5344CB8AC3E}">
        <p14:creationId xmlns:p14="http://schemas.microsoft.com/office/powerpoint/2010/main" val="86283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79D53-0DB5-45F5-B224-1B5804DE1BD3}"/>
              </a:ext>
            </a:extLst>
          </p:cNvPr>
          <p:cNvSpPr/>
          <p:nvPr/>
        </p:nvSpPr>
        <p:spPr>
          <a:xfrm>
            <a:off x="6364224" y="1724959"/>
            <a:ext cx="5827776" cy="4267644"/>
          </a:xfrm>
          <a:prstGeom prst="rect">
            <a:avLst/>
          </a:prstGeom>
          <a:solidFill>
            <a:srgbClr val="DEEC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6" name="Title 1">
            <a:extLst>
              <a:ext uri="{FF2B5EF4-FFF2-40B4-BE49-F238E27FC236}">
                <a16:creationId xmlns:a16="http://schemas.microsoft.com/office/drawing/2014/main" id="{0DC6B377-32EB-5241-8F9C-B7C04C894B82}"/>
              </a:ext>
            </a:extLst>
          </p:cNvPr>
          <p:cNvSpPr txBox="1">
            <a:spLocks/>
          </p:cNvSpPr>
          <p:nvPr/>
        </p:nvSpPr>
        <p:spPr>
          <a:xfrm>
            <a:off x="392645" y="437337"/>
            <a:ext cx="10890636" cy="669860"/>
          </a:xfrm>
          <a:prstGeom prst="rect">
            <a:avLst/>
          </a:prstGeom>
        </p:spPr>
        <p:txBody>
          <a:bodyPr vert="horz" lIns="121920" tIns="60960" rIns="121920" bIns="60960" rtlCol="0" anchor="t">
            <a:normAutofit fontScale="92500" lnSpcReduction="10000"/>
          </a:bodyPr>
          <a:lstStyle>
            <a:lvl1pPr algn="ctr" defTabSz="914400" rtl="0" eaLnBrk="1" latinLnBrk="0" hangingPunct="1">
              <a:lnSpc>
                <a:spcPct val="90000"/>
              </a:lnSpc>
              <a:spcBef>
                <a:spcPct val="0"/>
              </a:spcBef>
              <a:buNone/>
              <a:defRPr sz="6000" kern="1200">
                <a:solidFill>
                  <a:srgbClr val="005B4E"/>
                </a:solidFill>
                <a:latin typeface="Roboto" panose="02000000000000000000" pitchFamily="2" charset="0"/>
                <a:ea typeface="Roboto" panose="02000000000000000000" pitchFamily="2" charset="0"/>
                <a:cs typeface="+mj-cs"/>
              </a:defRPr>
            </a:lvl1pPr>
          </a:lstStyle>
          <a:p>
            <a:pPr algn="l" defTabSz="1219170">
              <a:defRPr/>
            </a:pPr>
            <a:r>
              <a:rPr lang="en-US" sz="4800" dirty="0"/>
              <a:t>What’s new?</a:t>
            </a:r>
          </a:p>
        </p:txBody>
      </p:sp>
      <p:graphicFrame>
        <p:nvGraphicFramePr>
          <p:cNvPr id="8" name="Table 4">
            <a:extLst>
              <a:ext uri="{FF2B5EF4-FFF2-40B4-BE49-F238E27FC236}">
                <a16:creationId xmlns:a16="http://schemas.microsoft.com/office/drawing/2014/main" id="{6EB135AE-5421-45FE-9BBB-5F1CC6BEE0BA}"/>
              </a:ext>
            </a:extLst>
          </p:cNvPr>
          <p:cNvGraphicFramePr>
            <a:graphicFrameLocks noGrp="1"/>
          </p:cNvGraphicFramePr>
          <p:nvPr>
            <p:extLst>
              <p:ext uri="{D42A27DB-BD31-4B8C-83A1-F6EECF244321}">
                <p14:modId xmlns:p14="http://schemas.microsoft.com/office/powerpoint/2010/main" val="627511542"/>
              </p:ext>
            </p:extLst>
          </p:nvPr>
        </p:nvGraphicFramePr>
        <p:xfrm>
          <a:off x="547738" y="1499172"/>
          <a:ext cx="4809807" cy="4678680"/>
        </p:xfrm>
        <a:graphic>
          <a:graphicData uri="http://schemas.openxmlformats.org/drawingml/2006/table">
            <a:tbl>
              <a:tblPr firstRow="1" bandRow="1">
                <a:tableStyleId>{912C8C85-51F0-491E-9774-3900AFEF0FD7}</a:tableStyleId>
              </a:tblPr>
              <a:tblGrid>
                <a:gridCol w="4809807">
                  <a:extLst>
                    <a:ext uri="{9D8B030D-6E8A-4147-A177-3AD203B41FA5}">
                      <a16:colId xmlns:a16="http://schemas.microsoft.com/office/drawing/2014/main" val="1794542657"/>
                    </a:ext>
                  </a:extLst>
                </a:gridCol>
              </a:tblGrid>
              <a:tr h="406400">
                <a:tc>
                  <a:txBody>
                    <a:bodyPr/>
                    <a:lstStyle/>
                    <a:p>
                      <a:r>
                        <a:rPr lang="en-US" sz="1900" dirty="0">
                          <a:latin typeface="Roboto" panose="02000000000000000000" pitchFamily="2" charset="0"/>
                          <a:ea typeface="Roboto" panose="02000000000000000000" pitchFamily="2" charset="0"/>
                        </a:rPr>
                        <a:t>New features</a:t>
                      </a:r>
                    </a:p>
                  </a:txBody>
                  <a:tcPr marL="121920" marR="121920" marT="60960" marB="60960">
                    <a:solidFill>
                      <a:srgbClr val="453A6D"/>
                    </a:solidFill>
                  </a:tcPr>
                </a:tc>
                <a:extLst>
                  <a:ext uri="{0D108BD9-81ED-4DB2-BD59-A6C34878D82A}">
                    <a16:rowId xmlns:a16="http://schemas.microsoft.com/office/drawing/2014/main" val="2328784883"/>
                  </a:ext>
                </a:extLst>
              </a:tr>
              <a:tr h="365760">
                <a:tc>
                  <a:txBody>
                    <a:bodyPr/>
                    <a:lstStyle/>
                    <a:p>
                      <a:r>
                        <a:rPr lang="en-US" sz="1600" dirty="0">
                          <a:latin typeface="Roboto" panose="02000000000000000000" pitchFamily="2" charset="0"/>
                          <a:ea typeface="Roboto" panose="02000000000000000000" pitchFamily="2" charset="0"/>
                        </a:rPr>
                        <a:t>View claim appeals</a:t>
                      </a:r>
                    </a:p>
                  </a:txBody>
                  <a:tcPr marL="121920" marR="121920" marT="60960" marB="60960"/>
                </a:tc>
                <a:extLst>
                  <a:ext uri="{0D108BD9-81ED-4DB2-BD59-A6C34878D82A}">
                    <a16:rowId xmlns:a16="http://schemas.microsoft.com/office/drawing/2014/main" val="1656554343"/>
                  </a:ext>
                </a:extLst>
              </a:tr>
              <a:tr h="365760">
                <a:tc>
                  <a:txBody>
                    <a:bodyPr/>
                    <a:lstStyle/>
                    <a:p>
                      <a:r>
                        <a:rPr lang="en-US" sz="1600" dirty="0">
                          <a:latin typeface="Roboto" panose="02000000000000000000" pitchFamily="2" charset="0"/>
                          <a:ea typeface="Roboto" panose="02000000000000000000" pitchFamily="2" charset="0"/>
                        </a:rPr>
                        <a:t>Dashboard</a:t>
                      </a:r>
                    </a:p>
                  </a:txBody>
                  <a:tcPr marL="121920" marR="121920" marT="60960" marB="60960"/>
                </a:tc>
                <a:extLst>
                  <a:ext uri="{0D108BD9-81ED-4DB2-BD59-A6C34878D82A}">
                    <a16:rowId xmlns:a16="http://schemas.microsoft.com/office/drawing/2014/main" val="2063992791"/>
                  </a:ext>
                </a:extLst>
              </a:tr>
              <a:tr h="365760">
                <a:tc>
                  <a:txBody>
                    <a:bodyPr/>
                    <a:lstStyle/>
                    <a:p>
                      <a:r>
                        <a:rPr lang="en-US" sz="1600" dirty="0">
                          <a:latin typeface="Roboto" panose="02000000000000000000" pitchFamily="2" charset="0"/>
                          <a:ea typeface="Roboto" panose="02000000000000000000" pitchFamily="2" charset="0"/>
                        </a:rPr>
                        <a:t>View provider enrollment or change request status</a:t>
                      </a:r>
                    </a:p>
                  </a:txBody>
                  <a:tcPr marL="121920" marR="121920" marT="60960" marB="60960"/>
                </a:tc>
                <a:extLst>
                  <a:ext uri="{0D108BD9-81ED-4DB2-BD59-A6C34878D82A}">
                    <a16:rowId xmlns:a16="http://schemas.microsoft.com/office/drawing/2014/main" val="1884016720"/>
                  </a:ext>
                </a:extLst>
              </a:tr>
              <a:tr h="853440">
                <a:tc>
                  <a:txBody>
                    <a:bodyPr/>
                    <a:lstStyle/>
                    <a:p>
                      <a:r>
                        <a:rPr lang="en-US" sz="1600" dirty="0">
                          <a:latin typeface="Roboto" panose="02000000000000000000" pitchFamily="2" charset="0"/>
                          <a:ea typeface="Roboto" panose="02000000000000000000" pitchFamily="2" charset="0"/>
                        </a:rPr>
                        <a:t>Provider enrollment:</a:t>
                      </a:r>
                    </a:p>
                    <a:p>
                      <a:pPr marL="285750" indent="-285750">
                        <a:buFont typeface="Wingdings" panose="05000000000000000000" pitchFamily="2" charset="2"/>
                        <a:buChar char="ü"/>
                      </a:pPr>
                      <a:r>
                        <a:rPr lang="en-US" sz="1600" dirty="0">
                          <a:latin typeface="Roboto" panose="02000000000000000000" pitchFamily="2" charset="0"/>
                          <a:ea typeface="Roboto" panose="02000000000000000000" pitchFamily="2" charset="0"/>
                        </a:rPr>
                        <a:t>Individual</a:t>
                      </a:r>
                    </a:p>
                    <a:p>
                      <a:pPr marL="285750" indent="-285750">
                        <a:buFont typeface="Wingdings" panose="05000000000000000000" pitchFamily="2" charset="2"/>
                        <a:buChar char="ü"/>
                      </a:pPr>
                      <a:r>
                        <a:rPr lang="en-US" sz="1600" dirty="0">
                          <a:latin typeface="Roboto" panose="02000000000000000000" pitchFamily="2" charset="0"/>
                          <a:ea typeface="Roboto" panose="02000000000000000000" pitchFamily="2" charset="0"/>
                        </a:rPr>
                        <a:t>Organization</a:t>
                      </a:r>
                    </a:p>
                  </a:txBody>
                  <a:tcPr marL="121920" marR="121920" marT="60960" marB="60960"/>
                </a:tc>
                <a:extLst>
                  <a:ext uri="{0D108BD9-81ED-4DB2-BD59-A6C34878D82A}">
                    <a16:rowId xmlns:a16="http://schemas.microsoft.com/office/drawing/2014/main" val="1852058127"/>
                  </a:ext>
                </a:extLst>
              </a:tr>
              <a:tr h="1097280">
                <a:tc>
                  <a:txBody>
                    <a:bodyPr/>
                    <a:lstStyle/>
                    <a:p>
                      <a:pPr marL="0" indent="0">
                        <a:buFont typeface="Wingdings" panose="05000000000000000000" pitchFamily="2" charset="2"/>
                        <a:buNone/>
                      </a:pPr>
                      <a:r>
                        <a:rPr lang="en-US" sz="1600" dirty="0">
                          <a:latin typeface="Roboto" panose="02000000000000000000" pitchFamily="2" charset="0"/>
                          <a:ea typeface="Roboto" panose="02000000000000000000" pitchFamily="2" charset="0"/>
                        </a:rPr>
                        <a:t>Submit provider demographic changes:</a:t>
                      </a:r>
                    </a:p>
                    <a:p>
                      <a:pPr marL="171450" indent="-171450">
                        <a:buFont typeface="Wingdings" panose="05000000000000000000" pitchFamily="2" charset="2"/>
                        <a:buChar char="ü"/>
                      </a:pPr>
                      <a:r>
                        <a:rPr lang="en-US" sz="1600" dirty="0">
                          <a:latin typeface="Roboto" panose="02000000000000000000" pitchFamily="2" charset="0"/>
                          <a:ea typeface="Roboto" panose="02000000000000000000" pitchFamily="2" charset="0"/>
                        </a:rPr>
                        <a:t>Individual</a:t>
                      </a:r>
                    </a:p>
                    <a:p>
                      <a:pPr marL="171450" indent="-171450">
                        <a:buFont typeface="Wingdings" panose="05000000000000000000" pitchFamily="2" charset="2"/>
                        <a:buChar char="ü"/>
                      </a:pPr>
                      <a:r>
                        <a:rPr lang="en-US" sz="1600" dirty="0">
                          <a:latin typeface="Roboto" panose="02000000000000000000" pitchFamily="2" charset="0"/>
                          <a:ea typeface="Roboto" panose="02000000000000000000" pitchFamily="2" charset="0"/>
                        </a:rPr>
                        <a:t>Organization</a:t>
                      </a:r>
                    </a:p>
                    <a:p>
                      <a:pPr marL="171450" indent="-171450">
                        <a:buFont typeface="Wingdings" panose="05000000000000000000" pitchFamily="2" charset="2"/>
                        <a:buChar char="ü"/>
                      </a:pPr>
                      <a:r>
                        <a:rPr lang="en-US" sz="1600" dirty="0">
                          <a:latin typeface="Roboto" panose="02000000000000000000" pitchFamily="2" charset="0"/>
                          <a:ea typeface="Roboto" panose="02000000000000000000" pitchFamily="2" charset="0"/>
                        </a:rPr>
                        <a:t>Mass change</a:t>
                      </a:r>
                    </a:p>
                  </a:txBody>
                  <a:tcPr marL="121920" marR="121920" marT="60960" marB="60960"/>
                </a:tc>
                <a:extLst>
                  <a:ext uri="{0D108BD9-81ED-4DB2-BD59-A6C34878D82A}">
                    <a16:rowId xmlns:a16="http://schemas.microsoft.com/office/drawing/2014/main" val="3293853127"/>
                  </a:ext>
                </a:extLst>
              </a:tr>
              <a:tr h="365760">
                <a:tc>
                  <a:txBody>
                    <a:bodyPr/>
                    <a:lstStyle/>
                    <a:p>
                      <a:pPr marL="0" indent="0">
                        <a:buFont typeface="Wingdings" panose="05000000000000000000" pitchFamily="2" charset="2"/>
                        <a:buNone/>
                      </a:pPr>
                      <a:r>
                        <a:rPr lang="en-US" sz="1600" dirty="0">
                          <a:latin typeface="Roboto" panose="02000000000000000000" pitchFamily="2" charset="0"/>
                          <a:ea typeface="Roboto" panose="02000000000000000000" pitchFamily="2" charset="0"/>
                        </a:rPr>
                        <a:t>Chatbot</a:t>
                      </a:r>
                    </a:p>
                  </a:txBody>
                  <a:tcPr marL="121920" marR="121920" marT="60960" marB="60960"/>
                </a:tc>
                <a:extLst>
                  <a:ext uri="{0D108BD9-81ED-4DB2-BD59-A6C34878D82A}">
                    <a16:rowId xmlns:a16="http://schemas.microsoft.com/office/drawing/2014/main" val="3036518507"/>
                  </a:ext>
                </a:extLst>
              </a:tr>
              <a:tr h="853440">
                <a:tc>
                  <a:txBody>
                    <a:bodyPr/>
                    <a:lstStyle/>
                    <a:p>
                      <a:pPr marL="0" indent="0">
                        <a:buFont typeface="Wingdings" panose="05000000000000000000" pitchFamily="2" charset="2"/>
                        <a:buNone/>
                      </a:pPr>
                      <a:r>
                        <a:rPr lang="en-US" sz="1600" dirty="0">
                          <a:latin typeface="Roboto" panose="02000000000000000000" pitchFamily="2" charset="0"/>
                          <a:ea typeface="Roboto" panose="02000000000000000000" pitchFamily="2" charset="0"/>
                        </a:rPr>
                        <a:t>View inquiry:</a:t>
                      </a:r>
                    </a:p>
                    <a:p>
                      <a:pPr marL="171450" indent="-171450">
                        <a:buFont typeface="Wingdings" panose="05000000000000000000" pitchFamily="2" charset="2"/>
                        <a:buChar char="ü"/>
                      </a:pPr>
                      <a:r>
                        <a:rPr lang="en-US" sz="1600" dirty="0">
                          <a:latin typeface="Roboto" panose="02000000000000000000" pitchFamily="2" charset="0"/>
                          <a:ea typeface="Roboto" panose="02000000000000000000" pitchFamily="2" charset="0"/>
                        </a:rPr>
                        <a:t>List</a:t>
                      </a:r>
                    </a:p>
                    <a:p>
                      <a:pPr marL="171450" indent="-171450">
                        <a:buFont typeface="Wingdings" panose="05000000000000000000" pitchFamily="2" charset="2"/>
                        <a:buChar char="ü"/>
                      </a:pPr>
                      <a:r>
                        <a:rPr lang="en-US" sz="1600" dirty="0">
                          <a:latin typeface="Roboto" panose="02000000000000000000" pitchFamily="2" charset="0"/>
                          <a:ea typeface="Roboto" panose="02000000000000000000" pitchFamily="2" charset="0"/>
                        </a:rPr>
                        <a:t>Detail</a:t>
                      </a:r>
                    </a:p>
                  </a:txBody>
                  <a:tcPr marL="121920" marR="121920" marT="60960" marB="60960"/>
                </a:tc>
                <a:extLst>
                  <a:ext uri="{0D108BD9-81ED-4DB2-BD59-A6C34878D82A}">
                    <a16:rowId xmlns:a16="http://schemas.microsoft.com/office/drawing/2014/main" val="673316659"/>
                  </a:ext>
                </a:extLst>
              </a:tr>
            </a:tbl>
          </a:graphicData>
        </a:graphic>
      </p:graphicFrame>
      <p:sp>
        <p:nvSpPr>
          <p:cNvPr id="7" name="Title 1">
            <a:extLst>
              <a:ext uri="{FF2B5EF4-FFF2-40B4-BE49-F238E27FC236}">
                <a16:creationId xmlns:a16="http://schemas.microsoft.com/office/drawing/2014/main" id="{2755D0D8-026D-46BA-B0C2-95E26DC5C572}"/>
              </a:ext>
            </a:extLst>
          </p:cNvPr>
          <p:cNvSpPr>
            <a:spLocks noGrp="1"/>
          </p:cNvSpPr>
          <p:nvPr>
            <p:ph type="ctrTitle"/>
          </p:nvPr>
        </p:nvSpPr>
        <p:spPr>
          <a:xfrm>
            <a:off x="6718809" y="1850689"/>
            <a:ext cx="5925539" cy="1461779"/>
          </a:xfrm>
        </p:spPr>
        <p:txBody>
          <a:bodyPr vert="horz" lIns="121920" tIns="60960" rIns="121920" bIns="60960" rtlCol="0" anchor="ctr">
            <a:normAutofit/>
          </a:bodyPr>
          <a:lstStyle/>
          <a:p>
            <a:pPr algn="l"/>
            <a:r>
              <a:rPr lang="en-US" sz="3200" b="1" dirty="0">
                <a:solidFill>
                  <a:srgbClr val="19713A"/>
                </a:solidFill>
              </a:rPr>
              <a:t>Chatbot</a:t>
            </a:r>
            <a:r>
              <a:rPr lang="en-US" sz="3200" dirty="0">
                <a:solidFill>
                  <a:srgbClr val="19713A"/>
                </a:solidFill>
              </a:rPr>
              <a:t> experience</a:t>
            </a:r>
            <a:br>
              <a:rPr lang="en-US" sz="3200" dirty="0"/>
            </a:br>
            <a:endParaRPr lang="en-US" sz="3200" dirty="0">
              <a:solidFill>
                <a:srgbClr val="19713A"/>
              </a:solidFill>
            </a:endParaRPr>
          </a:p>
        </p:txBody>
      </p:sp>
      <p:sp>
        <p:nvSpPr>
          <p:cNvPr id="10" name="TextBox 9">
            <a:extLst>
              <a:ext uri="{FF2B5EF4-FFF2-40B4-BE49-F238E27FC236}">
                <a16:creationId xmlns:a16="http://schemas.microsoft.com/office/drawing/2014/main" id="{92200564-4751-4DA6-9598-E4D923F375F3}"/>
              </a:ext>
            </a:extLst>
          </p:cNvPr>
          <p:cNvSpPr txBox="1"/>
          <p:nvPr/>
        </p:nvSpPr>
        <p:spPr>
          <a:xfrm>
            <a:off x="6718810" y="2685005"/>
            <a:ext cx="5118605" cy="3536236"/>
          </a:xfrm>
          <a:prstGeom prst="rect">
            <a:avLst/>
          </a:prstGeom>
        </p:spPr>
        <p:txBody>
          <a:bodyPr vert="horz" lIns="121920" tIns="60960" rIns="121920" bIns="60960" rtlCol="0">
            <a:normAutofit/>
          </a:bodyPr>
          <a:lstStyle/>
          <a:p>
            <a:pPr defTabSz="1219170">
              <a:lnSpc>
                <a:spcPct val="120000"/>
              </a:lnSpc>
              <a:spcAft>
                <a:spcPts val="800"/>
              </a:spcAft>
              <a:buClr>
                <a:srgbClr val="00853E"/>
              </a:buClr>
              <a:defRPr/>
            </a:pPr>
            <a:r>
              <a:rPr lang="en-US" sz="2133" dirty="0">
                <a:solidFill>
                  <a:prstClr val="black"/>
                </a:solidFill>
                <a:latin typeface="Roboto" panose="02000000000000000000" pitchFamily="2" charset="0"/>
                <a:ea typeface="Roboto" panose="02000000000000000000" pitchFamily="2" charset="0"/>
              </a:rPr>
              <a:t>Our new digital navigation assistant will guide users to the most requested information, pages, tools and content relevant to their request. </a:t>
            </a:r>
          </a:p>
          <a:p>
            <a:pPr defTabSz="1219170">
              <a:lnSpc>
                <a:spcPct val="120000"/>
              </a:lnSpc>
              <a:spcAft>
                <a:spcPts val="800"/>
              </a:spcAft>
              <a:buClr>
                <a:srgbClr val="00853E"/>
              </a:buClr>
              <a:defRPr/>
            </a:pPr>
            <a:r>
              <a:rPr lang="en-US" sz="2133" dirty="0">
                <a:solidFill>
                  <a:prstClr val="black"/>
                </a:solidFill>
                <a:latin typeface="Roboto" panose="02000000000000000000" pitchFamily="2" charset="0"/>
                <a:ea typeface="Roboto" panose="02000000000000000000" pitchFamily="2" charset="0"/>
              </a:rPr>
              <a:t>It gets smarter over time as we teach it to direct providers to information we want them to see.</a:t>
            </a:r>
          </a:p>
          <a:p>
            <a:pPr marL="380990" indent="-304792" defTabSz="1219170">
              <a:lnSpc>
                <a:spcPct val="90000"/>
              </a:lnSpc>
              <a:spcAft>
                <a:spcPts val="800"/>
              </a:spcAft>
              <a:buClr>
                <a:srgbClr val="00853E"/>
              </a:buClr>
              <a:buFont typeface="Arial" panose="020B0604020202020204" pitchFamily="34" charset="0"/>
              <a:buChar char="•"/>
              <a:defRPr/>
            </a:pPr>
            <a:endParaRPr lang="en-US" sz="2000" dirty="0">
              <a:solidFill>
                <a:prstClr val="black"/>
              </a:solidFill>
              <a:latin typeface="Calibri" panose="020F0502020204030204"/>
            </a:endParaRPr>
          </a:p>
        </p:txBody>
      </p:sp>
      <p:sp>
        <p:nvSpPr>
          <p:cNvPr id="11" name="Slide Number Placeholder 3">
            <a:extLst>
              <a:ext uri="{FF2B5EF4-FFF2-40B4-BE49-F238E27FC236}">
                <a16:creationId xmlns:a16="http://schemas.microsoft.com/office/drawing/2014/main" id="{1073861B-2D4F-48A2-AA32-6BDC8A6BB838}"/>
              </a:ext>
            </a:extLst>
          </p:cNvPr>
          <p:cNvSpPr txBox="1">
            <a:spLocks/>
          </p:cNvSpPr>
          <p:nvPr/>
        </p:nvSpPr>
        <p:spPr>
          <a:xfrm>
            <a:off x="0" y="6484213"/>
            <a:ext cx="2844800" cy="366183"/>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rgbClr val="008000"/>
                </a:solidFill>
                <a:latin typeface="Roboto" panose="02000000000000000000" pitchFamily="2" charset="0"/>
                <a:ea typeface="Roboto"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defRPr/>
            </a:pPr>
            <a:fld id="{ECF627C5-984A-44D0-850A-0F7C13D4F041}" type="slidenum">
              <a:rPr lang="en-US" sz="1200"/>
              <a:pPr defTabSz="609585">
                <a:defRPr/>
              </a:pPr>
              <a:t>4</a:t>
            </a:fld>
            <a:endParaRPr lang="en-US" sz="1200" dirty="0"/>
          </a:p>
        </p:txBody>
      </p:sp>
    </p:spTree>
    <p:extLst>
      <p:ext uri="{BB962C8B-B14F-4D97-AF65-F5344CB8AC3E}">
        <p14:creationId xmlns:p14="http://schemas.microsoft.com/office/powerpoint/2010/main" val="33375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D1E5320A-EC6B-49C2-B8DD-6D3FB8835376}"/>
              </a:ext>
            </a:extLst>
          </p:cNvPr>
          <p:cNvGraphicFramePr>
            <a:graphicFrameLocks noGrp="1"/>
          </p:cNvGraphicFramePr>
          <p:nvPr>
            <p:extLst>
              <p:ext uri="{D42A27DB-BD31-4B8C-83A1-F6EECF244321}">
                <p14:modId xmlns:p14="http://schemas.microsoft.com/office/powerpoint/2010/main" val="3449591000"/>
              </p:ext>
            </p:extLst>
          </p:nvPr>
        </p:nvGraphicFramePr>
        <p:xfrm>
          <a:off x="5837962" y="1226885"/>
          <a:ext cx="4897820" cy="5196840"/>
        </p:xfrm>
        <a:graphic>
          <a:graphicData uri="http://schemas.openxmlformats.org/drawingml/2006/table">
            <a:tbl>
              <a:tblPr firstRow="1" bandRow="1">
                <a:tableStyleId>{10A1B5D5-9B99-4C35-A422-299274C87663}</a:tableStyleId>
              </a:tblPr>
              <a:tblGrid>
                <a:gridCol w="4897820">
                  <a:extLst>
                    <a:ext uri="{9D8B030D-6E8A-4147-A177-3AD203B41FA5}">
                      <a16:colId xmlns:a16="http://schemas.microsoft.com/office/drawing/2014/main" val="590413562"/>
                    </a:ext>
                  </a:extLst>
                </a:gridCol>
              </a:tblGrid>
              <a:tr h="406400">
                <a:tc>
                  <a:txBody>
                    <a:bodyPr/>
                    <a:lstStyle/>
                    <a:p>
                      <a:r>
                        <a:rPr lang="en-US" sz="1900" dirty="0">
                          <a:latin typeface="Roboto" panose="02000000000000000000" pitchFamily="2" charset="0"/>
                          <a:ea typeface="Roboto" panose="02000000000000000000" pitchFamily="2" charset="0"/>
                        </a:rPr>
                        <a:t>Not changing</a:t>
                      </a:r>
                    </a:p>
                  </a:txBody>
                  <a:tcPr marL="121920" marR="121920" marT="60960" marB="60960">
                    <a:solidFill>
                      <a:srgbClr val="453A6D"/>
                    </a:solidFill>
                  </a:tcPr>
                </a:tc>
                <a:extLst>
                  <a:ext uri="{0D108BD9-81ED-4DB2-BD59-A6C34878D82A}">
                    <a16:rowId xmlns:a16="http://schemas.microsoft.com/office/drawing/2014/main" val="2328784883"/>
                  </a:ext>
                </a:extLst>
              </a:tr>
              <a:tr h="345440">
                <a:tc>
                  <a:txBody>
                    <a:bodyPr/>
                    <a:lstStyle/>
                    <a:p>
                      <a:r>
                        <a:rPr lang="en-US" sz="1500" dirty="0" err="1">
                          <a:latin typeface="Roboto" panose="02000000000000000000" pitchFamily="2" charset="0"/>
                          <a:ea typeface="Roboto" panose="02000000000000000000" pitchFamily="2" charset="0"/>
                        </a:rPr>
                        <a:t>Filemart</a:t>
                      </a:r>
                      <a:endParaRPr lang="en-US" sz="1500" dirty="0">
                        <a:latin typeface="Roboto" panose="02000000000000000000" pitchFamily="2" charset="0"/>
                        <a:ea typeface="Roboto" panose="02000000000000000000" pitchFamily="2" charset="0"/>
                      </a:endParaRPr>
                    </a:p>
                  </a:txBody>
                  <a:tcPr marL="121920" marR="121920" marT="60960" marB="60960">
                    <a:noFill/>
                  </a:tcPr>
                </a:tc>
                <a:extLst>
                  <a:ext uri="{0D108BD9-81ED-4DB2-BD59-A6C34878D82A}">
                    <a16:rowId xmlns:a16="http://schemas.microsoft.com/office/drawing/2014/main" val="1656554343"/>
                  </a:ext>
                </a:extLst>
              </a:tr>
              <a:tr h="345440">
                <a:tc>
                  <a:txBody>
                    <a:bodyPr/>
                    <a:lstStyle/>
                    <a:p>
                      <a:r>
                        <a:rPr lang="en-US" sz="1500" dirty="0">
                          <a:latin typeface="Roboto" panose="02000000000000000000" pitchFamily="2" charset="0"/>
                          <a:ea typeface="Roboto" panose="02000000000000000000" pitchFamily="2" charset="0"/>
                        </a:rPr>
                        <a:t>Provider changes</a:t>
                      </a:r>
                    </a:p>
                  </a:txBody>
                  <a:tcPr marL="121920" marR="121920" marT="60960" marB="60960">
                    <a:noFill/>
                  </a:tcPr>
                </a:tc>
                <a:extLst>
                  <a:ext uri="{0D108BD9-81ED-4DB2-BD59-A6C34878D82A}">
                    <a16:rowId xmlns:a16="http://schemas.microsoft.com/office/drawing/2014/main" val="2469189959"/>
                  </a:ext>
                </a:extLst>
              </a:tr>
              <a:tr h="345440">
                <a:tc>
                  <a:txBody>
                    <a:bodyPr/>
                    <a:lstStyle/>
                    <a:p>
                      <a:r>
                        <a:rPr lang="en-US" sz="1500" dirty="0">
                          <a:latin typeface="Roboto" panose="02000000000000000000" pitchFamily="2" charset="0"/>
                          <a:ea typeface="Roboto" panose="02000000000000000000" pitchFamily="2" charset="0"/>
                        </a:rPr>
                        <a:t>Formulary / find a covered drug</a:t>
                      </a:r>
                    </a:p>
                  </a:txBody>
                  <a:tcPr marL="121920" marR="121920" marT="60960" marB="60960">
                    <a:noFill/>
                  </a:tcPr>
                </a:tc>
                <a:extLst>
                  <a:ext uri="{0D108BD9-81ED-4DB2-BD59-A6C34878D82A}">
                    <a16:rowId xmlns:a16="http://schemas.microsoft.com/office/drawing/2014/main" val="2063992791"/>
                  </a:ext>
                </a:extLst>
              </a:tr>
              <a:tr h="345440">
                <a:tc>
                  <a:txBody>
                    <a:bodyPr/>
                    <a:lstStyle/>
                    <a:p>
                      <a:r>
                        <a:rPr lang="en-US" sz="1500" dirty="0">
                          <a:latin typeface="Roboto" panose="02000000000000000000" pitchFamily="2" charset="0"/>
                          <a:ea typeface="Roboto" panose="02000000000000000000" pitchFamily="2" charset="0"/>
                        </a:rPr>
                        <a:t>Edit checker</a:t>
                      </a:r>
                    </a:p>
                  </a:txBody>
                  <a:tcPr marL="121920" marR="121920" marT="60960" marB="60960">
                    <a:noFill/>
                  </a:tcPr>
                </a:tc>
                <a:extLst>
                  <a:ext uri="{0D108BD9-81ED-4DB2-BD59-A6C34878D82A}">
                    <a16:rowId xmlns:a16="http://schemas.microsoft.com/office/drawing/2014/main" val="1884016720"/>
                  </a:ext>
                </a:extLst>
              </a:tr>
              <a:tr h="345440">
                <a:tc>
                  <a:txBody>
                    <a:bodyPr/>
                    <a:lstStyle/>
                    <a:p>
                      <a:r>
                        <a:rPr lang="en-US" sz="1500" dirty="0">
                          <a:latin typeface="Roboto" panose="02000000000000000000" pitchFamily="2" charset="0"/>
                          <a:ea typeface="Roboto" panose="02000000000000000000" pitchFamily="2" charset="0"/>
                        </a:rPr>
                        <a:t>Find </a:t>
                      </a:r>
                      <a:r>
                        <a:rPr lang="en-US" sz="1500" dirty="0" err="1">
                          <a:latin typeface="Roboto" panose="02000000000000000000" pitchFamily="2" charset="0"/>
                          <a:ea typeface="Roboto" panose="02000000000000000000" pitchFamily="2" charset="0"/>
                        </a:rPr>
                        <a:t>HealthbyChoice</a:t>
                      </a:r>
                      <a:r>
                        <a:rPr lang="en-US" sz="1500" dirty="0">
                          <a:latin typeface="Roboto" panose="02000000000000000000" pitchFamily="2" charset="0"/>
                          <a:ea typeface="Roboto" panose="02000000000000000000" pitchFamily="2" charset="0"/>
                        </a:rPr>
                        <a:t> forms</a:t>
                      </a:r>
                    </a:p>
                  </a:txBody>
                  <a:tcPr marL="121920" marR="121920" marT="60960" marB="60960">
                    <a:noFill/>
                  </a:tcPr>
                </a:tc>
                <a:extLst>
                  <a:ext uri="{0D108BD9-81ED-4DB2-BD59-A6C34878D82A}">
                    <a16:rowId xmlns:a16="http://schemas.microsoft.com/office/drawing/2014/main" val="1852058127"/>
                  </a:ext>
                </a:extLst>
              </a:tr>
              <a:tr h="345440">
                <a:tc>
                  <a:txBody>
                    <a:bodyPr/>
                    <a:lstStyle/>
                    <a:p>
                      <a:r>
                        <a:rPr lang="en-US" sz="1500" dirty="0">
                          <a:latin typeface="Roboto" panose="02000000000000000000" pitchFamily="2" charset="0"/>
                          <a:ea typeface="Roboto" panose="02000000000000000000" pitchFamily="2" charset="0"/>
                        </a:rPr>
                        <a:t>Patient profile</a:t>
                      </a:r>
                    </a:p>
                  </a:txBody>
                  <a:tcPr marL="121920" marR="121920" marT="60960" marB="60960">
                    <a:noFill/>
                  </a:tcPr>
                </a:tc>
                <a:extLst>
                  <a:ext uri="{0D108BD9-81ED-4DB2-BD59-A6C34878D82A}">
                    <a16:rowId xmlns:a16="http://schemas.microsoft.com/office/drawing/2014/main" val="3293853127"/>
                  </a:ext>
                </a:extLst>
              </a:tr>
              <a:tr h="345440">
                <a:tc>
                  <a:txBody>
                    <a:bodyPr/>
                    <a:lstStyle/>
                    <a:p>
                      <a:r>
                        <a:rPr lang="en-US" sz="1500" dirty="0">
                          <a:latin typeface="Roboto" panose="02000000000000000000" pitchFamily="2" charset="0"/>
                          <a:ea typeface="Roboto" panose="02000000000000000000" pitchFamily="2" charset="0"/>
                        </a:rPr>
                        <a:t>Cost Estimator</a:t>
                      </a:r>
                    </a:p>
                  </a:txBody>
                  <a:tcPr marL="121920" marR="121920" marT="60960" marB="60960">
                    <a:noFill/>
                  </a:tcPr>
                </a:tc>
                <a:extLst>
                  <a:ext uri="{0D108BD9-81ED-4DB2-BD59-A6C34878D82A}">
                    <a16:rowId xmlns:a16="http://schemas.microsoft.com/office/drawing/2014/main" val="673316659"/>
                  </a:ext>
                </a:extLst>
              </a:tr>
              <a:tr h="345440">
                <a:tc>
                  <a:txBody>
                    <a:bodyPr/>
                    <a:lstStyle/>
                    <a:p>
                      <a:r>
                        <a:rPr lang="en-US" sz="1500" dirty="0">
                          <a:latin typeface="Roboto" panose="02000000000000000000" pitchFamily="2" charset="0"/>
                          <a:ea typeface="Roboto" panose="02000000000000000000" pitchFamily="2" charset="0"/>
                        </a:rPr>
                        <a:t>Request an authorization</a:t>
                      </a:r>
                    </a:p>
                  </a:txBody>
                  <a:tcPr marL="121920" marR="121920" marT="60960" marB="60960">
                    <a:noFill/>
                  </a:tcPr>
                </a:tc>
                <a:extLst>
                  <a:ext uri="{0D108BD9-81ED-4DB2-BD59-A6C34878D82A}">
                    <a16:rowId xmlns:a16="http://schemas.microsoft.com/office/drawing/2014/main" val="2657315742"/>
                  </a:ext>
                </a:extLst>
              </a:tr>
              <a:tr h="345440">
                <a:tc>
                  <a:txBody>
                    <a:bodyPr/>
                    <a:lstStyle/>
                    <a:p>
                      <a:r>
                        <a:rPr lang="en-US" sz="1500" dirty="0">
                          <a:latin typeface="Roboto" panose="02000000000000000000" pitchFamily="2" charset="0"/>
                          <a:ea typeface="Roboto" panose="02000000000000000000" pitchFamily="2" charset="0"/>
                        </a:rPr>
                        <a:t>Direct deposit electronic funds (EFT) form</a:t>
                      </a:r>
                    </a:p>
                  </a:txBody>
                  <a:tcPr marL="121920" marR="121920" marT="60960" marB="60960">
                    <a:noFill/>
                  </a:tcPr>
                </a:tc>
                <a:extLst>
                  <a:ext uri="{0D108BD9-81ED-4DB2-BD59-A6C34878D82A}">
                    <a16:rowId xmlns:a16="http://schemas.microsoft.com/office/drawing/2014/main" val="1707772771"/>
                  </a:ext>
                </a:extLst>
              </a:tr>
              <a:tr h="568960">
                <a:tc>
                  <a:txBody>
                    <a:bodyPr/>
                    <a:lstStyle/>
                    <a:p>
                      <a:r>
                        <a:rPr lang="en-US" sz="1500" dirty="0">
                          <a:latin typeface="Roboto" panose="02000000000000000000" pitchFamily="2" charset="0"/>
                          <a:ea typeface="Roboto" panose="02000000000000000000" pitchFamily="2" charset="0"/>
                        </a:rPr>
                        <a:t>Electronic data interchange (EDI) requirements and setup form</a:t>
                      </a:r>
                    </a:p>
                  </a:txBody>
                  <a:tcPr marL="121920" marR="121920" marT="60960" marB="60960">
                    <a:noFill/>
                  </a:tcPr>
                </a:tc>
                <a:extLst>
                  <a:ext uri="{0D108BD9-81ED-4DB2-BD59-A6C34878D82A}">
                    <a16:rowId xmlns:a16="http://schemas.microsoft.com/office/drawing/2014/main" val="1170835285"/>
                  </a:ext>
                </a:extLst>
              </a:tr>
              <a:tr h="345440">
                <a:tc>
                  <a:txBody>
                    <a:bodyPr/>
                    <a:lstStyle/>
                    <a:p>
                      <a:r>
                        <a:rPr lang="en-US" sz="1500" dirty="0">
                          <a:latin typeface="Roboto" panose="02000000000000000000" pitchFamily="2" charset="0"/>
                          <a:ea typeface="Roboto" panose="02000000000000000000" pitchFamily="2" charset="0"/>
                        </a:rPr>
                        <a:t>Claim line clinical edit response</a:t>
                      </a:r>
                    </a:p>
                  </a:txBody>
                  <a:tcPr marL="121920" marR="121920" marT="60960" marB="60960">
                    <a:noFill/>
                  </a:tcPr>
                </a:tc>
                <a:extLst>
                  <a:ext uri="{0D108BD9-81ED-4DB2-BD59-A6C34878D82A}">
                    <a16:rowId xmlns:a16="http://schemas.microsoft.com/office/drawing/2014/main" val="3512055474"/>
                  </a:ext>
                </a:extLst>
              </a:tr>
              <a:tr h="345440">
                <a:tc>
                  <a:txBody>
                    <a:bodyPr/>
                    <a:lstStyle/>
                    <a:p>
                      <a:r>
                        <a:rPr lang="en-US" sz="1500" dirty="0">
                          <a:latin typeface="Roboto" panose="02000000000000000000" pitchFamily="2" charset="0"/>
                          <a:ea typeface="Roboto" panose="02000000000000000000" pitchFamily="2" charset="0"/>
                        </a:rPr>
                        <a:t>Authorization appeals</a:t>
                      </a:r>
                    </a:p>
                  </a:txBody>
                  <a:tcPr marL="121920" marR="121920" marT="60960" marB="60960">
                    <a:noFill/>
                  </a:tcPr>
                </a:tc>
                <a:extLst>
                  <a:ext uri="{0D108BD9-81ED-4DB2-BD59-A6C34878D82A}">
                    <a16:rowId xmlns:a16="http://schemas.microsoft.com/office/drawing/2014/main" val="2266476234"/>
                  </a:ext>
                </a:extLst>
              </a:tr>
              <a:tr h="345440">
                <a:tc>
                  <a:txBody>
                    <a:bodyPr/>
                    <a:lstStyle/>
                    <a:p>
                      <a:r>
                        <a:rPr lang="en-US" sz="1500" dirty="0">
                          <a:latin typeface="Roboto" panose="02000000000000000000" pitchFamily="2" charset="0"/>
                          <a:ea typeface="Roboto" panose="02000000000000000000" pitchFamily="2" charset="0"/>
                        </a:rPr>
                        <a:t>Secure email</a:t>
                      </a:r>
                    </a:p>
                  </a:txBody>
                  <a:tcPr marL="121920" marR="121920" marT="60960" marB="60960">
                    <a:noFill/>
                  </a:tcPr>
                </a:tc>
                <a:extLst>
                  <a:ext uri="{0D108BD9-81ED-4DB2-BD59-A6C34878D82A}">
                    <a16:rowId xmlns:a16="http://schemas.microsoft.com/office/drawing/2014/main" val="3086413990"/>
                  </a:ext>
                </a:extLst>
              </a:tr>
            </a:tbl>
          </a:graphicData>
        </a:graphic>
      </p:graphicFrame>
      <p:graphicFrame>
        <p:nvGraphicFramePr>
          <p:cNvPr id="3" name="Table 4">
            <a:extLst>
              <a:ext uri="{FF2B5EF4-FFF2-40B4-BE49-F238E27FC236}">
                <a16:creationId xmlns:a16="http://schemas.microsoft.com/office/drawing/2014/main" id="{62E2DBE8-357F-4767-8487-BB8B17DCA217}"/>
              </a:ext>
            </a:extLst>
          </p:cNvPr>
          <p:cNvGraphicFramePr>
            <a:graphicFrameLocks noGrp="1"/>
          </p:cNvGraphicFramePr>
          <p:nvPr>
            <p:extLst>
              <p:ext uri="{D42A27DB-BD31-4B8C-83A1-F6EECF244321}">
                <p14:modId xmlns:p14="http://schemas.microsoft.com/office/powerpoint/2010/main" val="335469173"/>
              </p:ext>
            </p:extLst>
          </p:nvPr>
        </p:nvGraphicFramePr>
        <p:xfrm>
          <a:off x="1063309" y="1694245"/>
          <a:ext cx="4362027" cy="4191000"/>
        </p:xfrm>
        <a:graphic>
          <a:graphicData uri="http://schemas.openxmlformats.org/drawingml/2006/table">
            <a:tbl>
              <a:tblPr firstRow="1" bandRow="1">
                <a:tableStyleId>{10A1B5D5-9B99-4C35-A422-299274C87663}</a:tableStyleId>
              </a:tblPr>
              <a:tblGrid>
                <a:gridCol w="4362027">
                  <a:extLst>
                    <a:ext uri="{9D8B030D-6E8A-4147-A177-3AD203B41FA5}">
                      <a16:colId xmlns:a16="http://schemas.microsoft.com/office/drawing/2014/main" val="1705512304"/>
                    </a:ext>
                  </a:extLst>
                </a:gridCol>
              </a:tblGrid>
              <a:tr h="406400">
                <a:tc>
                  <a:txBody>
                    <a:bodyPr/>
                    <a:lstStyle/>
                    <a:p>
                      <a:r>
                        <a:rPr lang="en-US" sz="1900" dirty="0">
                          <a:latin typeface="Roboto" panose="02000000000000000000" pitchFamily="2" charset="0"/>
                          <a:ea typeface="Roboto" panose="02000000000000000000" pitchFamily="2" charset="0"/>
                        </a:rPr>
                        <a:t>Improved features</a:t>
                      </a:r>
                    </a:p>
                  </a:txBody>
                  <a:tcPr marL="121920" marR="121920" marT="60960" marB="60960">
                    <a:solidFill>
                      <a:srgbClr val="453A6D"/>
                    </a:solidFill>
                  </a:tcPr>
                </a:tc>
                <a:extLst>
                  <a:ext uri="{0D108BD9-81ED-4DB2-BD59-A6C34878D82A}">
                    <a16:rowId xmlns:a16="http://schemas.microsoft.com/office/drawing/2014/main" val="2328784883"/>
                  </a:ext>
                </a:extLst>
              </a:tr>
              <a:tr h="365760">
                <a:tc>
                  <a:txBody>
                    <a:bodyPr/>
                    <a:lstStyle/>
                    <a:p>
                      <a:r>
                        <a:rPr lang="en-US" sz="1600" dirty="0">
                          <a:latin typeface="Roboto" panose="02000000000000000000" pitchFamily="2" charset="0"/>
                          <a:ea typeface="Roboto" panose="02000000000000000000" pitchFamily="2" charset="0"/>
                        </a:rPr>
                        <a:t>Log in / log out</a:t>
                      </a:r>
                    </a:p>
                  </a:txBody>
                  <a:tcPr marL="121920" marR="121920" marT="60960" marB="60960">
                    <a:noFill/>
                  </a:tcPr>
                </a:tc>
                <a:extLst>
                  <a:ext uri="{0D108BD9-81ED-4DB2-BD59-A6C34878D82A}">
                    <a16:rowId xmlns:a16="http://schemas.microsoft.com/office/drawing/2014/main" val="1656554343"/>
                  </a:ext>
                </a:extLst>
              </a:tr>
              <a:tr h="365760">
                <a:tc>
                  <a:txBody>
                    <a:bodyPr/>
                    <a:lstStyle/>
                    <a:p>
                      <a:r>
                        <a:rPr lang="en-US" sz="1600" dirty="0">
                          <a:latin typeface="Roboto" panose="02000000000000000000" pitchFamily="2" charset="0"/>
                          <a:ea typeface="Roboto" panose="02000000000000000000" pitchFamily="2" charset="0"/>
                        </a:rPr>
                        <a:t>External care ACN login</a:t>
                      </a:r>
                    </a:p>
                  </a:txBody>
                  <a:tcPr marL="121920" marR="121920" marT="60960" marB="60960">
                    <a:noFill/>
                  </a:tcPr>
                </a:tc>
                <a:extLst>
                  <a:ext uri="{0D108BD9-81ED-4DB2-BD59-A6C34878D82A}">
                    <a16:rowId xmlns:a16="http://schemas.microsoft.com/office/drawing/2014/main" val="2063992791"/>
                  </a:ext>
                </a:extLst>
              </a:tr>
              <a:tr h="365760">
                <a:tc>
                  <a:txBody>
                    <a:bodyPr/>
                    <a:lstStyle/>
                    <a:p>
                      <a:r>
                        <a:rPr lang="en-US" sz="1600" dirty="0">
                          <a:latin typeface="Roboto" panose="02000000000000000000" pitchFamily="2" charset="0"/>
                          <a:ea typeface="Roboto" panose="02000000000000000000" pitchFamily="2" charset="0"/>
                        </a:rPr>
                        <a:t>My Account / user profiles</a:t>
                      </a:r>
                    </a:p>
                  </a:txBody>
                  <a:tcPr marL="121920" marR="121920" marT="60960" marB="60960">
                    <a:noFill/>
                  </a:tcPr>
                </a:tc>
                <a:extLst>
                  <a:ext uri="{0D108BD9-81ED-4DB2-BD59-A6C34878D82A}">
                    <a16:rowId xmlns:a16="http://schemas.microsoft.com/office/drawing/2014/main" val="1884016720"/>
                  </a:ext>
                </a:extLst>
              </a:tr>
              <a:tr h="365760">
                <a:tc>
                  <a:txBody>
                    <a:bodyPr/>
                    <a:lstStyle/>
                    <a:p>
                      <a:r>
                        <a:rPr lang="en-US" sz="1600" dirty="0">
                          <a:latin typeface="Roboto" panose="02000000000000000000" pitchFamily="2" charset="0"/>
                          <a:ea typeface="Roboto" panose="02000000000000000000" pitchFamily="2" charset="0"/>
                        </a:rPr>
                        <a:t>Account creation</a:t>
                      </a:r>
                    </a:p>
                  </a:txBody>
                  <a:tcPr marL="121920" marR="121920" marT="60960" marB="60960">
                    <a:noFill/>
                  </a:tcPr>
                </a:tc>
                <a:extLst>
                  <a:ext uri="{0D108BD9-81ED-4DB2-BD59-A6C34878D82A}">
                    <a16:rowId xmlns:a16="http://schemas.microsoft.com/office/drawing/2014/main" val="1852058127"/>
                  </a:ext>
                </a:extLst>
              </a:tr>
              <a:tr h="365760">
                <a:tc>
                  <a:txBody>
                    <a:bodyPr/>
                    <a:lstStyle/>
                    <a:p>
                      <a:r>
                        <a:rPr lang="en-US" sz="1600" b="0" dirty="0">
                          <a:solidFill>
                            <a:schemeClr val="tx1"/>
                          </a:solidFill>
                          <a:latin typeface="Roboto" panose="02000000000000000000" pitchFamily="2" charset="0"/>
                          <a:ea typeface="Roboto" panose="02000000000000000000" pitchFamily="2" charset="0"/>
                        </a:rPr>
                        <a:t>Member inquiry</a:t>
                      </a:r>
                    </a:p>
                  </a:txBody>
                  <a:tcPr marL="121920" marR="121920" marT="60960" marB="60960">
                    <a:noFill/>
                  </a:tcPr>
                </a:tc>
                <a:extLst>
                  <a:ext uri="{0D108BD9-81ED-4DB2-BD59-A6C34878D82A}">
                    <a16:rowId xmlns:a16="http://schemas.microsoft.com/office/drawing/2014/main" val="3293853127"/>
                  </a:ext>
                </a:extLst>
              </a:tr>
              <a:tr h="1584960">
                <a:tc>
                  <a:txBody>
                    <a:bodyPr/>
                    <a:lstStyle/>
                    <a:p>
                      <a:r>
                        <a:rPr lang="en-US" sz="1600" b="0" dirty="0">
                          <a:solidFill>
                            <a:schemeClr val="tx1"/>
                          </a:solidFill>
                          <a:latin typeface="Roboto" panose="02000000000000000000" pitchFamily="2" charset="0"/>
                          <a:ea typeface="Roboto" panose="02000000000000000000" pitchFamily="2" charset="0"/>
                        </a:rPr>
                        <a:t>Claims:</a:t>
                      </a:r>
                    </a:p>
                    <a:p>
                      <a:pPr marL="171450" indent="-171450">
                        <a:buFont typeface="Wingdings" panose="05000000000000000000" pitchFamily="2" charset="2"/>
                        <a:buChar char="ü"/>
                      </a:pPr>
                      <a:r>
                        <a:rPr lang="en-US" sz="1600" b="0" dirty="0">
                          <a:solidFill>
                            <a:schemeClr val="tx1"/>
                          </a:solidFill>
                          <a:latin typeface="Roboto" panose="02000000000000000000" pitchFamily="2" charset="0"/>
                          <a:ea typeface="Roboto" panose="02000000000000000000" pitchFamily="2" charset="0"/>
                        </a:rPr>
                        <a:t>Claims Inquiry</a:t>
                      </a:r>
                    </a:p>
                    <a:p>
                      <a:pPr marL="171450" indent="-171450">
                        <a:buFont typeface="Wingdings" panose="05000000000000000000" pitchFamily="2" charset="2"/>
                        <a:buChar char="ü"/>
                      </a:pPr>
                      <a:r>
                        <a:rPr lang="en-US" sz="1600" b="0" dirty="0">
                          <a:solidFill>
                            <a:schemeClr val="tx1"/>
                          </a:solidFill>
                          <a:latin typeface="Roboto" panose="02000000000000000000" pitchFamily="2" charset="0"/>
                          <a:ea typeface="Roboto" panose="02000000000000000000" pitchFamily="2" charset="0"/>
                        </a:rPr>
                        <a:t>Claims detail</a:t>
                      </a:r>
                    </a:p>
                    <a:p>
                      <a:pPr marL="171450" indent="-171450">
                        <a:buFont typeface="Wingdings" panose="05000000000000000000" pitchFamily="2" charset="2"/>
                        <a:buChar char="ü"/>
                      </a:pPr>
                      <a:r>
                        <a:rPr lang="en-US" sz="1600" b="0" dirty="0">
                          <a:solidFill>
                            <a:schemeClr val="tx1"/>
                          </a:solidFill>
                          <a:latin typeface="Roboto" panose="02000000000000000000" pitchFamily="2" charset="0"/>
                          <a:ea typeface="Roboto" panose="02000000000000000000" pitchFamily="2" charset="0"/>
                        </a:rPr>
                        <a:t>Pended claims</a:t>
                      </a:r>
                    </a:p>
                    <a:p>
                      <a:pPr marL="171450" indent="-171450">
                        <a:buFont typeface="Wingdings" panose="05000000000000000000" pitchFamily="2" charset="2"/>
                        <a:buChar char="ü"/>
                      </a:pPr>
                      <a:r>
                        <a:rPr lang="en-US" sz="1600" b="0" dirty="0">
                          <a:solidFill>
                            <a:schemeClr val="tx1"/>
                          </a:solidFill>
                          <a:latin typeface="Roboto" panose="02000000000000000000" pitchFamily="2" charset="0"/>
                          <a:ea typeface="Roboto" panose="02000000000000000000" pitchFamily="2" charset="0"/>
                        </a:rPr>
                        <a:t>Submit claims appeal</a:t>
                      </a:r>
                    </a:p>
                    <a:p>
                      <a:pPr marL="171450" indent="-171450">
                        <a:buFont typeface="Wingdings" panose="05000000000000000000" pitchFamily="2" charset="2"/>
                        <a:buChar char="ü"/>
                      </a:pPr>
                      <a:r>
                        <a:rPr lang="en-US" sz="1600" b="0" dirty="0">
                          <a:solidFill>
                            <a:schemeClr val="tx1"/>
                          </a:solidFill>
                          <a:latin typeface="Roboto" panose="02000000000000000000" pitchFamily="2" charset="0"/>
                          <a:ea typeface="Roboto" panose="02000000000000000000" pitchFamily="2" charset="0"/>
                        </a:rPr>
                        <a:t>Upfront rejected claims</a:t>
                      </a:r>
                    </a:p>
                  </a:txBody>
                  <a:tcPr marL="121920" marR="121920" marT="60960" marB="60960">
                    <a:noFill/>
                  </a:tcPr>
                </a:tc>
                <a:extLst>
                  <a:ext uri="{0D108BD9-81ED-4DB2-BD59-A6C34878D82A}">
                    <a16:rowId xmlns:a16="http://schemas.microsoft.com/office/drawing/2014/main" val="3036518507"/>
                  </a:ext>
                </a:extLst>
              </a:tr>
              <a:tr h="365760">
                <a:tc>
                  <a:txBody>
                    <a:bodyPr/>
                    <a:lstStyle/>
                    <a:p>
                      <a:r>
                        <a:rPr lang="en-US" sz="1600" b="0" dirty="0">
                          <a:solidFill>
                            <a:schemeClr val="tx1"/>
                          </a:solidFill>
                          <a:latin typeface="Roboto" panose="02000000000000000000" pitchFamily="2" charset="0"/>
                          <a:ea typeface="Roboto" panose="02000000000000000000" pitchFamily="2" charset="0"/>
                        </a:rPr>
                        <a:t>Authorization inquiry</a:t>
                      </a:r>
                    </a:p>
                  </a:txBody>
                  <a:tcPr marL="121920" marR="121920" marT="60960" marB="60960">
                    <a:noFill/>
                  </a:tcPr>
                </a:tc>
                <a:extLst>
                  <a:ext uri="{0D108BD9-81ED-4DB2-BD59-A6C34878D82A}">
                    <a16:rowId xmlns:a16="http://schemas.microsoft.com/office/drawing/2014/main" val="673316659"/>
                  </a:ext>
                </a:extLst>
              </a:tr>
            </a:tbl>
          </a:graphicData>
        </a:graphic>
      </p:graphicFrame>
      <p:sp>
        <p:nvSpPr>
          <p:cNvPr id="4" name="Title 1">
            <a:extLst>
              <a:ext uri="{FF2B5EF4-FFF2-40B4-BE49-F238E27FC236}">
                <a16:creationId xmlns:a16="http://schemas.microsoft.com/office/drawing/2014/main" id="{F8CB0403-9E6A-4FB2-A2C3-B61AB3F6B290}"/>
              </a:ext>
            </a:extLst>
          </p:cNvPr>
          <p:cNvSpPr txBox="1">
            <a:spLocks/>
          </p:cNvSpPr>
          <p:nvPr/>
        </p:nvSpPr>
        <p:spPr>
          <a:xfrm>
            <a:off x="392645" y="437337"/>
            <a:ext cx="10890636" cy="669860"/>
          </a:xfrm>
          <a:prstGeom prst="rect">
            <a:avLst/>
          </a:prstGeom>
        </p:spPr>
        <p:txBody>
          <a:bodyPr vert="horz" lIns="121920" tIns="60960" rIns="121920" bIns="60960" rtlCol="0" anchor="t">
            <a:normAutofit fontScale="92500" lnSpcReduction="10000"/>
          </a:bodyPr>
          <a:lstStyle>
            <a:lvl1pPr algn="ctr" defTabSz="914400" rtl="0" eaLnBrk="1" latinLnBrk="0" hangingPunct="1">
              <a:lnSpc>
                <a:spcPct val="90000"/>
              </a:lnSpc>
              <a:spcBef>
                <a:spcPct val="0"/>
              </a:spcBef>
              <a:buNone/>
              <a:defRPr sz="6000" kern="1200">
                <a:solidFill>
                  <a:srgbClr val="005B4E"/>
                </a:solidFill>
                <a:latin typeface="Roboto" panose="02000000000000000000" pitchFamily="2" charset="0"/>
                <a:ea typeface="Roboto" panose="02000000000000000000" pitchFamily="2" charset="0"/>
                <a:cs typeface="+mj-cs"/>
              </a:defRPr>
            </a:lvl1pPr>
          </a:lstStyle>
          <a:p>
            <a:pPr algn="l" defTabSz="1219170">
              <a:defRPr/>
            </a:pPr>
            <a:r>
              <a:rPr lang="en-US" sz="4800" dirty="0"/>
              <a:t>What’s staying the same?</a:t>
            </a:r>
          </a:p>
        </p:txBody>
      </p:sp>
    </p:spTree>
    <p:extLst>
      <p:ext uri="{BB962C8B-B14F-4D97-AF65-F5344CB8AC3E}">
        <p14:creationId xmlns:p14="http://schemas.microsoft.com/office/powerpoint/2010/main" val="408551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68B1-0A19-BA4D-97B2-BDBD89CF8813}"/>
              </a:ext>
            </a:extLst>
          </p:cNvPr>
          <p:cNvSpPr>
            <a:spLocks noGrp="1"/>
          </p:cNvSpPr>
          <p:nvPr>
            <p:ph type="ctrTitle"/>
          </p:nvPr>
        </p:nvSpPr>
        <p:spPr>
          <a:xfrm>
            <a:off x="-499872" y="2044752"/>
            <a:ext cx="6803136" cy="944389"/>
          </a:xfrm>
        </p:spPr>
        <p:txBody>
          <a:bodyPr anchor="t">
            <a:normAutofit/>
          </a:bodyPr>
          <a:lstStyle/>
          <a:p>
            <a:r>
              <a:rPr lang="en-US" sz="5867" dirty="0">
                <a:latin typeface="Roboto Light" panose="02000000000000000000" pitchFamily="2" charset="0"/>
                <a:ea typeface="Roboto Light" panose="02000000000000000000" pitchFamily="2" charset="0"/>
              </a:rPr>
              <a:t>Provider manual</a:t>
            </a:r>
          </a:p>
        </p:txBody>
      </p:sp>
      <p:sp>
        <p:nvSpPr>
          <p:cNvPr id="3" name="Subtitle 2">
            <a:extLst>
              <a:ext uri="{FF2B5EF4-FFF2-40B4-BE49-F238E27FC236}">
                <a16:creationId xmlns:a16="http://schemas.microsoft.com/office/drawing/2014/main" id="{61774AE8-46BF-A148-AC6D-BA5B7DC9FD45}"/>
              </a:ext>
            </a:extLst>
          </p:cNvPr>
          <p:cNvSpPr>
            <a:spLocks noGrp="1"/>
          </p:cNvSpPr>
          <p:nvPr>
            <p:ph type="subTitle" idx="1"/>
          </p:nvPr>
        </p:nvSpPr>
        <p:spPr>
          <a:xfrm>
            <a:off x="207264" y="3019453"/>
            <a:ext cx="5388864" cy="2798233"/>
          </a:xfrm>
        </p:spPr>
        <p:txBody>
          <a:bodyPr>
            <a:normAutofit/>
          </a:bodyPr>
          <a:lstStyle/>
          <a:p>
            <a:pPr algn="l">
              <a:lnSpc>
                <a:spcPct val="100000"/>
              </a:lnSpc>
            </a:pPr>
            <a:r>
              <a:rPr lang="en-US" sz="2667" dirty="0">
                <a:solidFill>
                  <a:srgbClr val="4C4C4C"/>
                </a:solidFill>
                <a:latin typeface="Roboto Light" panose="02000000000000000000" pitchFamily="2" charset="0"/>
                <a:ea typeface="Roboto Light" panose="02000000000000000000" pitchFamily="2" charset="0"/>
              </a:rPr>
              <a:t>Reorganizing information based on top priorities and workflows for providers.</a:t>
            </a:r>
          </a:p>
        </p:txBody>
      </p:sp>
      <p:pic>
        <p:nvPicPr>
          <p:cNvPr id="11" name="Picture 10">
            <a:extLst>
              <a:ext uri="{FF2B5EF4-FFF2-40B4-BE49-F238E27FC236}">
                <a16:creationId xmlns:a16="http://schemas.microsoft.com/office/drawing/2014/main" id="{C539E1AD-E263-4FD1-AB23-BECE4E12EE8D}"/>
              </a:ext>
            </a:extLst>
          </p:cNvPr>
          <p:cNvPicPr>
            <a:picLocks noChangeAspect="1"/>
          </p:cNvPicPr>
          <p:nvPr/>
        </p:nvPicPr>
        <p:blipFill rotWithShape="1">
          <a:blip r:embed="rId3"/>
          <a:srcRect r="8301"/>
          <a:stretch/>
        </p:blipFill>
        <p:spPr>
          <a:xfrm>
            <a:off x="6096000" y="294360"/>
            <a:ext cx="5791336" cy="5919216"/>
          </a:xfrm>
          <a:prstGeom prst="rect">
            <a:avLst/>
          </a:prstGeom>
        </p:spPr>
      </p:pic>
    </p:spTree>
    <p:extLst>
      <p:ext uri="{BB962C8B-B14F-4D97-AF65-F5344CB8AC3E}">
        <p14:creationId xmlns:p14="http://schemas.microsoft.com/office/powerpoint/2010/main" val="78953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467E-2977-07A6-27F4-FB001006DE6C}"/>
              </a:ext>
            </a:extLst>
          </p:cNvPr>
          <p:cNvSpPr>
            <a:spLocks noGrp="1"/>
          </p:cNvSpPr>
          <p:nvPr>
            <p:ph type="title"/>
          </p:nvPr>
        </p:nvSpPr>
        <p:spPr/>
        <p:txBody>
          <a:bodyPr>
            <a:normAutofit/>
          </a:bodyPr>
          <a:lstStyle/>
          <a:p>
            <a:r>
              <a:rPr lang="en-US" sz="4000" dirty="0">
                <a:latin typeface="Roboto"/>
                <a:ea typeface="Roboto"/>
                <a:cs typeface="Roboto"/>
              </a:rPr>
              <a:t>Provider information missing/outdated </a:t>
            </a:r>
            <a:endParaRPr lang="en-US" dirty="0"/>
          </a:p>
        </p:txBody>
      </p:sp>
      <p:sp>
        <p:nvSpPr>
          <p:cNvPr id="3" name="Content Placeholder 2">
            <a:extLst>
              <a:ext uri="{FF2B5EF4-FFF2-40B4-BE49-F238E27FC236}">
                <a16:creationId xmlns:a16="http://schemas.microsoft.com/office/drawing/2014/main" id="{54B95227-059D-3AA2-5420-27899BB10E33}"/>
              </a:ext>
            </a:extLst>
          </p:cNvPr>
          <p:cNvSpPr>
            <a:spLocks noGrp="1"/>
          </p:cNvSpPr>
          <p:nvPr>
            <p:ph idx="1"/>
          </p:nvPr>
        </p:nvSpPr>
        <p:spPr/>
        <p:txBody>
          <a:bodyPr vert="horz" lIns="91440" tIns="45720" rIns="91440" bIns="45720" rtlCol="0" anchor="t">
            <a:normAutofit/>
          </a:bodyPr>
          <a:lstStyle/>
          <a:p>
            <a:pPr marL="304165" indent="-304165"/>
            <a:r>
              <a:rPr lang="en-US" sz="2800" dirty="0">
                <a:latin typeface="Roboto"/>
                <a:ea typeface="Roboto"/>
                <a:cs typeface="Roboto"/>
              </a:rPr>
              <a:t> </a:t>
            </a:r>
            <a:r>
              <a:rPr lang="en-US" sz="2800" b="1" dirty="0">
                <a:solidFill>
                  <a:srgbClr val="C00000"/>
                </a:solidFill>
                <a:latin typeface="Roboto"/>
                <a:ea typeface="Roboto"/>
                <a:cs typeface="Roboto"/>
              </a:rPr>
              <a:t>Problem:</a:t>
            </a:r>
            <a:r>
              <a:rPr lang="en-US" sz="2800" dirty="0">
                <a:latin typeface="Roboto"/>
                <a:ea typeface="Roboto"/>
                <a:cs typeface="Roboto"/>
              </a:rPr>
              <a:t> Some users are seeing old provider data, or they’re not seeing their provider data at all. </a:t>
            </a:r>
            <a:endParaRPr lang="en-US" sz="2800">
              <a:latin typeface="Roboto"/>
              <a:ea typeface="Roboto"/>
              <a:cs typeface="Roboto" panose="02000000000000000000" pitchFamily="2" charset="0"/>
            </a:endParaRPr>
          </a:p>
          <a:p>
            <a:pPr marL="304165" indent="-304165"/>
            <a:endParaRPr lang="en-US" sz="2800" dirty="0">
              <a:latin typeface="Roboto"/>
              <a:ea typeface="Roboto"/>
              <a:cs typeface="Roboto"/>
            </a:endParaRPr>
          </a:p>
          <a:p>
            <a:pPr marL="304165" indent="-304165"/>
            <a:r>
              <a:rPr lang="en-US" sz="2800" b="1" dirty="0">
                <a:solidFill>
                  <a:schemeClr val="accent6"/>
                </a:solidFill>
                <a:latin typeface="Roboto"/>
                <a:ea typeface="Roboto"/>
                <a:cs typeface="Roboto"/>
              </a:rPr>
              <a:t>Solution:</a:t>
            </a:r>
            <a:r>
              <a:rPr lang="en-US" sz="2800" dirty="0">
                <a:latin typeface="Roboto"/>
                <a:ea typeface="Roboto"/>
                <a:cs typeface="Roboto"/>
              </a:rPr>
              <a:t> If you registered your prism account with a different email than your previous account, your group data may not map correctly. You can easily and quickly add your group by going to your profile and clicking “add provider group/facility affiliation”</a:t>
            </a:r>
            <a:endParaRPr lang="en-US" sz="2800">
              <a:latin typeface="Roboto"/>
              <a:ea typeface="Roboto"/>
              <a:cs typeface="Roboto" panose="02000000000000000000" pitchFamily="2" charset="0"/>
            </a:endParaRPr>
          </a:p>
        </p:txBody>
      </p:sp>
    </p:spTree>
    <p:extLst>
      <p:ext uri="{BB962C8B-B14F-4D97-AF65-F5344CB8AC3E}">
        <p14:creationId xmlns:p14="http://schemas.microsoft.com/office/powerpoint/2010/main" val="326707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71DE-E641-E03C-3D1F-CD64B1A8EFDA}"/>
              </a:ext>
            </a:extLst>
          </p:cNvPr>
          <p:cNvSpPr>
            <a:spLocks noGrp="1"/>
          </p:cNvSpPr>
          <p:nvPr>
            <p:ph type="title"/>
          </p:nvPr>
        </p:nvSpPr>
        <p:spPr/>
        <p:txBody>
          <a:bodyPr>
            <a:normAutofit/>
          </a:bodyPr>
          <a:lstStyle/>
          <a:p>
            <a:r>
              <a:rPr lang="en-US" sz="4400" b="1" dirty="0">
                <a:solidFill>
                  <a:schemeClr val="bg2">
                    <a:lumMod val="50000"/>
                  </a:schemeClr>
                </a:solidFill>
                <a:ea typeface="+mj-lt"/>
                <a:cs typeface="+mj-lt"/>
              </a:rPr>
              <a:t>Don’t add “.prism” at registration, only login</a:t>
            </a:r>
            <a:r>
              <a:rPr lang="en-US" sz="5850" b="1" dirty="0">
                <a:solidFill>
                  <a:schemeClr val="bg2">
                    <a:lumMod val="50000"/>
                  </a:schemeClr>
                </a:solidFill>
                <a:ea typeface="+mj-lt"/>
                <a:cs typeface="+mj-lt"/>
              </a:rPr>
              <a:t> </a:t>
            </a:r>
            <a:endParaRPr lang="en-US" sz="5850" b="1">
              <a:solidFill>
                <a:schemeClr val="bg2">
                  <a:lumMod val="50000"/>
                </a:schemeClr>
              </a:solidFill>
              <a:cs typeface="Calibri Light"/>
            </a:endParaRPr>
          </a:p>
        </p:txBody>
      </p:sp>
      <p:sp>
        <p:nvSpPr>
          <p:cNvPr id="3" name="Content Placeholder 2">
            <a:extLst>
              <a:ext uri="{FF2B5EF4-FFF2-40B4-BE49-F238E27FC236}">
                <a16:creationId xmlns:a16="http://schemas.microsoft.com/office/drawing/2014/main" id="{B1621E99-7434-7D13-4B94-D7F34947C3C2}"/>
              </a:ext>
            </a:extLst>
          </p:cNvPr>
          <p:cNvSpPr>
            <a:spLocks noGrp="1"/>
          </p:cNvSpPr>
          <p:nvPr>
            <p:ph idx="1"/>
          </p:nvPr>
        </p:nvSpPr>
        <p:spPr/>
        <p:txBody>
          <a:bodyPr vert="horz" lIns="91440" tIns="45720" rIns="91440" bIns="45720" rtlCol="0" anchor="t">
            <a:normAutofit/>
          </a:bodyPr>
          <a:lstStyle/>
          <a:p>
            <a:pPr marL="304165" indent="-304165"/>
            <a:r>
              <a:rPr lang="en-US" sz="2800" b="1" dirty="0">
                <a:solidFill>
                  <a:srgbClr val="C00000"/>
                </a:solidFill>
                <a:latin typeface="Roboto Medium"/>
                <a:ea typeface="Roboto"/>
                <a:cs typeface="Roboto"/>
              </a:rPr>
              <a:t>Problem:</a:t>
            </a:r>
            <a:r>
              <a:rPr lang="en-US" sz="2800" dirty="0">
                <a:latin typeface="Roboto Medium"/>
                <a:ea typeface="Roboto"/>
                <a:cs typeface="Roboto"/>
              </a:rPr>
              <a:t> </a:t>
            </a:r>
            <a:r>
              <a:rPr lang="en-US" sz="2800" dirty="0">
                <a:solidFill>
                  <a:schemeClr val="tx1"/>
                </a:solidFill>
                <a:latin typeface="Roboto"/>
                <a:ea typeface="Roboto"/>
                <a:cs typeface="Roboto"/>
              </a:rPr>
              <a:t>After initiating registration, some users aren’t getting an email to set their password – which keeps them from completing registration. </a:t>
            </a:r>
            <a:endParaRPr lang="en-US" sz="2800">
              <a:solidFill>
                <a:schemeClr val="tx1"/>
              </a:solidFill>
              <a:latin typeface="Roboto"/>
              <a:cs typeface="Roboto"/>
            </a:endParaRPr>
          </a:p>
          <a:p>
            <a:pPr marL="304165" indent="-304165"/>
            <a:r>
              <a:rPr lang="en-US" sz="2800" b="1" dirty="0">
                <a:solidFill>
                  <a:schemeClr val="accent6"/>
                </a:solidFill>
                <a:latin typeface="Roboto"/>
                <a:ea typeface="Roboto"/>
                <a:cs typeface="Roboto"/>
              </a:rPr>
              <a:t>Solution:</a:t>
            </a:r>
            <a:r>
              <a:rPr lang="en-US" sz="2800" dirty="0">
                <a:latin typeface="Roboto"/>
                <a:ea typeface="Roboto"/>
                <a:cs typeface="Roboto"/>
              </a:rPr>
              <a:t> </a:t>
            </a:r>
            <a:r>
              <a:rPr lang="en-US" sz="2800" dirty="0">
                <a:solidFill>
                  <a:schemeClr val="tx1"/>
                </a:solidFill>
                <a:latin typeface="Roboto"/>
                <a:ea typeface="Roboto"/>
                <a:cs typeface="Roboto"/>
              </a:rPr>
              <a:t>We’ve identified that many users have been trying to create an account and are adding .prism to their email. Since this isn’t a valid email, you’ll never receive your “set password” email. Go back and re-register with just your email address. “.prism” becomes part of your username after you’ve registered.</a:t>
            </a:r>
            <a:r>
              <a:rPr lang="en-US" sz="2800" dirty="0">
                <a:latin typeface="Roboto"/>
                <a:ea typeface="Roboto"/>
                <a:cs typeface="Roboto"/>
              </a:rPr>
              <a:t> </a:t>
            </a:r>
            <a:endParaRPr lang="en-US" sz="2800">
              <a:latin typeface="Roboto"/>
              <a:cs typeface="Roboto" panose="02000000000000000000" pitchFamily="2" charset="0"/>
            </a:endParaRPr>
          </a:p>
          <a:p>
            <a:pPr marL="304165" indent="-304165"/>
            <a:r>
              <a:rPr lang="en-US" sz="2800" b="1" i="1" dirty="0">
                <a:solidFill>
                  <a:schemeClr val="bg2">
                    <a:lumMod val="50000"/>
                  </a:schemeClr>
                </a:solidFill>
                <a:latin typeface="Roboto"/>
                <a:ea typeface="Roboto"/>
                <a:cs typeface="Roboto"/>
              </a:rPr>
              <a:t>Also, don’t forget to check your spam folder.</a:t>
            </a:r>
            <a:endParaRPr lang="en-US" sz="2800" b="1" i="1">
              <a:solidFill>
                <a:schemeClr val="bg2">
                  <a:lumMod val="50000"/>
                </a:schemeClr>
              </a:solidFill>
              <a:cs typeface="Roboto"/>
            </a:endParaRPr>
          </a:p>
        </p:txBody>
      </p:sp>
    </p:spTree>
    <p:extLst>
      <p:ext uri="{BB962C8B-B14F-4D97-AF65-F5344CB8AC3E}">
        <p14:creationId xmlns:p14="http://schemas.microsoft.com/office/powerpoint/2010/main" val="110836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9299-7476-98CC-0B5D-F42464B7E49B}"/>
              </a:ext>
            </a:extLst>
          </p:cNvPr>
          <p:cNvSpPr>
            <a:spLocks noGrp="1"/>
          </p:cNvSpPr>
          <p:nvPr>
            <p:ph type="title"/>
          </p:nvPr>
        </p:nvSpPr>
        <p:spPr/>
        <p:txBody>
          <a:bodyPr/>
          <a:lstStyle/>
          <a:p>
            <a:r>
              <a:rPr lang="en-US" sz="5850" dirty="0">
                <a:ea typeface="+mj-lt"/>
                <a:cs typeface="+mj-lt"/>
              </a:rPr>
              <a:t>Other reminders </a:t>
            </a:r>
            <a:endParaRPr lang="en-US" dirty="0"/>
          </a:p>
        </p:txBody>
      </p:sp>
      <p:sp>
        <p:nvSpPr>
          <p:cNvPr id="3" name="Content Placeholder 2">
            <a:extLst>
              <a:ext uri="{FF2B5EF4-FFF2-40B4-BE49-F238E27FC236}">
                <a16:creationId xmlns:a16="http://schemas.microsoft.com/office/drawing/2014/main" id="{5A64B881-D133-F482-D594-EE342BE00334}"/>
              </a:ext>
            </a:extLst>
          </p:cNvPr>
          <p:cNvSpPr>
            <a:spLocks noGrp="1"/>
          </p:cNvSpPr>
          <p:nvPr>
            <p:ph idx="1"/>
          </p:nvPr>
        </p:nvSpPr>
        <p:spPr/>
        <p:txBody>
          <a:bodyPr vert="horz" lIns="91440" tIns="45720" rIns="91440" bIns="45720" rtlCol="0" anchor="t">
            <a:normAutofit/>
          </a:bodyPr>
          <a:lstStyle/>
          <a:p>
            <a:pPr marL="0" indent="0">
              <a:buNone/>
            </a:pPr>
            <a:r>
              <a:rPr lang="en-US" sz="2800" dirty="0">
                <a:latin typeface="Roboto"/>
                <a:ea typeface="Roboto"/>
                <a:cs typeface="Roboto"/>
              </a:rPr>
              <a:t>•</a:t>
            </a:r>
            <a:r>
              <a:rPr lang="en-US" sz="3700" dirty="0">
                <a:latin typeface="Roboto"/>
                <a:ea typeface="Roboto"/>
                <a:cs typeface="Roboto"/>
              </a:rPr>
              <a:t> </a:t>
            </a:r>
            <a:r>
              <a:rPr lang="en-US" sz="2400" dirty="0">
                <a:latin typeface="Roboto"/>
                <a:ea typeface="Roboto"/>
                <a:cs typeface="Roboto"/>
              </a:rPr>
              <a:t>O</a:t>
            </a:r>
            <a:r>
              <a:rPr lang="en-US" sz="2800" dirty="0">
                <a:latin typeface="Roboto"/>
                <a:ea typeface="Roboto"/>
                <a:cs typeface="Roboto"/>
              </a:rPr>
              <a:t>nly use Google Chrome or Microsoft Edge to use prism </a:t>
            </a:r>
            <a:endParaRPr lang="en-US" sz="2800" dirty="0">
              <a:latin typeface="Roboto"/>
              <a:ea typeface="Roboto"/>
              <a:cs typeface="Roboto" panose="02000000000000000000" pitchFamily="2" charset="0"/>
            </a:endParaRPr>
          </a:p>
          <a:p>
            <a:pPr marL="0" indent="0">
              <a:buNone/>
            </a:pPr>
            <a:r>
              <a:rPr lang="en-US" sz="2800" dirty="0">
                <a:latin typeface="Roboto"/>
                <a:ea typeface="Roboto"/>
                <a:cs typeface="Roboto"/>
              </a:rPr>
              <a:t>• Use .prism at the end of your username when signing in (after your account has been created) </a:t>
            </a:r>
            <a:endParaRPr lang="en-US" sz="2800">
              <a:latin typeface="Roboto"/>
              <a:ea typeface="Roboto"/>
              <a:cs typeface="Roboto" panose="02000000000000000000" pitchFamily="2" charset="0"/>
            </a:endParaRPr>
          </a:p>
          <a:p>
            <a:pPr marL="0" indent="0">
              <a:buNone/>
            </a:pPr>
            <a:r>
              <a:rPr lang="en-US" sz="2800" dirty="0">
                <a:latin typeface="Roboto"/>
                <a:ea typeface="Roboto"/>
                <a:cs typeface="Roboto"/>
              </a:rPr>
              <a:t>• Both participating and non-participating providers can register for prism </a:t>
            </a:r>
            <a:endParaRPr lang="en-US" sz="2800">
              <a:latin typeface="Roboto"/>
              <a:ea typeface="Roboto"/>
              <a:cs typeface="Roboto" panose="02000000000000000000" pitchFamily="2" charset="0"/>
            </a:endParaRPr>
          </a:p>
          <a:p>
            <a:pPr marL="0" indent="0">
              <a:buNone/>
            </a:pPr>
            <a:r>
              <a:rPr lang="en-US" sz="2800" dirty="0">
                <a:latin typeface="Roboto"/>
                <a:ea typeface="Roboto"/>
                <a:cs typeface="Roboto"/>
              </a:rPr>
              <a:t>•  Check out prism video tutorials: </a:t>
            </a:r>
            <a:endParaRPr lang="en-US" sz="2800">
              <a:solidFill>
                <a:srgbClr val="3C9E8F"/>
              </a:solidFill>
              <a:latin typeface="Roboto"/>
              <a:ea typeface="Roboto"/>
              <a:cs typeface="Roboto" panose="02000000000000000000" pitchFamily="2" charset="0"/>
            </a:endParaRPr>
          </a:p>
          <a:p>
            <a:pPr marL="0" indent="0">
              <a:buNone/>
            </a:pPr>
            <a:r>
              <a:rPr lang="en-US" sz="2800" i="1" dirty="0">
                <a:solidFill>
                  <a:schemeClr val="accent5">
                    <a:lumMod val="50000"/>
                  </a:schemeClr>
                </a:solidFill>
                <a:latin typeface="Roboto"/>
                <a:ea typeface="Roboto"/>
                <a:cs typeface="Roboto"/>
              </a:rPr>
              <a:t>*Several short videos on how to use prism, plus FAQs and a Quick Reference Guide, are available on our Provider Manual</a:t>
            </a:r>
            <a:endParaRPr lang="en-US" sz="2800" i="1">
              <a:solidFill>
                <a:schemeClr val="accent5">
                  <a:lumMod val="50000"/>
                </a:schemeClr>
              </a:solidFill>
              <a:latin typeface="Roboto"/>
              <a:ea typeface="Roboto"/>
              <a:cs typeface="Roboto" panose="02000000000000000000" pitchFamily="2" charset="0"/>
            </a:endParaRPr>
          </a:p>
        </p:txBody>
      </p:sp>
    </p:spTree>
    <p:extLst>
      <p:ext uri="{BB962C8B-B14F-4D97-AF65-F5344CB8AC3E}">
        <p14:creationId xmlns:p14="http://schemas.microsoft.com/office/powerpoint/2010/main" val="1127809569"/>
      </p:ext>
    </p:extLst>
  </p:cSld>
  <p:clrMapOvr>
    <a:masterClrMapping/>
  </p:clrMapOvr>
</p:sld>
</file>

<file path=ppt/theme/theme1.xml><?xml version="1.0" encoding="utf-8"?>
<a:theme xmlns:a="http://schemas.openxmlformats.org/drawingml/2006/main" name="Text slide_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 slide_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ro slide">
  <a:themeElements>
    <a:clrScheme name="Priority Health Brand">
      <a:dk1>
        <a:srgbClr val="231F20"/>
      </a:dk1>
      <a:lt1>
        <a:srgbClr val="FFFFFF"/>
      </a:lt1>
      <a:dk2>
        <a:srgbClr val="119548"/>
      </a:dk2>
      <a:lt2>
        <a:srgbClr val="005B4E"/>
      </a:lt2>
      <a:accent1>
        <a:srgbClr val="008557"/>
      </a:accent1>
      <a:accent2>
        <a:srgbClr val="49B349"/>
      </a:accent2>
      <a:accent3>
        <a:srgbClr val="8AC042"/>
      </a:accent3>
      <a:accent4>
        <a:srgbClr val="AFCB96"/>
      </a:accent4>
      <a:accent5>
        <a:srgbClr val="87245F"/>
      </a:accent5>
      <a:accent6>
        <a:srgbClr val="453A6D"/>
      </a:accent6>
      <a:hlink>
        <a:srgbClr val="78A1D0"/>
      </a:hlink>
      <a:folHlink>
        <a:srgbClr val="E899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976</Words>
  <Application>Microsoft Office PowerPoint</Application>
  <PresentationFormat>Widescreen</PresentationFormat>
  <Paragraphs>83</Paragraphs>
  <Slides>10</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Calibri</vt:lpstr>
      <vt:lpstr>Calibri Light</vt:lpstr>
      <vt:lpstr>Roboto</vt:lpstr>
      <vt:lpstr>Roboto Black</vt:lpstr>
      <vt:lpstr>Roboto Light</vt:lpstr>
      <vt:lpstr>Roboto Medium</vt:lpstr>
      <vt:lpstr>Wingdings</vt:lpstr>
      <vt:lpstr>Text slide_1</vt:lpstr>
      <vt:lpstr>1_Text slide_2</vt:lpstr>
      <vt:lpstr>Intro slide</vt:lpstr>
      <vt:lpstr>Ginger Lewakowski Provider Performance Specialist October 19th, 2022</vt:lpstr>
      <vt:lpstr>A Provider-first experience</vt:lpstr>
      <vt:lpstr>prism experience</vt:lpstr>
      <vt:lpstr>Chatbot experience </vt:lpstr>
      <vt:lpstr>PowerPoint Presentation</vt:lpstr>
      <vt:lpstr>Provider manual</vt:lpstr>
      <vt:lpstr>Provider information missing/outdated </vt:lpstr>
      <vt:lpstr>Don’t add “.prism” at registration, only login </vt:lpstr>
      <vt:lpstr>Other reminders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Lewakowski, Ginger S.(Ginger)</dc:creator>
  <cp:lastModifiedBy>Pampalone, Catherine E.</cp:lastModifiedBy>
  <cp:revision>124</cp:revision>
  <dcterms:created xsi:type="dcterms:W3CDTF">2022-10-17T04:16:51Z</dcterms:created>
  <dcterms:modified xsi:type="dcterms:W3CDTF">2022-10-17T13:47:42Z</dcterms:modified>
</cp:coreProperties>
</file>