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4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2" autoAdjust="0"/>
    <p:restoredTop sz="94660"/>
  </p:normalViewPr>
  <p:slideViewPr>
    <p:cSldViewPr snapToGrid="0">
      <p:cViewPr varScale="1">
        <p:scale>
          <a:sx n="62" d="100"/>
          <a:sy n="62" d="100"/>
        </p:scale>
        <p:origin x="6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0CCF4-3A46-5548-70DA-100DBC35A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58391F-D741-612D-F080-3266203EF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1D5F5-DA58-46B9-1802-27B0A567C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B4874-82F3-4538-A385-A961CC8A09D8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1AD50-9A25-267E-5166-5E1B1BE30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BFB2DE-DA4E-B207-ABCB-C81BBA8E8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3804-7193-4436-9E9F-86A1EA3F4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51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C74DB-9B23-B868-DFEF-E18E0FBCA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D780C5-55F1-F0B8-2006-D7B62CEE2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13DD3-E9C8-8463-407A-DDA132728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B4874-82F3-4538-A385-A961CC8A09D8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03D10-D7B0-75B5-70D6-076A15A77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CF191-B931-C5DB-D11A-0F65AB880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3804-7193-4436-9E9F-86A1EA3F4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0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A073D1-A5E1-E34E-810F-A8D670339F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30AB01-4171-F619-3146-EC6BB2057B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3CD50-7CBF-EC51-E637-68632371D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B4874-82F3-4538-A385-A961CC8A09D8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E0BFF3-18E5-33FC-88FA-C6E67C2D2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28FEA-7C26-9D5F-6E71-FF27E0DDA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3804-7193-4436-9E9F-86A1EA3F4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265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0D03C-AA61-CFAA-EC58-5FD05F78B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52B42-6C2D-0DEC-56B9-E9CDCDF89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37FA2-07F3-823A-0164-F8826D9D6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B4874-82F3-4538-A385-A961CC8A09D8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F7E49-3866-731A-768E-9CDA7BD68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FDB379-F466-0E16-71B1-0E259BB78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3804-7193-4436-9E9F-86A1EA3F4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77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A0C90-6D6D-EF50-3673-ACF19BF0D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F3CF87-4366-EDE2-F5D1-F74968C36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6A51B-5797-DEC0-A00E-83A34DAFC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B4874-82F3-4538-A385-A961CC8A09D8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6DEA1-F9B4-E020-7949-AA3C20180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82F7D-0DE2-1635-9117-902B235C2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3804-7193-4436-9E9F-86A1EA3F4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23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8ADBF-0446-F6A8-937F-E3534BDCA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61073-9918-5A63-B99F-AB37EDB999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45D64-22ED-30EC-B698-0D6ACEE0D2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874642-20D5-363F-2978-C0E28F9C7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B4874-82F3-4538-A385-A961CC8A09D8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AF311E-C4FB-D06D-612E-718E959FA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EA3E6C-A07F-DB5B-9B57-4A55AF384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3804-7193-4436-9E9F-86A1EA3F4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32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00923-3C55-0967-6C4C-86C9CA984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3641F-C4E3-CCB3-3593-5561D72E5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91745D-30EC-D7E6-4560-92B8CF4BC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D3C79A-43F2-C8B5-E836-CCA0305619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0FD95E-63D4-80C5-11AD-86A1D86FD7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D4F603-5039-13AF-AC67-61FD0349F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B4874-82F3-4538-A385-A961CC8A09D8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19373A-53C5-A1BB-7488-80C9F7638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F0C355-7D87-9F82-1995-D67F068DD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3804-7193-4436-9E9F-86A1EA3F4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39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AA409-8E28-28A3-281D-58CBE5206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F8CA6E-0214-7194-C650-012E2552C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B4874-82F3-4538-A385-A961CC8A09D8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B4316B-A010-4E35-90E6-0AA94F4D3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EE7A7E-4ACA-2FFD-7CB1-5DBF6E185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3804-7193-4436-9E9F-86A1EA3F4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591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D95405-C316-1C84-83F9-719382DBD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B4874-82F3-4538-A385-A961CC8A09D8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97E84D-7BB5-F5CD-F0F3-BA84319DC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F0B63-5992-C3DC-E401-FDE84560B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3804-7193-4436-9E9F-86A1EA3F4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01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F4274-0A4F-039B-9A38-F1D580D6E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9BB70-20E9-A918-A2A7-1899F51E7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FC9C86-D63C-5F1C-1C4F-846315A5CF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1E49B9-3BE7-28DD-1304-95AC1CA20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B4874-82F3-4538-A385-A961CC8A09D8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08C861-BC54-F9D8-89DC-8277B3CC0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84B45D-A877-7B5F-8806-38D097308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3804-7193-4436-9E9F-86A1EA3F4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27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EE28E-B09F-F069-468E-61F04983E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89A4F5-F9BE-1340-5DC6-36698B070D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60105E-D095-E75A-36B5-FCD610318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1FFF4-5F6C-6570-2E44-7AA951EE8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B4874-82F3-4538-A385-A961CC8A09D8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56BDBB-7E9B-DA36-5A04-BAE2BD7AB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69E021-148D-639A-E441-259530FB3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3804-7193-4436-9E9F-86A1EA3F4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6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E301C4-E039-2F72-DEC0-EF814CE60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BD3B38-DA05-AF00-80A6-70F9D7308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9965E7-D04F-0979-1455-C38D26A103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B4874-82F3-4538-A385-A961CC8A09D8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457E7-54ED-53BF-7679-26562A9AC1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26D0B-2712-DC3A-370D-FBB6D1D3A9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A3804-7193-4436-9E9F-86A1EA3F4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742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hcprovider.com/en/resource-library/news/2023/tools-help-make-credentialing-faster.html" TargetMode="External"/><Relationship Id="rId13" Type="http://schemas.openxmlformats.org/officeDocument/2006/relationships/hyperlink" Target="http://www.uhcprovider.com/en/resource-library/news/2023/covid-national-emergency-expiring.html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://www.uhcprovider.com/en/resource-library/news/2023/pcub-updates-jul-2023.html" TargetMode="External"/><Relationship Id="rId12" Type="http://schemas.openxmlformats.org/officeDocument/2006/relationships/hyperlink" Target="https://www.uhcprovider.com/en/resource-library/news/2023/prospero-landmark-combine-home-based-care.html" TargetMode="External"/><Relationship Id="rId2" Type="http://schemas.openxmlformats.org/officeDocument/2006/relationships/hyperlink" Target="https://www.uhcprovider.com/en/resource-library/new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hcprovider.com/en/resource-library/news/2023/sdub-updates-jul-2023.html" TargetMode="External"/><Relationship Id="rId11" Type="http://schemas.openxmlformats.org/officeDocument/2006/relationships/hyperlink" Target="https://www.uhcprovider.com/en/resource-library/news/2023/new-requirements-gastroenterology-services.html" TargetMode="External"/><Relationship Id="rId5" Type="http://schemas.openxmlformats.org/officeDocument/2006/relationships/hyperlink" Target="http://www.uhcprovider.com/en/resource-library/news/2023/rpub-jul-2023.html" TargetMode="External"/><Relationship Id="rId10" Type="http://schemas.openxmlformats.org/officeDocument/2006/relationships/hyperlink" Target="https://www.uhcprovider.com/en/resource-library/news/2023/preferred-lab-network-roster-july.html" TargetMode="External"/><Relationship Id="rId4" Type="http://schemas.openxmlformats.org/officeDocument/2006/relationships/hyperlink" Target="http://www.uhcprovider.com/en/resource-library/news/2023/mpub-updates-jul-2023.html" TargetMode="External"/><Relationship Id="rId9" Type="http://schemas.openxmlformats.org/officeDocument/2006/relationships/hyperlink" Target="https://www.uhcprovider.com/en/resource-library/news/2023/medicare-advantage-claim-letters-digital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4357537-C040-423D-AFBF-887D0D27C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9813" y="332165"/>
            <a:ext cx="3185183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defTabSz="914400">
              <a:buNone/>
            </a:pPr>
            <a:r>
              <a:rPr lang="en-US" sz="2400" b="1" dirty="0">
                <a:solidFill>
                  <a:schemeClr val="tx1"/>
                </a:solidFill>
                <a:latin typeface="+mj-lt"/>
                <a:cs typeface="+mn-cs"/>
              </a:rPr>
              <a:t> 2023 July</a:t>
            </a:r>
          </a:p>
          <a:p>
            <a:pPr marL="0" indent="0" defTabSz="914400">
              <a:buNone/>
            </a:pPr>
            <a:r>
              <a:rPr lang="en-US" sz="2400" b="1" dirty="0">
                <a:solidFill>
                  <a:schemeClr val="tx1"/>
                </a:solidFill>
                <a:latin typeface="+mj-lt"/>
                <a:cs typeface="+mn-cs"/>
              </a:rPr>
              <a:t>What’s New for Michigan?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92F9B1-2322-4D08-A6FA-BE530106D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81950" y="6356351"/>
            <a:ext cx="205968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90F9BDA0-AF0E-4BA8-B742-3B9C92A3E6FE}" type="slidenum">
              <a:rPr lang="en-US" sz="1200">
                <a:solidFill>
                  <a:srgbClr val="002477">
                    <a:lumMod val="50000"/>
                    <a:lumOff val="50000"/>
                  </a:srgbClr>
                </a:solidFill>
                <a:latin typeface="Arial"/>
              </a:rPr>
              <a:pPr>
                <a:spcAft>
                  <a:spcPts val="600"/>
                </a:spcAft>
                <a:defRPr/>
              </a:pPr>
              <a:t>1</a:t>
            </a:fld>
            <a:endParaRPr lang="en-US" sz="1200">
              <a:solidFill>
                <a:srgbClr val="002477">
                  <a:lumMod val="50000"/>
                  <a:lumOff val="50000"/>
                </a:srgbClr>
              </a:solidFill>
              <a:latin typeface="Arial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D920E5A-F30B-413C-988A-6275E0C19664}"/>
              </a:ext>
            </a:extLst>
          </p:cNvPr>
          <p:cNvSpPr txBox="1"/>
          <p:nvPr/>
        </p:nvSpPr>
        <p:spPr>
          <a:xfrm>
            <a:off x="5866840" y="2070262"/>
            <a:ext cx="4572000" cy="284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n-US" sz="1250" i="1" dirty="0">
                <a:solidFill>
                  <a:srgbClr val="002477"/>
                </a:solidFill>
                <a:latin typeface="Arial"/>
                <a:hlinkClick r:id="rId2"/>
              </a:rPr>
              <a:t>https://www.uhcprovider.com/en/resource-library/news.html</a:t>
            </a:r>
            <a:endParaRPr lang="en-US" sz="1250" i="1" dirty="0">
              <a:solidFill>
                <a:srgbClr val="002477"/>
              </a:solidFill>
              <a:latin typeface="Arial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814E676-8D48-4C37-848D-966AAD3541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8438" y="439832"/>
            <a:ext cx="4683199" cy="146304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D98014F-1FF1-42EF-BC5C-3B9EE3FEE2CE}"/>
              </a:ext>
            </a:extLst>
          </p:cNvPr>
          <p:cNvSpPr txBox="1"/>
          <p:nvPr/>
        </p:nvSpPr>
        <p:spPr>
          <a:xfrm>
            <a:off x="1891806" y="2510833"/>
            <a:ext cx="9557244" cy="6594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514350">
              <a:defRPr/>
            </a:pPr>
            <a:r>
              <a:rPr lang="en-US" sz="2000" b="1" i="0" dirty="0">
                <a:solidFill>
                  <a:srgbClr val="002677"/>
                </a:solidFill>
                <a:effectLst/>
                <a:latin typeface="UHC2020Sans-Bold"/>
              </a:rPr>
              <a:t>Policy and Protocol Updates</a:t>
            </a:r>
            <a:endParaRPr lang="en-US" sz="2000" b="1" i="0" dirty="0">
              <a:solidFill>
                <a:srgbClr val="002677"/>
              </a:solidFill>
              <a:effectLst/>
              <a:latin typeface="UHCSerifHeadline-Semibold"/>
            </a:endParaRPr>
          </a:p>
          <a:p>
            <a:pPr defTabSz="514350">
              <a:defRPr/>
            </a:pPr>
            <a:r>
              <a:rPr lang="en-US" sz="1050" b="1" dirty="0">
                <a:solidFill>
                  <a:srgbClr val="4A4A4A"/>
                </a:solidFill>
                <a:latin typeface="UHC2020Sans-Medium"/>
              </a:rPr>
              <a:t>Commercial | Medicare | Medicaid | Exchange Plans</a:t>
            </a:r>
          </a:p>
          <a:p>
            <a:pPr algn="l"/>
            <a:r>
              <a:rPr lang="en-US" sz="1600" b="1" i="0" u="none" strike="noStrike" dirty="0">
                <a:solidFill>
                  <a:srgbClr val="196ECF"/>
                </a:solidFill>
                <a:effectLst/>
                <a:latin typeface="UHC2020Sans-Bold"/>
                <a:hlinkClick r:id="rId4" tooltip="Link to UnitedHealthcare Medical policy updates web page"/>
              </a:rPr>
              <a:t>Medical policy updates</a:t>
            </a:r>
            <a:br>
              <a:rPr lang="en-US" sz="1600" dirty="0"/>
            </a:br>
            <a:r>
              <a:rPr lang="en-US" sz="1600" b="1" i="0" u="none" strike="noStrike" dirty="0">
                <a:solidFill>
                  <a:srgbClr val="196ECF"/>
                </a:solidFill>
                <a:effectLst/>
                <a:latin typeface="UHC2020Sans-Bold"/>
                <a:hlinkClick r:id="rId5" tooltip="Link to UnitedHealthcare Reimbursement policy updates web page"/>
              </a:rPr>
              <a:t>Reimbursement policy updates</a:t>
            </a:r>
            <a:endParaRPr lang="en-US" sz="1600" dirty="0">
              <a:solidFill>
                <a:srgbClr val="002677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defTabSz="514350">
              <a:defRPr/>
            </a:pPr>
            <a:r>
              <a:rPr lang="en-US" sz="1600" b="1" i="0" u="none" strike="noStrike" dirty="0">
                <a:solidFill>
                  <a:srgbClr val="196ECF"/>
                </a:solidFill>
                <a:effectLst/>
                <a:latin typeface="UHC2020Sans-Bold"/>
                <a:hlinkClick r:id="rId6" tooltip="Link to UnitedHealthcare Specialty Medical Injectable Drug program updates web page"/>
              </a:rPr>
              <a:t>Specialty Medical Injectable Drug program updates</a:t>
            </a:r>
            <a:br>
              <a:rPr lang="en-US" sz="1600" dirty="0"/>
            </a:br>
            <a:r>
              <a:rPr lang="en-US" sz="1600" b="1" i="0" u="none" strike="noStrike" dirty="0">
                <a:solidFill>
                  <a:srgbClr val="196ECF"/>
                </a:solidFill>
                <a:effectLst/>
                <a:latin typeface="UHC2020Sans-Bold"/>
                <a:hlinkClick r:id="rId7" tooltip="Link to UnitedHealthcare Pharmacy and clinical updates web page"/>
              </a:rPr>
              <a:t>Pharmacy and clinical updates</a:t>
            </a:r>
            <a:br>
              <a:rPr lang="en-US" sz="1600" dirty="0"/>
            </a:br>
            <a:endParaRPr lang="en-US" sz="1600" dirty="0"/>
          </a:p>
          <a:p>
            <a:pPr defTabSz="514350">
              <a:defRPr/>
            </a:pPr>
            <a:r>
              <a:rPr lang="en-US" sz="2000" b="1" i="0" dirty="0">
                <a:solidFill>
                  <a:srgbClr val="002677"/>
                </a:solidFill>
                <a:effectLst/>
                <a:latin typeface="UHC2020Sans-Bold"/>
              </a:rPr>
              <a:t>Digital updates</a:t>
            </a:r>
          </a:p>
          <a:p>
            <a:r>
              <a:rPr lang="en-US" sz="1600" b="1" i="0" u="none" strike="noStrike" dirty="0">
                <a:solidFill>
                  <a:srgbClr val="196ECF"/>
                </a:solidFill>
                <a:effectLst/>
                <a:latin typeface="UHC2020Sans-Bold"/>
                <a:hlinkClick r:id="rId8" tooltip="Link to UnitedHealthcare tools to help make credentialing faster and easier web page"/>
              </a:rPr>
              <a:t>Tools to help make credentialing faster and easier</a:t>
            </a:r>
            <a:br>
              <a:rPr lang="en-US" sz="1600" dirty="0"/>
            </a:br>
            <a:r>
              <a:rPr lang="en-US" sz="1600" b="1" i="0" u="none" strike="noStrike" dirty="0">
                <a:solidFill>
                  <a:srgbClr val="0070C0"/>
                </a:solidFill>
                <a:effectLst/>
                <a:latin typeface="UHC2020Sans-Bold"/>
                <a:hlinkClick r:id="rId9" tooltip="More claim letters going digital on July 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More claim letters going digital on July 14</a:t>
            </a:r>
            <a:endParaRPr lang="en-US" sz="1600" b="1" i="0" dirty="0">
              <a:solidFill>
                <a:srgbClr val="0070C0"/>
              </a:solidFill>
              <a:effectLst/>
              <a:latin typeface="UHCSerifHeadline-Semibold"/>
            </a:endParaRPr>
          </a:p>
          <a:p>
            <a:pPr algn="l"/>
            <a:br>
              <a:rPr lang="en-US" sz="1600" dirty="0"/>
            </a:br>
            <a:r>
              <a:rPr lang="en-US" sz="2000" b="1" i="0" dirty="0">
                <a:solidFill>
                  <a:srgbClr val="002677"/>
                </a:solidFill>
                <a:effectLst/>
                <a:latin typeface="UHC2020Sans-Bold"/>
              </a:rPr>
              <a:t>Program and </a:t>
            </a:r>
            <a:r>
              <a:rPr lang="en-US" sz="2000" b="1" dirty="0">
                <a:solidFill>
                  <a:srgbClr val="002677"/>
                </a:solidFill>
                <a:latin typeface="UHC2020Sans-Bold"/>
              </a:rPr>
              <a:t>Product</a:t>
            </a:r>
            <a:r>
              <a:rPr lang="en-US" sz="2000" b="1" i="0" dirty="0">
                <a:solidFill>
                  <a:srgbClr val="002677"/>
                </a:solidFill>
                <a:effectLst/>
                <a:latin typeface="UHC2020Sans-Bold"/>
              </a:rPr>
              <a:t> updates</a:t>
            </a:r>
            <a:endParaRPr lang="en-US" sz="2000" b="1" i="0" dirty="0">
              <a:solidFill>
                <a:srgbClr val="002677"/>
              </a:solidFill>
              <a:effectLst/>
              <a:latin typeface="UHCSerifHeadline-Semibold"/>
            </a:endParaRPr>
          </a:p>
          <a:p>
            <a:r>
              <a:rPr lang="en-US" sz="1600" b="1" i="0" u="none" strike="noStrike" dirty="0">
                <a:solidFill>
                  <a:srgbClr val="196ECF"/>
                </a:solidFill>
                <a:effectLst/>
                <a:latin typeface="UHC2020Sans-Bold"/>
                <a:hlinkClick r:id="rId10" tooltip="The July 1 Preferred Lab Network list is available"/>
              </a:rPr>
              <a:t>The July 1 Preferred Lab Network list is available</a:t>
            </a:r>
            <a:endParaRPr lang="en-US" sz="1600" b="1" i="0" dirty="0">
              <a:solidFill>
                <a:srgbClr val="002677"/>
              </a:solidFill>
              <a:effectLst/>
              <a:latin typeface="UHCSerifHeadline-Semibold"/>
            </a:endParaRPr>
          </a:p>
          <a:p>
            <a:r>
              <a:rPr lang="en-US" sz="1600" b="1" i="0" u="none" strike="noStrike" dirty="0">
                <a:solidFill>
                  <a:srgbClr val="196ECF"/>
                </a:solidFill>
                <a:effectLst/>
                <a:latin typeface="UHC2020Sans-Bold"/>
                <a:hlinkClick r:id="rId11" tooltip="Updated requirements for gastroenterology services"/>
              </a:rPr>
              <a:t>Updated requirements for gastroenterology services</a:t>
            </a:r>
            <a:endParaRPr lang="en-US" sz="1600" b="1" i="0" dirty="0">
              <a:solidFill>
                <a:srgbClr val="002677"/>
              </a:solidFill>
              <a:effectLst/>
              <a:latin typeface="UHCSerifHeadline-Semibold"/>
            </a:endParaRPr>
          </a:p>
          <a:p>
            <a:r>
              <a:rPr lang="en-US" sz="1600" b="1" i="0" u="none" strike="noStrike" dirty="0">
                <a:solidFill>
                  <a:srgbClr val="0070C0"/>
                </a:solidFill>
                <a:effectLst/>
                <a:latin typeface="UHC2020Sans-Bold"/>
                <a:hlinkClick r:id="rId12" tooltip="Prospero and Landmark combine to create one home-based care progra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Prospero and Landmark combine to create one home-based care program</a:t>
            </a:r>
            <a:endParaRPr lang="en-US" sz="1600" b="1" i="0" dirty="0">
              <a:solidFill>
                <a:srgbClr val="0070C0"/>
              </a:solidFill>
              <a:effectLst/>
              <a:latin typeface="UHCSerifHeadline-Semibold"/>
            </a:endParaRPr>
          </a:p>
          <a:p>
            <a:endParaRPr lang="en-US" sz="1600" b="1" i="0" dirty="0">
              <a:solidFill>
                <a:srgbClr val="002677"/>
              </a:solidFill>
              <a:effectLst/>
              <a:latin typeface="UHCSerifHeadline-Semibold"/>
            </a:endParaRPr>
          </a:p>
          <a:p>
            <a:pPr algn="l"/>
            <a:endParaRPr lang="en-US" sz="1600" b="1" i="0" u="none" strike="noStrike" dirty="0">
              <a:solidFill>
                <a:srgbClr val="196ECF"/>
              </a:solidFill>
              <a:effectLst/>
              <a:latin typeface="UHC2020Sans-Bold"/>
            </a:endParaRPr>
          </a:p>
          <a:p>
            <a:pPr algn="l"/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endParaRPr lang="en-US" sz="1600" b="1" i="0" dirty="0">
              <a:solidFill>
                <a:srgbClr val="002677"/>
              </a:solidFill>
              <a:effectLst/>
              <a:latin typeface="UHCSerifHeadline-Semibold"/>
            </a:endParaRPr>
          </a:p>
          <a:p>
            <a:pPr defTabSz="514350">
              <a:defRPr/>
            </a:pPr>
            <a:endParaRPr lang="en-US" sz="1600" u="sng" dirty="0">
              <a:solidFill>
                <a:srgbClr val="002677"/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defTabSz="514350">
              <a:defRPr/>
            </a:pPr>
            <a:r>
              <a:rPr lang="en-US" sz="1600" u="sng" dirty="0">
                <a:solidFill>
                  <a:srgbClr val="002677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 </a:t>
            </a:r>
          </a:p>
          <a:p>
            <a:pPr defTabSz="514350">
              <a:defRPr/>
            </a:pPr>
            <a:r>
              <a:rPr lang="en-US" sz="1600" b="1" u="sng" dirty="0">
                <a:solidFill>
                  <a:srgbClr val="196ECF"/>
                </a:solidFill>
                <a:latin typeface="UHC2020Sans-Bold"/>
                <a:hlinkClick r:id="rId13" tooltip="Link to UnitedHealthcare COVID-19 PHE ends on May 11, 2023 web page"/>
              </a:rPr>
              <a:t>  </a:t>
            </a:r>
            <a:endParaRPr lang="en-US" sz="1600" dirty="0">
              <a:solidFill>
                <a:srgbClr val="00247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105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109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UHC2020Sans-Bold</vt:lpstr>
      <vt:lpstr>UHC2020Sans-Medium</vt:lpstr>
      <vt:lpstr>UHCSerifHeadline-Semibold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Anspaugh, Susan F</dc:creator>
  <cp:lastModifiedBy>Anspaugh, Susan F</cp:lastModifiedBy>
  <cp:revision>1</cp:revision>
  <dcterms:created xsi:type="dcterms:W3CDTF">2023-07-07T16:27:29Z</dcterms:created>
  <dcterms:modified xsi:type="dcterms:W3CDTF">2023-07-07T16:28:33Z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8a73c85-e524-44a6-bd58-7df7ef87be8f_Enabled">
    <vt:lpwstr>true</vt:lpwstr>
  </property>
  <property fmtid="{D5CDD505-2E9C-101B-9397-08002B2CF9AE}" pid="3" name="MSIP_Label_a8a73c85-e524-44a6-bd58-7df7ef87be8f_SetDate">
    <vt:lpwstr>2023-07-07T16:27:29Z</vt:lpwstr>
  </property>
  <property fmtid="{D5CDD505-2E9C-101B-9397-08002B2CF9AE}" pid="4" name="MSIP_Label_a8a73c85-e524-44a6-bd58-7df7ef87be8f_Method">
    <vt:lpwstr>Standard</vt:lpwstr>
  </property>
  <property fmtid="{D5CDD505-2E9C-101B-9397-08002B2CF9AE}" pid="5" name="MSIP_Label_a8a73c85-e524-44a6-bd58-7df7ef87be8f_Name">
    <vt:lpwstr>Internal Label</vt:lpwstr>
  </property>
  <property fmtid="{D5CDD505-2E9C-101B-9397-08002B2CF9AE}" pid="6" name="MSIP_Label_a8a73c85-e524-44a6-bd58-7df7ef87be8f_SiteId">
    <vt:lpwstr>db05faca-c82a-4b9d-b9c5-0f64b6755421</vt:lpwstr>
  </property>
  <property fmtid="{D5CDD505-2E9C-101B-9397-08002B2CF9AE}" pid="7" name="MSIP_Label_a8a73c85-e524-44a6-bd58-7df7ef87be8f_ActionId">
    <vt:lpwstr>1fb06955-154a-4bbf-9c64-37ca2719600d</vt:lpwstr>
  </property>
  <property fmtid="{D5CDD505-2E9C-101B-9397-08002B2CF9AE}" pid="8" name="MSIP_Label_a8a73c85-e524-44a6-bd58-7df7ef87be8f_ContentBits">
    <vt:lpwstr>0</vt:lpwstr>
  </property>
</Properties>
</file>